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85.xml" ContentType="application/vnd.openxmlformats-officedocument.presentationml.slide+xml"/>
  <Override PartName="/ppt/diagrams/data5.xml" ContentType="application/vnd.openxmlformats-officedocument.drawingml.diagramData+xml"/>
  <Override PartName="/ppt/diagrams/data1.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99.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12.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webextensions/webextension1.xml" ContentType="application/vnd.ms-office.webextension+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webextensions/taskpanes.xml" ContentType="application/vnd.ms-office.webextensiontaskpane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56" r:id="rId2"/>
    <p:sldId id="1766" r:id="rId3"/>
    <p:sldId id="4720" r:id="rId4"/>
    <p:sldId id="258" r:id="rId5"/>
    <p:sldId id="4724" r:id="rId6"/>
    <p:sldId id="4725" r:id="rId7"/>
    <p:sldId id="4727" r:id="rId8"/>
    <p:sldId id="262" r:id="rId9"/>
    <p:sldId id="4731" r:id="rId10"/>
    <p:sldId id="4730" r:id="rId11"/>
    <p:sldId id="4726" r:id="rId12"/>
    <p:sldId id="257" r:id="rId13"/>
    <p:sldId id="4729" r:id="rId14"/>
    <p:sldId id="267" r:id="rId15"/>
    <p:sldId id="268" r:id="rId16"/>
    <p:sldId id="269" r:id="rId17"/>
    <p:sldId id="270" r:id="rId18"/>
    <p:sldId id="271" r:id="rId19"/>
    <p:sldId id="4732" r:id="rId20"/>
    <p:sldId id="272" r:id="rId21"/>
    <p:sldId id="4723" r:id="rId22"/>
    <p:sldId id="4715" r:id="rId23"/>
    <p:sldId id="4721" r:id="rId24"/>
    <p:sldId id="4719" r:id="rId25"/>
    <p:sldId id="4735" r:id="rId26"/>
    <p:sldId id="4752" r:id="rId27"/>
    <p:sldId id="4758" r:id="rId28"/>
    <p:sldId id="4748" r:id="rId29"/>
    <p:sldId id="4744" r:id="rId30"/>
    <p:sldId id="4733" r:id="rId31"/>
    <p:sldId id="4753" r:id="rId32"/>
    <p:sldId id="4754" r:id="rId33"/>
    <p:sldId id="4716" r:id="rId34"/>
    <p:sldId id="4747" r:id="rId35"/>
    <p:sldId id="4745" r:id="rId36"/>
    <p:sldId id="4734" r:id="rId37"/>
    <p:sldId id="4756" r:id="rId38"/>
    <p:sldId id="4755" r:id="rId39"/>
    <p:sldId id="4738" r:id="rId40"/>
    <p:sldId id="4746" r:id="rId41"/>
    <p:sldId id="4718" r:id="rId42"/>
    <p:sldId id="1772" r:id="rId43"/>
    <p:sldId id="1734" r:id="rId44"/>
    <p:sldId id="1773" r:id="rId45"/>
    <p:sldId id="1770" r:id="rId46"/>
    <p:sldId id="1775" r:id="rId47"/>
    <p:sldId id="1774" r:id="rId48"/>
    <p:sldId id="1776" r:id="rId49"/>
    <p:sldId id="1777" r:id="rId50"/>
    <p:sldId id="1778" r:id="rId51"/>
    <p:sldId id="1779" r:id="rId52"/>
    <p:sldId id="1781" r:id="rId53"/>
    <p:sldId id="1767" r:id="rId54"/>
    <p:sldId id="1782" r:id="rId55"/>
    <p:sldId id="1783" r:id="rId56"/>
    <p:sldId id="1784" r:id="rId57"/>
    <p:sldId id="1785" r:id="rId58"/>
    <p:sldId id="1786" r:id="rId59"/>
    <p:sldId id="1787" r:id="rId60"/>
    <p:sldId id="1788" r:id="rId61"/>
    <p:sldId id="1789" r:id="rId62"/>
    <p:sldId id="1790" r:id="rId63"/>
    <p:sldId id="1791" r:id="rId64"/>
    <p:sldId id="1792" r:id="rId65"/>
    <p:sldId id="1765" r:id="rId66"/>
    <p:sldId id="1793" r:id="rId67"/>
    <p:sldId id="1794" r:id="rId68"/>
    <p:sldId id="1795" r:id="rId69"/>
    <p:sldId id="1796" r:id="rId70"/>
    <p:sldId id="4675" r:id="rId71"/>
    <p:sldId id="4676" r:id="rId72"/>
    <p:sldId id="4677" r:id="rId73"/>
    <p:sldId id="4678" r:id="rId74"/>
    <p:sldId id="4679" r:id="rId75"/>
    <p:sldId id="4680" r:id="rId76"/>
    <p:sldId id="4681" r:id="rId77"/>
    <p:sldId id="4684" r:id="rId78"/>
    <p:sldId id="4682" r:id="rId79"/>
    <p:sldId id="4687" r:id="rId80"/>
    <p:sldId id="4688" r:id="rId81"/>
    <p:sldId id="4689" r:id="rId82"/>
    <p:sldId id="4691" r:id="rId83"/>
    <p:sldId id="4683" r:id="rId84"/>
    <p:sldId id="4685" r:id="rId85"/>
    <p:sldId id="4692" r:id="rId86"/>
    <p:sldId id="4693" r:id="rId87"/>
    <p:sldId id="4694" r:id="rId88"/>
    <p:sldId id="4695" r:id="rId89"/>
    <p:sldId id="4697" r:id="rId90"/>
    <p:sldId id="4696" r:id="rId91"/>
    <p:sldId id="4699" r:id="rId92"/>
    <p:sldId id="4700" r:id="rId93"/>
    <p:sldId id="4701" r:id="rId94"/>
    <p:sldId id="4702" r:id="rId95"/>
    <p:sldId id="4703" r:id="rId96"/>
    <p:sldId id="4704" r:id="rId97"/>
    <p:sldId id="4705" r:id="rId98"/>
    <p:sldId id="4707" r:id="rId99"/>
    <p:sldId id="4708" r:id="rId100"/>
    <p:sldId id="4709" r:id="rId101"/>
    <p:sldId id="4710" r:id="rId102"/>
    <p:sldId id="4706" r:id="rId103"/>
    <p:sldId id="4711" r:id="rId104"/>
    <p:sldId id="4712" r:id="rId105"/>
    <p:sldId id="4714" r:id="rId106"/>
    <p:sldId id="4713" r:id="rId107"/>
    <p:sldId id="259" r:id="rId108"/>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1BEAAAE9-5B3E-4512-9A98-F855458B4965}">
          <p14:sldIdLst>
            <p14:sldId id="256"/>
          </p14:sldIdLst>
        </p14:section>
        <p14:section name="Working with the INSPIRE Online Training Course" id="{FC03D57F-4F90-4812-BF9F-6C779721597D}">
          <p14:sldIdLst>
            <p14:sldId id="1766"/>
            <p14:sldId id="4720"/>
            <p14:sldId id="258"/>
            <p14:sldId id="4724"/>
            <p14:sldId id="4725"/>
            <p14:sldId id="4727"/>
            <p14:sldId id="262"/>
            <p14:sldId id="4731"/>
            <p14:sldId id="4730"/>
            <p14:sldId id="4726"/>
            <p14:sldId id="257"/>
            <p14:sldId id="4729"/>
            <p14:sldId id="267"/>
            <p14:sldId id="268"/>
            <p14:sldId id="269"/>
            <p14:sldId id="270"/>
            <p14:sldId id="271"/>
            <p14:sldId id="4732"/>
            <p14:sldId id="272"/>
            <p14:sldId id="4723"/>
          </p14:sldIdLst>
        </p14:section>
        <p14:section name="Understanding Creating Sustainable Productions and Operating Sustainable Venues for the Performing Arts" id="{5AFD2DF3-DCD1-48D7-A8EE-CDE28DEF0361}">
          <p14:sldIdLst>
            <p14:sldId id="4715"/>
            <p14:sldId id="4721"/>
            <p14:sldId id="4719"/>
            <p14:sldId id="4735"/>
            <p14:sldId id="4752"/>
            <p14:sldId id="4758"/>
            <p14:sldId id="4748"/>
            <p14:sldId id="4744"/>
            <p14:sldId id="4733"/>
            <p14:sldId id="4753"/>
            <p14:sldId id="4754"/>
            <p14:sldId id="4716"/>
            <p14:sldId id="4747"/>
            <p14:sldId id="4745"/>
            <p14:sldId id="4734"/>
            <p14:sldId id="4756"/>
            <p14:sldId id="4755"/>
            <p14:sldId id="4738"/>
            <p14:sldId id="4746"/>
          </p14:sldIdLst>
        </p14:section>
        <p14:section name="Harnessing Digital Tools in the Performing Arts" id="{1E8EE04E-ACC6-4021-A245-0CC893967FED}">
          <p14:sldIdLst>
            <p14:sldId id="4718"/>
            <p14:sldId id="1772"/>
            <p14:sldId id="1734"/>
            <p14:sldId id="1773"/>
            <p14:sldId id="1770"/>
            <p14:sldId id="1775"/>
            <p14:sldId id="1774"/>
            <p14:sldId id="1776"/>
            <p14:sldId id="1777"/>
            <p14:sldId id="1778"/>
            <p14:sldId id="1779"/>
            <p14:sldId id="1781"/>
            <p14:sldId id="1767"/>
            <p14:sldId id="1782"/>
            <p14:sldId id="1783"/>
            <p14:sldId id="1784"/>
            <p14:sldId id="1785"/>
            <p14:sldId id="1786"/>
            <p14:sldId id="1787"/>
            <p14:sldId id="1788"/>
            <p14:sldId id="1789"/>
            <p14:sldId id="1790"/>
            <p14:sldId id="1791"/>
            <p14:sldId id="1792"/>
          </p14:sldIdLst>
        </p14:section>
        <p14:section name="Empowering Entrepreneurial Pathways in the Performing Arts Sector" id="{EC3E8D2E-07F8-4966-A897-2909D78B35E2}">
          <p14:sldIdLst>
            <p14:sldId id="1765"/>
            <p14:sldId id="1793"/>
            <p14:sldId id="1794"/>
            <p14:sldId id="1795"/>
            <p14:sldId id="1796"/>
            <p14:sldId id="4675"/>
            <p14:sldId id="4676"/>
            <p14:sldId id="4677"/>
            <p14:sldId id="4678"/>
            <p14:sldId id="4679"/>
            <p14:sldId id="4680"/>
            <p14:sldId id="4681"/>
            <p14:sldId id="4684"/>
            <p14:sldId id="4682"/>
            <p14:sldId id="4687"/>
            <p14:sldId id="4688"/>
            <p14:sldId id="4689"/>
            <p14:sldId id="4691"/>
            <p14:sldId id="4683"/>
            <p14:sldId id="4685"/>
            <p14:sldId id="4692"/>
            <p14:sldId id="4693"/>
            <p14:sldId id="4694"/>
            <p14:sldId id="4695"/>
            <p14:sldId id="4697"/>
            <p14:sldId id="4696"/>
            <p14:sldId id="4699"/>
            <p14:sldId id="4700"/>
            <p14:sldId id="4701"/>
            <p14:sldId id="4702"/>
            <p14:sldId id="4703"/>
            <p14:sldId id="4704"/>
            <p14:sldId id="4705"/>
            <p14:sldId id="4707"/>
            <p14:sldId id="4708"/>
            <p14:sldId id="4709"/>
            <p14:sldId id="4710"/>
            <p14:sldId id="4706"/>
            <p14:sldId id="4711"/>
            <p14:sldId id="4712"/>
            <p14:sldId id="4714"/>
            <p14:sldId id="4713"/>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7538AD-A546-2804-F62D-9454720DD9D4}" name="Anna  Cebrián Prats" initials="AC" userId="S::anna.cebrian@bakertilly.es::9cd35419-3515-45b2-af7b-48419186ad69" providerId="AD"/>
  <p188:author id="{6BAD28B7-1C62-F314-A039-9EAA4AA36B52}" name="Larry Busch" initials="LB" userId="5afec3604ed39bd6" providerId="Windows Live"/>
  <p188:author id="{B2D076CB-96DD-6CAF-DC66-0F1017E0F119}" name="Rania Kantzou PI4SD" initials="RK" userId="b5afc8fa65d4915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9938"/>
    <a:srgbClr val="3F6031"/>
    <a:srgbClr val="04A6C2"/>
    <a:srgbClr val="EAF1DD"/>
    <a:srgbClr val="FF5353"/>
    <a:srgbClr val="F4F8EE"/>
    <a:srgbClr val="FCFDF9"/>
    <a:srgbClr val="2A4020"/>
    <a:srgbClr val="036D7F"/>
    <a:srgbClr val="3E6E2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405162-C816-4E02-90C8-771738DCA27A}" v="3" dt="2025-09-13T09:23:29.803"/>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72" autoAdjust="0"/>
  </p:normalViewPr>
  <p:slideViewPr>
    <p:cSldViewPr snapToGrid="0">
      <p:cViewPr varScale="1">
        <p:scale>
          <a:sx n="44" d="100"/>
          <a:sy n="44" d="100"/>
        </p:scale>
        <p:origin x="1668" y="42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ustomXml" Target="../customXml/item2.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118" Type="http://schemas.openxmlformats.org/officeDocument/2006/relationships/customXml" Target="../customXml/item3.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115" Type="http://schemas.microsoft.com/office/2018/10/relationships/authors" Targe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3.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3.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BEF10555-DFB7-46FE-80BE-CADFD695D23B}" type="doc">
      <dgm:prSet loTypeId="urn:microsoft.com/office/officeart/2005/8/layout/cycle6" loCatId="cycle" qsTypeId="urn:microsoft.com/office/officeart/2005/8/quickstyle/simple5" qsCatId="simple" csTypeId="urn:microsoft.com/office/officeart/2005/8/colors/colorful1" csCatId="colorful" phldr="1"/>
      <dgm:spPr/>
      <dgm:t>
        <a:bodyPr/>
        <a:lstStyle/>
        <a:p>
          <a:endParaRPr lang="en-US"/>
        </a:p>
      </dgm:t>
    </dgm:pt>
    <dgm:pt modelId="{3307BE78-72EC-4E68-B950-C5A737418EEB}">
      <dgm:prSet/>
      <dgm:spPr>
        <a:solidFill>
          <a:srgbClr val="3F6031"/>
        </a:solidFill>
      </dgm:spPr>
      <dgm:t>
        <a:bodyPr/>
        <a:lstStyle/>
        <a:p>
          <a:r>
            <a:rPr lang="en-GB" noProof="0" dirty="0"/>
            <a:t>Affronta le sfide ambientali, digitali ed economiche</a:t>
          </a:r>
        </a:p>
      </dgm:t>
    </dgm:pt>
    <dgm:pt modelId="{3C2FC58A-D2C7-491E-A4C0-84B5B21BFB19}" type="parTrans" cxnId="{22EB623D-A91E-4E87-9170-1B5B57548FA3}">
      <dgm:prSet/>
      <dgm:spPr/>
      <dgm:t>
        <a:bodyPr/>
        <a:lstStyle/>
        <a:p>
          <a:endParaRPr lang="en-US"/>
        </a:p>
      </dgm:t>
    </dgm:pt>
    <dgm:pt modelId="{D0043DAF-DCB3-48C8-9691-89A121116E4B}" type="sibTrans" cxnId="{22EB623D-A91E-4E87-9170-1B5B57548FA3}">
      <dgm:prSet/>
      <dgm:spPr/>
      <dgm:t>
        <a:bodyPr/>
        <a:lstStyle/>
        <a:p>
          <a:endParaRPr lang="en-US"/>
        </a:p>
      </dgm:t>
    </dgm:pt>
    <dgm:pt modelId="{98C8823B-DAA6-47A8-9116-1A57E1BE1216}">
      <dgm:prSet/>
      <dgm:spPr>
        <a:solidFill>
          <a:srgbClr val="569938"/>
        </a:solidFill>
      </dgm:spPr>
      <dgm:t>
        <a:bodyPr/>
        <a:lstStyle/>
        <a:p>
          <a:r>
            <a:rPr lang="en-GB" noProof="0" dirty="0"/>
            <a:t>Colma il divario tra teoria e pratica.</a:t>
          </a:r>
        </a:p>
      </dgm:t>
    </dgm:pt>
    <dgm:pt modelId="{9AEFD061-F002-4FCF-A328-2CB7F5787262}" type="parTrans" cxnId="{5CCCD867-A743-4B1F-A746-9ADE8D7E0CE9}">
      <dgm:prSet/>
      <dgm:spPr/>
      <dgm:t>
        <a:bodyPr/>
        <a:lstStyle/>
        <a:p>
          <a:endParaRPr lang="en-US"/>
        </a:p>
      </dgm:t>
    </dgm:pt>
    <dgm:pt modelId="{2540306E-86BE-473A-8657-B19B7663C448}" type="sibTrans" cxnId="{5CCCD867-A743-4B1F-A746-9ADE8D7E0CE9}">
      <dgm:prSet/>
      <dgm:spPr/>
      <dgm:t>
        <a:bodyPr/>
        <a:lstStyle/>
        <a:p>
          <a:endParaRPr lang="en-US"/>
        </a:p>
      </dgm:t>
    </dgm:pt>
    <dgm:pt modelId="{16B6B3F2-B216-4214-9E88-B3E26420CF43}">
      <dgm:prSet/>
      <dgm:spPr>
        <a:solidFill>
          <a:srgbClr val="FF0000"/>
        </a:solidFill>
      </dgm:spPr>
      <dgm:t>
        <a:bodyPr/>
        <a:lstStyle/>
        <a:p>
          <a:r>
            <a:rPr lang="en-GB" noProof="0" dirty="0"/>
            <a:t>Incoraggia l'innovazione e la resilienza.</a:t>
          </a:r>
        </a:p>
      </dgm:t>
    </dgm:pt>
    <dgm:pt modelId="{8C838989-4535-4E17-B18E-188A907354DE}" type="parTrans" cxnId="{A19D153E-A9F0-4F02-ACD3-39492A0239AE}">
      <dgm:prSet/>
      <dgm:spPr/>
      <dgm:t>
        <a:bodyPr/>
        <a:lstStyle/>
        <a:p>
          <a:endParaRPr lang="en-US"/>
        </a:p>
      </dgm:t>
    </dgm:pt>
    <dgm:pt modelId="{99D231DB-4C9D-41AE-924C-1A0803D5EF93}" type="sibTrans" cxnId="{A19D153E-A9F0-4F02-ACD3-39492A0239AE}">
      <dgm:prSet/>
      <dgm:spPr/>
      <dgm:t>
        <a:bodyPr/>
        <a:lstStyle/>
        <a:p>
          <a:endParaRPr lang="en-US"/>
        </a:p>
      </dgm:t>
    </dgm:pt>
    <dgm:pt modelId="{16CD6DCD-29A2-4504-9BFC-C63FDD321FFA}" type="pres">
      <dgm:prSet presAssocID="{BEF10555-DFB7-46FE-80BE-CADFD695D23B}" presName="cycle" presStyleCnt="0">
        <dgm:presLayoutVars>
          <dgm:dir/>
          <dgm:resizeHandles val="exact"/>
        </dgm:presLayoutVars>
      </dgm:prSet>
      <dgm:spPr/>
    </dgm:pt>
    <dgm:pt modelId="{BE0C1F41-6AD1-4A67-96B7-6919EBD7C295}" type="pres">
      <dgm:prSet presAssocID="{3307BE78-72EC-4E68-B950-C5A737418EEB}" presName="node" presStyleLbl="node1" presStyleIdx="0" presStyleCnt="3">
        <dgm:presLayoutVars>
          <dgm:bulletEnabled val="1"/>
        </dgm:presLayoutVars>
      </dgm:prSet>
      <dgm:spPr/>
    </dgm:pt>
    <dgm:pt modelId="{89DADEBB-F0C0-4515-838B-87623F93DD43}" type="pres">
      <dgm:prSet presAssocID="{3307BE78-72EC-4E68-B950-C5A737418EEB}" presName="spNode" presStyleCnt="0"/>
      <dgm:spPr/>
    </dgm:pt>
    <dgm:pt modelId="{7EFF963D-EC13-462C-8B5B-424AA1715221}" type="pres">
      <dgm:prSet presAssocID="{D0043DAF-DCB3-48C8-9691-89A121116E4B}" presName="sibTrans" presStyleLbl="sibTrans1D1" presStyleIdx="0" presStyleCnt="3"/>
      <dgm:spPr/>
    </dgm:pt>
    <dgm:pt modelId="{933AA4A3-F9A7-433F-9815-770CAA043239}" type="pres">
      <dgm:prSet presAssocID="{98C8823B-DAA6-47A8-9116-1A57E1BE1216}" presName="node" presStyleLbl="node1" presStyleIdx="1" presStyleCnt="3">
        <dgm:presLayoutVars>
          <dgm:bulletEnabled val="1"/>
        </dgm:presLayoutVars>
      </dgm:prSet>
      <dgm:spPr/>
    </dgm:pt>
    <dgm:pt modelId="{374DAFD1-5479-419A-8F8F-68E5ABC80BD6}" type="pres">
      <dgm:prSet presAssocID="{98C8823B-DAA6-47A8-9116-1A57E1BE1216}" presName="spNode" presStyleCnt="0"/>
      <dgm:spPr/>
    </dgm:pt>
    <dgm:pt modelId="{88681366-CE21-4801-9D87-EC9BF1300D74}" type="pres">
      <dgm:prSet presAssocID="{2540306E-86BE-473A-8657-B19B7663C448}" presName="sibTrans" presStyleLbl="sibTrans1D1" presStyleIdx="1" presStyleCnt="3"/>
      <dgm:spPr/>
    </dgm:pt>
    <dgm:pt modelId="{7D059486-6455-41AC-B60B-271C2BECB35D}" type="pres">
      <dgm:prSet presAssocID="{16B6B3F2-B216-4214-9E88-B3E26420CF43}" presName="node" presStyleLbl="node1" presStyleIdx="2" presStyleCnt="3">
        <dgm:presLayoutVars>
          <dgm:bulletEnabled val="1"/>
        </dgm:presLayoutVars>
      </dgm:prSet>
      <dgm:spPr/>
    </dgm:pt>
    <dgm:pt modelId="{E6D5E147-6417-4951-8096-FBC6DD1DAB35}" type="pres">
      <dgm:prSet presAssocID="{16B6B3F2-B216-4214-9E88-B3E26420CF43}" presName="spNode" presStyleCnt="0"/>
      <dgm:spPr/>
    </dgm:pt>
    <dgm:pt modelId="{BF6DD38B-2383-49D0-B9D8-40906D6D44C5}" type="pres">
      <dgm:prSet presAssocID="{99D231DB-4C9D-41AE-924C-1A0803D5EF93}" presName="sibTrans" presStyleLbl="sibTrans1D1" presStyleIdx="2" presStyleCnt="3"/>
      <dgm:spPr/>
    </dgm:pt>
  </dgm:ptLst>
  <dgm:cxnLst>
    <dgm:cxn modelId="{D5534529-802E-4EFD-B6C1-3B3409462F51}" type="presOf" srcId="{2540306E-86BE-473A-8657-B19B7663C448}" destId="{88681366-CE21-4801-9D87-EC9BF1300D74}" srcOrd="0" destOrd="0" presId="urn:microsoft.com/office/officeart/2005/8/layout/cycle6"/>
    <dgm:cxn modelId="{D89E403D-0666-48B0-90C0-55C0EB9D5401}" type="presOf" srcId="{D0043DAF-DCB3-48C8-9691-89A121116E4B}" destId="{7EFF963D-EC13-462C-8B5B-424AA1715221}" srcOrd="0" destOrd="0" presId="urn:microsoft.com/office/officeart/2005/8/layout/cycle6"/>
    <dgm:cxn modelId="{22EB623D-A91E-4E87-9170-1B5B57548FA3}" srcId="{BEF10555-DFB7-46FE-80BE-CADFD695D23B}" destId="{3307BE78-72EC-4E68-B950-C5A737418EEB}" srcOrd="0" destOrd="0" parTransId="{3C2FC58A-D2C7-491E-A4C0-84B5B21BFB19}" sibTransId="{D0043DAF-DCB3-48C8-9691-89A121116E4B}"/>
    <dgm:cxn modelId="{A19D153E-A9F0-4F02-ACD3-39492A0239AE}" srcId="{BEF10555-DFB7-46FE-80BE-CADFD695D23B}" destId="{16B6B3F2-B216-4214-9E88-B3E26420CF43}" srcOrd="2" destOrd="0" parTransId="{8C838989-4535-4E17-B18E-188A907354DE}" sibTransId="{99D231DB-4C9D-41AE-924C-1A0803D5EF93}"/>
    <dgm:cxn modelId="{59BC2845-4ADE-474F-8250-CB006A43FCC4}" type="presOf" srcId="{99D231DB-4C9D-41AE-924C-1A0803D5EF93}" destId="{BF6DD38B-2383-49D0-B9D8-40906D6D44C5}" srcOrd="0" destOrd="0" presId="urn:microsoft.com/office/officeart/2005/8/layout/cycle6"/>
    <dgm:cxn modelId="{5CCCD867-A743-4B1F-A746-9ADE8D7E0CE9}" srcId="{BEF10555-DFB7-46FE-80BE-CADFD695D23B}" destId="{98C8823B-DAA6-47A8-9116-1A57E1BE1216}" srcOrd="1" destOrd="0" parTransId="{9AEFD061-F002-4FCF-A328-2CB7F5787262}" sibTransId="{2540306E-86BE-473A-8657-B19B7663C448}"/>
    <dgm:cxn modelId="{DD79434A-ABB8-428E-85E1-6AD2845029B2}" type="presOf" srcId="{BEF10555-DFB7-46FE-80BE-CADFD695D23B}" destId="{16CD6DCD-29A2-4504-9BFC-C63FDD321FFA}" srcOrd="0" destOrd="0" presId="urn:microsoft.com/office/officeart/2005/8/layout/cycle6"/>
    <dgm:cxn modelId="{B3341C5A-67A3-4516-B90D-496591F60ED1}" type="presOf" srcId="{16B6B3F2-B216-4214-9E88-B3E26420CF43}" destId="{7D059486-6455-41AC-B60B-271C2BECB35D}" srcOrd="0" destOrd="0" presId="urn:microsoft.com/office/officeart/2005/8/layout/cycle6"/>
    <dgm:cxn modelId="{9E775CCF-E750-47A6-9185-C456DE858ACC}" type="presOf" srcId="{98C8823B-DAA6-47A8-9116-1A57E1BE1216}" destId="{933AA4A3-F9A7-433F-9815-770CAA043239}" srcOrd="0" destOrd="0" presId="urn:microsoft.com/office/officeart/2005/8/layout/cycle6"/>
    <dgm:cxn modelId="{C1810DED-DCD0-4CB0-BB4F-865867DEECDD}" type="presOf" srcId="{3307BE78-72EC-4E68-B950-C5A737418EEB}" destId="{BE0C1F41-6AD1-4A67-96B7-6919EBD7C295}" srcOrd="0" destOrd="0" presId="urn:microsoft.com/office/officeart/2005/8/layout/cycle6"/>
    <dgm:cxn modelId="{166B2576-981C-43EA-92B7-74D7B9EE8269}" type="presParOf" srcId="{16CD6DCD-29A2-4504-9BFC-C63FDD321FFA}" destId="{BE0C1F41-6AD1-4A67-96B7-6919EBD7C295}" srcOrd="0" destOrd="0" presId="urn:microsoft.com/office/officeart/2005/8/layout/cycle6"/>
    <dgm:cxn modelId="{3C1A540A-3DB5-4ECB-A8FE-A3AB89A5BC96}" type="presParOf" srcId="{16CD6DCD-29A2-4504-9BFC-C63FDD321FFA}" destId="{89DADEBB-F0C0-4515-838B-87623F93DD43}" srcOrd="1" destOrd="0" presId="urn:microsoft.com/office/officeart/2005/8/layout/cycle6"/>
    <dgm:cxn modelId="{EB5FAE69-CD66-49C3-9B22-0871E09BCBBF}" type="presParOf" srcId="{16CD6DCD-29A2-4504-9BFC-C63FDD321FFA}" destId="{7EFF963D-EC13-462C-8B5B-424AA1715221}" srcOrd="2" destOrd="0" presId="urn:microsoft.com/office/officeart/2005/8/layout/cycle6"/>
    <dgm:cxn modelId="{1BC8C75E-DC29-4635-9996-651E646E0051}" type="presParOf" srcId="{16CD6DCD-29A2-4504-9BFC-C63FDD321FFA}" destId="{933AA4A3-F9A7-433F-9815-770CAA043239}" srcOrd="3" destOrd="0" presId="urn:microsoft.com/office/officeart/2005/8/layout/cycle6"/>
    <dgm:cxn modelId="{1FDD3B41-5FD0-4ADB-8BF5-892741156C8F}" type="presParOf" srcId="{16CD6DCD-29A2-4504-9BFC-C63FDD321FFA}" destId="{374DAFD1-5479-419A-8F8F-68E5ABC80BD6}" srcOrd="4" destOrd="0" presId="urn:microsoft.com/office/officeart/2005/8/layout/cycle6"/>
    <dgm:cxn modelId="{82FC6611-5982-4D9A-A358-A0642F5271EA}" type="presParOf" srcId="{16CD6DCD-29A2-4504-9BFC-C63FDD321FFA}" destId="{88681366-CE21-4801-9D87-EC9BF1300D74}" srcOrd="5" destOrd="0" presId="urn:microsoft.com/office/officeart/2005/8/layout/cycle6"/>
    <dgm:cxn modelId="{10F85C6F-B1E8-4C63-A97D-5E2F4B0472EF}" type="presParOf" srcId="{16CD6DCD-29A2-4504-9BFC-C63FDD321FFA}" destId="{7D059486-6455-41AC-B60B-271C2BECB35D}" srcOrd="6" destOrd="0" presId="urn:microsoft.com/office/officeart/2005/8/layout/cycle6"/>
    <dgm:cxn modelId="{9E88D46A-7504-41BD-956F-A5E019F37FF4}" type="presParOf" srcId="{16CD6DCD-29A2-4504-9BFC-C63FDD321FFA}" destId="{E6D5E147-6417-4951-8096-FBC6DD1DAB35}" srcOrd="7" destOrd="0" presId="urn:microsoft.com/office/officeart/2005/8/layout/cycle6"/>
    <dgm:cxn modelId="{0CED9864-7665-4DC2-BD1F-6269FE574E5B}" type="presParOf" srcId="{16CD6DCD-29A2-4504-9BFC-C63FDD321FFA}" destId="{BF6DD38B-2383-49D0-B9D8-40906D6D44C5}" srcOrd="8"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r="http://schemas.openxmlformats.org/officeDocument/2006/relationships" xmlns:a14="http://schemas.microsoft.com/office/drawing/2010/main" xmlns:asvg="http://schemas.microsoft.com/office/drawing/2016/SVG/main" xmlns:dgm14="http://schemas.microsoft.com/office/drawing/2010/diagram" xmlns:dsp="http://schemas.microsoft.com/office/drawing/2008/diagram" xmlns:dgm="http://schemas.openxmlformats.org/drawingml/2006/diagram" xmlns:a="http://schemas.openxmlformats.org/drawingml/2006/main">
  <dgm:ptLst>
    <dgm:pt modelId="{E7FD4718-83DB-424E-8BDC-FE6C7C8132C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98DA249-5649-46CF-9162-E9566C5EE1D1}">
      <dgm:prSet custT="1"/>
      <dgm:spPr/>
      <dgm:t>
        <a:bodyPr/>
        <a:lstStyle/>
        <a:p>
          <a:pPr>
            <a:lnSpc>
              <a:spcPct val="100000"/>
            </a:lnSpc>
          </a:pPr>
          <a:r>
            <a:rPr lang="en-GB" sz="2800" noProof="0" dirty="0"/>
            <a:t>Progettato come corso professionale online aperto (VOOC).</a:t>
          </a:r>
        </a:p>
      </dgm:t>
    </dgm:pt>
    <dgm:pt modelId="{7C177F29-8158-49D0-A2E5-B6D71B147FF2}" type="parTrans" cxnId="{E37937E1-23D7-4A32-87C2-FBED4CB26A76}">
      <dgm:prSet/>
      <dgm:spPr/>
      <dgm:t>
        <a:bodyPr/>
        <a:lstStyle/>
        <a:p>
          <a:endParaRPr lang="en-US"/>
        </a:p>
      </dgm:t>
    </dgm:pt>
    <dgm:pt modelId="{A754B8E1-BB9B-49C3-A36C-E849A94FD2D3}" type="sibTrans" cxnId="{E37937E1-23D7-4A32-87C2-FBED4CB26A76}">
      <dgm:prSet/>
      <dgm:spPr/>
      <dgm:t>
        <a:bodyPr/>
        <a:lstStyle/>
        <a:p>
          <a:endParaRPr lang="en-US"/>
        </a:p>
      </dgm:t>
    </dgm:pt>
    <dgm:pt modelId="{D0D11B5D-F749-49B0-AAD7-EF3ECE7EBD3A}">
      <dgm:prSet custT="1"/>
      <dgm:spPr/>
      <dgm:t>
        <a:bodyPr/>
        <a:lstStyle/>
        <a:p>
          <a:pPr marL="0" lvl="0" indent="0" algn="ctr" defTabSz="1244600">
            <a:lnSpc>
              <a:spcPct val="100000"/>
            </a:lnSpc>
            <a:spcBef>
              <a:spcPct val="0"/>
            </a:spcBef>
            <a:spcAft>
              <a:spcPct val="35000"/>
            </a:spcAft>
            <a:buNone/>
          </a:pPr>
          <a:r>
            <a:rPr lang="en-GB" sz="2800" kern="1200" noProof="0" dirty="0">
              <a:solidFill>
                <a:prstClr val="black">
                  <a:hueOff val="0"/>
                  <a:satOff val="0"/>
                  <a:lumOff val="0"/>
                  <a:alphaOff val="0"/>
                </a:prstClr>
              </a:solidFill>
              <a:latin typeface="Calibri"/>
              <a:ea typeface="+mn-ea"/>
              <a:cs typeface="+mn-cs"/>
            </a:rPr>
            <a:t>In linea con i quadri europei e le micro-credenziali.</a:t>
          </a:r>
        </a:p>
      </dgm:t>
    </dgm:pt>
    <dgm:pt modelId="{96B0C0AF-02B9-4B4F-B86E-B40A3DBA9EDC}" type="parTrans" cxnId="{AA0C4230-CD63-44EE-9EAD-D045E85999D8}">
      <dgm:prSet/>
      <dgm:spPr/>
      <dgm:t>
        <a:bodyPr/>
        <a:lstStyle/>
        <a:p>
          <a:endParaRPr lang="en-US"/>
        </a:p>
      </dgm:t>
    </dgm:pt>
    <dgm:pt modelId="{12DF50B8-A0BB-4051-A9BD-25E0D663CB84}" type="sibTrans" cxnId="{AA0C4230-CD63-44EE-9EAD-D045E85999D8}">
      <dgm:prSet/>
      <dgm:spPr/>
      <dgm:t>
        <a:bodyPr/>
        <a:lstStyle/>
        <a:p>
          <a:endParaRPr lang="en-US"/>
        </a:p>
      </dgm:t>
    </dgm:pt>
    <dgm:pt modelId="{686BE101-FBA7-4CB5-92DF-2620F5B86555}">
      <dgm:prSet custT="1"/>
      <dgm:spPr/>
      <dgm:t>
        <a:bodyPr/>
        <a:lstStyle/>
        <a:p>
          <a:pPr>
            <a:lnSpc>
              <a:spcPct val="100000"/>
            </a:lnSpc>
          </a:pPr>
          <a:r>
            <a:rPr lang="en-GB" sz="2800" noProof="0" dirty="0"/>
            <a:t>Cinque moduli che affrontano i temi della sostenibilità, della digitalizzazione, dell'imprenditorialità e della resilienza.</a:t>
          </a:r>
        </a:p>
      </dgm:t>
    </dgm:pt>
    <dgm:pt modelId="{B595259E-3757-4169-978A-F54F3BF60B77}" type="parTrans" cxnId="{F0F7AC6D-33A6-4A56-89BB-15551493B770}">
      <dgm:prSet/>
      <dgm:spPr/>
      <dgm:t>
        <a:bodyPr/>
        <a:lstStyle/>
        <a:p>
          <a:endParaRPr lang="en-US"/>
        </a:p>
      </dgm:t>
    </dgm:pt>
    <dgm:pt modelId="{5C0477C0-4A1B-4B04-BE1F-A940056E9190}" type="sibTrans" cxnId="{F0F7AC6D-33A6-4A56-89BB-15551493B770}">
      <dgm:prSet/>
      <dgm:spPr/>
      <dgm:t>
        <a:bodyPr/>
        <a:lstStyle/>
        <a:p>
          <a:endParaRPr lang="en-US"/>
        </a:p>
      </dgm:t>
    </dgm:pt>
    <dgm:pt modelId="{25A4D9DA-036F-4BDF-ACCB-DC5D8D0A1C8C}" type="pres">
      <dgm:prSet presAssocID="{E7FD4718-83DB-424E-8BDC-FE6C7C8132C1}" presName="root" presStyleCnt="0">
        <dgm:presLayoutVars>
          <dgm:dir/>
          <dgm:resizeHandles val="exact"/>
        </dgm:presLayoutVars>
      </dgm:prSet>
      <dgm:spPr/>
    </dgm:pt>
    <dgm:pt modelId="{B55A7382-BFD7-400A-B047-302434556916}" type="pres">
      <dgm:prSet presAssocID="{998DA249-5649-46CF-9162-E9566C5EE1D1}" presName="compNode" presStyleCnt="0"/>
      <dgm:spPr/>
    </dgm:pt>
    <dgm:pt modelId="{78B8CE2D-0267-4429-AE52-757F62AE2548}" type="pres">
      <dgm:prSet presAssocID="{998DA249-5649-46CF-9162-E9566C5EE1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lassenzimmer"/>
        </a:ext>
      </dgm:extLst>
    </dgm:pt>
    <dgm:pt modelId="{E29A7DC3-6C4A-4457-A2EE-3F906E2855D9}" type="pres">
      <dgm:prSet presAssocID="{998DA249-5649-46CF-9162-E9566C5EE1D1}" presName="spaceRect" presStyleCnt="0"/>
      <dgm:spPr/>
    </dgm:pt>
    <dgm:pt modelId="{1D1144B4-9DBD-47AD-BC69-150A02A61E9F}" type="pres">
      <dgm:prSet presAssocID="{998DA249-5649-46CF-9162-E9566C5EE1D1}" presName="textRect" presStyleLbl="revTx" presStyleIdx="0" presStyleCnt="3">
        <dgm:presLayoutVars>
          <dgm:chMax val="1"/>
          <dgm:chPref val="1"/>
        </dgm:presLayoutVars>
      </dgm:prSet>
      <dgm:spPr/>
    </dgm:pt>
    <dgm:pt modelId="{0E4B6AAE-E3F9-474D-A6AB-C483D952B95B}" type="pres">
      <dgm:prSet presAssocID="{A754B8E1-BB9B-49C3-A36C-E849A94FD2D3}" presName="sibTrans" presStyleCnt="0"/>
      <dgm:spPr/>
    </dgm:pt>
    <dgm:pt modelId="{50294BE4-EA51-4003-8C3B-886B05C677B0}" type="pres">
      <dgm:prSet presAssocID="{D0D11B5D-F749-49B0-AAD7-EF3ECE7EBD3A}" presName="compNode" presStyleCnt="0"/>
      <dgm:spPr/>
    </dgm:pt>
    <dgm:pt modelId="{18B027CD-6725-4FC6-A3AC-E505905632FE}" type="pres">
      <dgm:prSet presAssocID="{D0D11B5D-F749-49B0-AAD7-EF3ECE7EBD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aduation Cap"/>
        </a:ext>
      </dgm:extLst>
    </dgm:pt>
    <dgm:pt modelId="{76024A1F-399A-45A6-A2EF-FB82D8A78AC2}" type="pres">
      <dgm:prSet presAssocID="{D0D11B5D-F749-49B0-AAD7-EF3ECE7EBD3A}" presName="spaceRect" presStyleCnt="0"/>
      <dgm:spPr/>
    </dgm:pt>
    <dgm:pt modelId="{CFBF1F5E-7019-468A-933D-6759720235A5}" type="pres">
      <dgm:prSet presAssocID="{D0D11B5D-F749-49B0-AAD7-EF3ECE7EBD3A}" presName="textRect" presStyleLbl="revTx" presStyleIdx="1" presStyleCnt="3">
        <dgm:presLayoutVars>
          <dgm:chMax val="1"/>
          <dgm:chPref val="1"/>
        </dgm:presLayoutVars>
      </dgm:prSet>
      <dgm:spPr/>
    </dgm:pt>
    <dgm:pt modelId="{2ED18A11-8185-4ECF-81A1-D9202B45C273}" type="pres">
      <dgm:prSet presAssocID="{12DF50B8-A0BB-4051-A9BD-25E0D663CB84}" presName="sibTrans" presStyleCnt="0"/>
      <dgm:spPr/>
    </dgm:pt>
    <dgm:pt modelId="{0E134E58-2F72-4C32-BBDE-B845B9E5E337}" type="pres">
      <dgm:prSet presAssocID="{686BE101-FBA7-4CB5-92DF-2620F5B86555}" presName="compNode" presStyleCnt="0"/>
      <dgm:spPr/>
    </dgm:pt>
    <dgm:pt modelId="{C3D9CA24-763B-4B84-9177-58668A4EEB1B}" type="pres">
      <dgm:prSet presAssocID="{686BE101-FBA7-4CB5-92DF-2620F5B865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chlag"/>
        </a:ext>
      </dgm:extLst>
    </dgm:pt>
    <dgm:pt modelId="{88C5A184-FFE9-42C2-B56C-480F3D5E2A70}" type="pres">
      <dgm:prSet presAssocID="{686BE101-FBA7-4CB5-92DF-2620F5B86555}" presName="spaceRect" presStyleCnt="0"/>
      <dgm:spPr/>
    </dgm:pt>
    <dgm:pt modelId="{84B95DC4-9275-4D30-B1D3-E16C9CE43040}" type="pres">
      <dgm:prSet presAssocID="{686BE101-FBA7-4CB5-92DF-2620F5B86555}" presName="textRect" presStyleLbl="revTx" presStyleIdx="2" presStyleCnt="3" custScaleX="108244">
        <dgm:presLayoutVars>
          <dgm:chMax val="1"/>
          <dgm:chPref val="1"/>
        </dgm:presLayoutVars>
      </dgm:prSet>
      <dgm:spPr/>
    </dgm:pt>
  </dgm:ptLst>
  <dgm:cxnLst>
    <dgm:cxn modelId="{816E1E26-9015-4447-AE14-8C6DA25F9A32}" type="presOf" srcId="{686BE101-FBA7-4CB5-92DF-2620F5B86555}" destId="{84B95DC4-9275-4D30-B1D3-E16C9CE43040}" srcOrd="0" destOrd="0" presId="urn:microsoft.com/office/officeart/2018/2/layout/IconLabelList"/>
    <dgm:cxn modelId="{AA0C4230-CD63-44EE-9EAD-D045E85999D8}" srcId="{E7FD4718-83DB-424E-8BDC-FE6C7C8132C1}" destId="{D0D11B5D-F749-49B0-AAD7-EF3ECE7EBD3A}" srcOrd="1" destOrd="0" parTransId="{96B0C0AF-02B9-4B4F-B86E-B40A3DBA9EDC}" sibTransId="{12DF50B8-A0BB-4051-A9BD-25E0D663CB84}"/>
    <dgm:cxn modelId="{259B195D-8D83-4470-AC18-86951ED00EDB}" type="presOf" srcId="{D0D11B5D-F749-49B0-AAD7-EF3ECE7EBD3A}" destId="{CFBF1F5E-7019-468A-933D-6759720235A5}" srcOrd="0" destOrd="0" presId="urn:microsoft.com/office/officeart/2018/2/layout/IconLabelList"/>
    <dgm:cxn modelId="{F0F7AC6D-33A6-4A56-89BB-15551493B770}" srcId="{E7FD4718-83DB-424E-8BDC-FE6C7C8132C1}" destId="{686BE101-FBA7-4CB5-92DF-2620F5B86555}" srcOrd="2" destOrd="0" parTransId="{B595259E-3757-4169-978A-F54F3BF60B77}" sibTransId="{5C0477C0-4A1B-4B04-BE1F-A940056E9190}"/>
    <dgm:cxn modelId="{878F7C76-6094-47D7-865C-6B1AEF7A4F8B}" type="presOf" srcId="{998DA249-5649-46CF-9162-E9566C5EE1D1}" destId="{1D1144B4-9DBD-47AD-BC69-150A02A61E9F}" srcOrd="0" destOrd="0" presId="urn:microsoft.com/office/officeart/2018/2/layout/IconLabelList"/>
    <dgm:cxn modelId="{01FAE0C3-BF38-4BB8-82C2-D13CBCCFE42C}" type="presOf" srcId="{E7FD4718-83DB-424E-8BDC-FE6C7C8132C1}" destId="{25A4D9DA-036F-4BDF-ACCB-DC5D8D0A1C8C}" srcOrd="0" destOrd="0" presId="urn:microsoft.com/office/officeart/2018/2/layout/IconLabelList"/>
    <dgm:cxn modelId="{E37937E1-23D7-4A32-87C2-FBED4CB26A76}" srcId="{E7FD4718-83DB-424E-8BDC-FE6C7C8132C1}" destId="{998DA249-5649-46CF-9162-E9566C5EE1D1}" srcOrd="0" destOrd="0" parTransId="{7C177F29-8158-49D0-A2E5-B6D71B147FF2}" sibTransId="{A754B8E1-BB9B-49C3-A36C-E849A94FD2D3}"/>
    <dgm:cxn modelId="{0207AB09-0439-476C-BA3F-B29DEEC5B777}" type="presParOf" srcId="{25A4D9DA-036F-4BDF-ACCB-DC5D8D0A1C8C}" destId="{B55A7382-BFD7-400A-B047-302434556916}" srcOrd="0" destOrd="0" presId="urn:microsoft.com/office/officeart/2018/2/layout/IconLabelList"/>
    <dgm:cxn modelId="{26EAB4D7-2045-41D9-82C2-E8DFD724A6AF}" type="presParOf" srcId="{B55A7382-BFD7-400A-B047-302434556916}" destId="{78B8CE2D-0267-4429-AE52-757F62AE2548}" srcOrd="0" destOrd="0" presId="urn:microsoft.com/office/officeart/2018/2/layout/IconLabelList"/>
    <dgm:cxn modelId="{6FDE026B-1343-432C-9728-B28284E44CE7}" type="presParOf" srcId="{B55A7382-BFD7-400A-B047-302434556916}" destId="{E29A7DC3-6C4A-4457-A2EE-3F906E2855D9}" srcOrd="1" destOrd="0" presId="urn:microsoft.com/office/officeart/2018/2/layout/IconLabelList"/>
    <dgm:cxn modelId="{165340E9-C441-40E3-9D82-B858D8240484}" type="presParOf" srcId="{B55A7382-BFD7-400A-B047-302434556916}" destId="{1D1144B4-9DBD-47AD-BC69-150A02A61E9F}" srcOrd="2" destOrd="0" presId="urn:microsoft.com/office/officeart/2018/2/layout/IconLabelList"/>
    <dgm:cxn modelId="{E44C7B98-A596-4A1D-B6F6-B9E3B3919A94}" type="presParOf" srcId="{25A4D9DA-036F-4BDF-ACCB-DC5D8D0A1C8C}" destId="{0E4B6AAE-E3F9-474D-A6AB-C483D952B95B}" srcOrd="1" destOrd="0" presId="urn:microsoft.com/office/officeart/2018/2/layout/IconLabelList"/>
    <dgm:cxn modelId="{18143829-31EE-478F-8C41-26B601964B13}" type="presParOf" srcId="{25A4D9DA-036F-4BDF-ACCB-DC5D8D0A1C8C}" destId="{50294BE4-EA51-4003-8C3B-886B05C677B0}" srcOrd="2" destOrd="0" presId="urn:microsoft.com/office/officeart/2018/2/layout/IconLabelList"/>
    <dgm:cxn modelId="{5D2A0489-5FA1-4F33-9531-1E750FA63EE5}" type="presParOf" srcId="{50294BE4-EA51-4003-8C3B-886B05C677B0}" destId="{18B027CD-6725-4FC6-A3AC-E505905632FE}" srcOrd="0" destOrd="0" presId="urn:microsoft.com/office/officeart/2018/2/layout/IconLabelList"/>
    <dgm:cxn modelId="{7B3B330B-0647-4AB6-BA4E-5CA07FD81C8E}" type="presParOf" srcId="{50294BE4-EA51-4003-8C3B-886B05C677B0}" destId="{76024A1F-399A-45A6-A2EF-FB82D8A78AC2}" srcOrd="1" destOrd="0" presId="urn:microsoft.com/office/officeart/2018/2/layout/IconLabelList"/>
    <dgm:cxn modelId="{2475AFD4-2DE2-446B-9252-E775FD799EF2}" type="presParOf" srcId="{50294BE4-EA51-4003-8C3B-886B05C677B0}" destId="{CFBF1F5E-7019-468A-933D-6759720235A5}" srcOrd="2" destOrd="0" presId="urn:microsoft.com/office/officeart/2018/2/layout/IconLabelList"/>
    <dgm:cxn modelId="{B2801E58-F696-4B13-BDE6-13339FCEA330}" type="presParOf" srcId="{25A4D9DA-036F-4BDF-ACCB-DC5D8D0A1C8C}" destId="{2ED18A11-8185-4ECF-81A1-D9202B45C273}" srcOrd="3" destOrd="0" presId="urn:microsoft.com/office/officeart/2018/2/layout/IconLabelList"/>
    <dgm:cxn modelId="{AB01CD28-0087-4215-962C-E50EC9B69199}" type="presParOf" srcId="{25A4D9DA-036F-4BDF-ACCB-DC5D8D0A1C8C}" destId="{0E134E58-2F72-4C32-BBDE-B845B9E5E337}" srcOrd="4" destOrd="0" presId="urn:microsoft.com/office/officeart/2018/2/layout/IconLabelList"/>
    <dgm:cxn modelId="{E0BED95D-463F-4995-966F-F9184C105D00}" type="presParOf" srcId="{0E134E58-2F72-4C32-BBDE-B845B9E5E337}" destId="{C3D9CA24-763B-4B84-9177-58668A4EEB1B}" srcOrd="0" destOrd="0" presId="urn:microsoft.com/office/officeart/2018/2/layout/IconLabelList"/>
    <dgm:cxn modelId="{FEE08907-E52C-4E08-8082-69E5219D4063}" type="presParOf" srcId="{0E134E58-2F72-4C32-BBDE-B845B9E5E337}" destId="{88C5A184-FFE9-42C2-B56C-480F3D5E2A70}" srcOrd="1" destOrd="0" presId="urn:microsoft.com/office/officeart/2018/2/layout/IconLabelList"/>
    <dgm:cxn modelId="{D9E78610-1008-47F3-A03E-366234172533}" type="presParOf" srcId="{0E134E58-2F72-4C32-BBDE-B845B9E5E337}" destId="{84B95DC4-9275-4D30-B1D3-E16C9CE4304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r="http://schemas.openxmlformats.org/officeDocument/2006/relationships" xmlns:a14="http://schemas.microsoft.com/office/drawing/2010/main" xmlns:dsp="http://schemas.microsoft.com/office/drawing/2008/diagram" xmlns:dgm="http://schemas.openxmlformats.org/drawingml/2006/diagram" xmlns:a="http://schemas.openxmlformats.org/drawingml/2006/main">
  <dgm:ptLst>
    <dgm:pt modelId="{B214319D-9526-4929-8470-A729DE4A7E4F}" type="doc">
      <dgm:prSet loTypeId="urn:microsoft.com/office/officeart/2005/8/layout/vList4" loCatId="list" qsTypeId="urn:microsoft.com/office/officeart/2005/8/quickstyle/simple1" qsCatId="simple" csTypeId="urn:microsoft.com/office/officeart/2005/8/colors/accent3_2" csCatId="accent3" phldr="1"/>
      <dgm:spPr/>
      <dgm:t>
        <a:bodyPr/>
        <a:lstStyle/>
        <a:p>
          <a:endParaRPr lang="de-AT"/>
        </a:p>
      </dgm:t>
    </dgm:pt>
    <dgm:pt modelId="{7EDD9EA1-948D-4845-8E77-5F6A9856F474}">
      <dgm:prSet phldrT="[Text]"/>
      <dgm:spPr>
        <a:solidFill>
          <a:srgbClr val="569838"/>
        </a:solidFill>
      </dgm:spPr>
      <dgm:t>
        <a:bodyPr/>
        <a:lstStyle/>
        <a:p>
          <a:r>
            <a:rPr lang="en-GB" b="1" u="none" noProof="0" dirty="0"/>
            <a:t>Modulo 1:  </a:t>
          </a:r>
          <a:br>
            <a:rPr lang="en-GB" b="1" u="none" noProof="0" dirty="0"/>
          </a:br>
          <a:r>
            <a:rPr lang="en-GB" b="0" u="none" noProof="0" dirty="0"/>
            <a:t>Sostenibilità nel settore delle arti dello spettacolo </a:t>
          </a:r>
        </a:p>
      </dgm:t>
    </dgm:pt>
    <dgm:pt modelId="{3B0B7854-BB56-4852-B24F-3D4DF672BB0D}" type="parTrans" cxnId="{414CB28C-B562-4D1D-BD4F-BAF1CAC24441}">
      <dgm:prSet/>
      <dgm:spPr/>
      <dgm:t>
        <a:bodyPr/>
        <a:lstStyle/>
        <a:p>
          <a:endParaRPr lang="de-AT"/>
        </a:p>
      </dgm:t>
    </dgm:pt>
    <dgm:pt modelId="{B56B374B-48A2-4959-8F23-D974BAE0D4F1}" type="sibTrans" cxnId="{414CB28C-B562-4D1D-BD4F-BAF1CAC24441}">
      <dgm:prSet/>
      <dgm:spPr/>
      <dgm:t>
        <a:bodyPr/>
        <a:lstStyle/>
        <a:p>
          <a:endParaRPr lang="de-AT"/>
        </a:p>
      </dgm:t>
    </dgm:pt>
    <dgm:pt modelId="{7AACD464-9DE5-48AF-B78D-01FB8E1046C9}">
      <dgm:prSet phldrT="[Text]"/>
      <dgm:spPr>
        <a:solidFill>
          <a:srgbClr val="569838"/>
        </a:solidFill>
      </dgm:spPr>
      <dgm:t>
        <a:bodyPr/>
        <a:lstStyle/>
        <a:p>
          <a:r>
            <a:rPr lang="en-GB" b="1" u="none" noProof="0" dirty="0"/>
            <a:t>Modulo 2: </a:t>
          </a:r>
          <a:br>
            <a:rPr lang="en-GB" b="1" u="none" noProof="0" dirty="0"/>
          </a:br>
          <a:r>
            <a:rPr lang="en-GB" b="0" u="none" noProof="0" dirty="0"/>
            <a:t>Creazione di produzioni sostenibili e gestione di luoghi sostenibili per le arti dello spettacolo</a:t>
          </a:r>
        </a:p>
      </dgm:t>
    </dgm:pt>
    <dgm:pt modelId="{2ECA43A8-72B4-4982-8AE2-F92BE8FFB615}" type="parTrans" cxnId="{09CEFCF1-B773-4D03-97D6-908A28947925}">
      <dgm:prSet/>
      <dgm:spPr/>
      <dgm:t>
        <a:bodyPr/>
        <a:lstStyle/>
        <a:p>
          <a:endParaRPr lang="de-AT"/>
        </a:p>
      </dgm:t>
    </dgm:pt>
    <dgm:pt modelId="{94FED0D1-7914-47EF-89A2-555363294DE1}" type="sibTrans" cxnId="{09CEFCF1-B773-4D03-97D6-908A28947925}">
      <dgm:prSet/>
      <dgm:spPr/>
      <dgm:t>
        <a:bodyPr/>
        <a:lstStyle/>
        <a:p>
          <a:endParaRPr lang="de-AT"/>
        </a:p>
      </dgm:t>
    </dgm:pt>
    <dgm:pt modelId="{B65F39DB-4C48-41AF-8DDA-214CAFB8E025}">
      <dgm:prSet phldrT="[Text]"/>
      <dgm:spPr>
        <a:solidFill>
          <a:srgbClr val="569838"/>
        </a:solidFill>
      </dgm:spPr>
      <dgm:t>
        <a:bodyPr/>
        <a:lstStyle/>
        <a:p>
          <a:r>
            <a:rPr lang="en-GB" b="1" u="none" noProof="0" dirty="0"/>
            <a:t>Modulo 3: </a:t>
          </a:r>
          <a:br>
            <a:rPr lang="en-GB" b="1" u="none" noProof="0" dirty="0"/>
          </a:br>
          <a:r>
            <a:rPr lang="en-GB" b="0" u="none" noProof="0" dirty="0"/>
            <a:t>Digitalizzazione del settore delle arti dello spettacolo</a:t>
          </a:r>
        </a:p>
      </dgm:t>
    </dgm:pt>
    <dgm:pt modelId="{FDA0FB9D-2CF2-474E-8328-4A6EEBB27418}" type="parTrans" cxnId="{A5057045-DBAC-414F-8061-60CD3593E760}">
      <dgm:prSet/>
      <dgm:spPr/>
      <dgm:t>
        <a:bodyPr/>
        <a:lstStyle/>
        <a:p>
          <a:endParaRPr lang="de-AT"/>
        </a:p>
      </dgm:t>
    </dgm:pt>
    <dgm:pt modelId="{2B949863-3F98-4131-9473-8E51284975C0}" type="sibTrans" cxnId="{A5057045-DBAC-414F-8061-60CD3593E760}">
      <dgm:prSet/>
      <dgm:spPr/>
      <dgm:t>
        <a:bodyPr/>
        <a:lstStyle/>
        <a:p>
          <a:endParaRPr lang="de-AT"/>
        </a:p>
      </dgm:t>
    </dgm:pt>
    <dgm:pt modelId="{DE8A739D-EAEF-4E8A-8B4C-B5073DC23B86}">
      <dgm:prSet phldrT="[Text]"/>
      <dgm:spPr>
        <a:solidFill>
          <a:srgbClr val="569838"/>
        </a:solidFill>
      </dgm:spPr>
      <dgm:t>
        <a:bodyPr/>
        <a:lstStyle/>
        <a:p>
          <a:r>
            <a:rPr lang="en-GB" b="1" u="none" noProof="0" dirty="0"/>
            <a:t>Modulo 4: </a:t>
          </a:r>
          <a:br>
            <a:rPr lang="en-GB" b="1" u="none" noProof="0" dirty="0"/>
          </a:br>
          <a:r>
            <a:rPr lang="en-GB" b="0" u="none" noProof="0" dirty="0"/>
            <a:t>Competenze imprenditoriali essenziali per il settore delle arti performative </a:t>
          </a:r>
        </a:p>
      </dgm:t>
    </dgm:pt>
    <dgm:pt modelId="{C283D9C2-AEDC-4F2A-ADC6-D612D82D5C6A}" type="parTrans" cxnId="{94B616F6-5562-495C-A827-3A9AE046AD1A}">
      <dgm:prSet/>
      <dgm:spPr/>
      <dgm:t>
        <a:bodyPr/>
        <a:lstStyle/>
        <a:p>
          <a:endParaRPr lang="de-AT"/>
        </a:p>
      </dgm:t>
    </dgm:pt>
    <dgm:pt modelId="{19DE3847-FC65-409A-B9D9-4226FB885CFF}" type="sibTrans" cxnId="{94B616F6-5562-495C-A827-3A9AE046AD1A}">
      <dgm:prSet/>
      <dgm:spPr/>
      <dgm:t>
        <a:bodyPr/>
        <a:lstStyle/>
        <a:p>
          <a:endParaRPr lang="de-AT"/>
        </a:p>
      </dgm:t>
    </dgm:pt>
    <dgm:pt modelId="{4A3AA8AB-42F2-42E9-88E9-9F777DBD7B06}">
      <dgm:prSet phldrT="[Text]"/>
      <dgm:spPr>
        <a:solidFill>
          <a:srgbClr val="569838"/>
        </a:solidFill>
      </dgm:spPr>
      <dgm:t>
        <a:bodyPr/>
        <a:lstStyle/>
        <a:p>
          <a:r>
            <a:rPr lang="en-GB" b="1" u="none" noProof="0" dirty="0"/>
            <a:t>Modulo 5: </a:t>
          </a:r>
          <a:br>
            <a:rPr lang="en-GB" b="1" u="none" noProof="0" dirty="0"/>
          </a:br>
          <a:r>
            <a:rPr lang="en-GB" b="0" u="none" noProof="0" dirty="0"/>
            <a:t>Competenze essenziali di gestione delle risorse umane e resilienza per il settore delle arti dello spettacolo</a:t>
          </a:r>
        </a:p>
      </dgm:t>
    </dgm:pt>
    <dgm:pt modelId="{E63DEC74-554D-4A4D-A36B-96F09241DCA9}" type="parTrans" cxnId="{FB85A0D5-FCED-4E71-87ED-001942BC2015}">
      <dgm:prSet/>
      <dgm:spPr/>
      <dgm:t>
        <a:bodyPr/>
        <a:lstStyle/>
        <a:p>
          <a:endParaRPr lang="de-AT"/>
        </a:p>
      </dgm:t>
    </dgm:pt>
    <dgm:pt modelId="{F7C509BC-59B2-4E31-B476-11EB6F777CCC}" type="sibTrans" cxnId="{FB85A0D5-FCED-4E71-87ED-001942BC2015}">
      <dgm:prSet/>
      <dgm:spPr/>
      <dgm:t>
        <a:bodyPr/>
        <a:lstStyle/>
        <a:p>
          <a:endParaRPr lang="de-AT"/>
        </a:p>
      </dgm:t>
    </dgm:pt>
    <dgm:pt modelId="{B3F7E5D8-3D07-4C6A-A272-833FDB9A9BC2}" type="pres">
      <dgm:prSet presAssocID="{B214319D-9526-4929-8470-A729DE4A7E4F}" presName="linear" presStyleCnt="0">
        <dgm:presLayoutVars>
          <dgm:dir/>
          <dgm:resizeHandles val="exact"/>
        </dgm:presLayoutVars>
      </dgm:prSet>
      <dgm:spPr/>
    </dgm:pt>
    <dgm:pt modelId="{A6913854-1C57-4AF6-9FF0-0EB1C3A7872D}" type="pres">
      <dgm:prSet presAssocID="{7EDD9EA1-948D-4845-8E77-5F6A9856F474}" presName="comp" presStyleCnt="0"/>
      <dgm:spPr/>
    </dgm:pt>
    <dgm:pt modelId="{58A21865-1B5A-49D8-9774-5F4AD69CAE08}" type="pres">
      <dgm:prSet presAssocID="{7EDD9EA1-948D-4845-8E77-5F6A9856F474}" presName="box" presStyleLbl="node1" presStyleIdx="0" presStyleCnt="5" custLinFactNeighborX="342" custLinFactNeighborY="-747"/>
      <dgm:spPr/>
    </dgm:pt>
    <dgm:pt modelId="{D14CF00F-3390-4762-AA35-A0F8B39C9ED0}" type="pres">
      <dgm:prSet presAssocID="{7EDD9EA1-948D-4845-8E77-5F6A9856F474}" presName="img"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8323FC5B-DFB7-45D1-BAAF-31718B23789E}" type="pres">
      <dgm:prSet presAssocID="{7EDD9EA1-948D-4845-8E77-5F6A9856F474}" presName="text" presStyleLbl="node1" presStyleIdx="0" presStyleCnt="5">
        <dgm:presLayoutVars>
          <dgm:bulletEnabled val="1"/>
        </dgm:presLayoutVars>
      </dgm:prSet>
      <dgm:spPr/>
    </dgm:pt>
    <dgm:pt modelId="{0CF8CC36-6384-4EB2-AFB8-010A9D5EFCC3}" type="pres">
      <dgm:prSet presAssocID="{B56B374B-48A2-4959-8F23-D974BAE0D4F1}" presName="spacer" presStyleCnt="0"/>
      <dgm:spPr/>
    </dgm:pt>
    <dgm:pt modelId="{D79E8C0F-3423-4E00-9B0E-40BD26FFF8E7}" type="pres">
      <dgm:prSet presAssocID="{7AACD464-9DE5-48AF-B78D-01FB8E1046C9}" presName="comp" presStyleCnt="0"/>
      <dgm:spPr/>
    </dgm:pt>
    <dgm:pt modelId="{A51F2D42-3A05-4E89-9D5E-43D39A2EFA5E}" type="pres">
      <dgm:prSet presAssocID="{7AACD464-9DE5-48AF-B78D-01FB8E1046C9}" presName="box" presStyleLbl="node1" presStyleIdx="1" presStyleCnt="5"/>
      <dgm:spPr/>
    </dgm:pt>
    <dgm:pt modelId="{4F9F3A41-0D39-4B6F-A6EE-107A802888D0}" type="pres">
      <dgm:prSet presAssocID="{7AACD464-9DE5-48AF-B78D-01FB8E1046C9}" presName="img" presStyleLbl="fgImgPlace1" presStyleIdx="1"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B025B656-AFA7-41C8-B9B6-9FBFC26439F8}" type="pres">
      <dgm:prSet presAssocID="{7AACD464-9DE5-48AF-B78D-01FB8E1046C9}" presName="text" presStyleLbl="node1" presStyleIdx="1" presStyleCnt="5">
        <dgm:presLayoutVars>
          <dgm:bulletEnabled val="1"/>
        </dgm:presLayoutVars>
      </dgm:prSet>
      <dgm:spPr/>
    </dgm:pt>
    <dgm:pt modelId="{9D76A517-57A1-4C7C-A8DC-B60B683FA554}" type="pres">
      <dgm:prSet presAssocID="{94FED0D1-7914-47EF-89A2-555363294DE1}" presName="spacer" presStyleCnt="0"/>
      <dgm:spPr/>
    </dgm:pt>
    <dgm:pt modelId="{C548F3DC-6E9D-4647-BBB5-1C131C886CA2}" type="pres">
      <dgm:prSet presAssocID="{B65F39DB-4C48-41AF-8DDA-214CAFB8E025}" presName="comp" presStyleCnt="0"/>
      <dgm:spPr/>
    </dgm:pt>
    <dgm:pt modelId="{8B70B3D1-AE8A-4195-91D7-6C3C62AE8F4D}" type="pres">
      <dgm:prSet presAssocID="{B65F39DB-4C48-41AF-8DDA-214CAFB8E025}" presName="box" presStyleLbl="node1" presStyleIdx="2" presStyleCnt="5"/>
      <dgm:spPr/>
    </dgm:pt>
    <dgm:pt modelId="{7456D02E-7E81-4C77-B09F-509B6260DEA0}" type="pres">
      <dgm:prSet presAssocID="{B65F39DB-4C48-41AF-8DDA-214CAFB8E025}" presName="img" presStyleLbl="fgImgPlace1" presStyleIdx="2"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9AE5F67C-1407-402A-9C9F-4D07127FD9F0}" type="pres">
      <dgm:prSet presAssocID="{B65F39DB-4C48-41AF-8DDA-214CAFB8E025}" presName="text" presStyleLbl="node1" presStyleIdx="2" presStyleCnt="5">
        <dgm:presLayoutVars>
          <dgm:bulletEnabled val="1"/>
        </dgm:presLayoutVars>
      </dgm:prSet>
      <dgm:spPr/>
    </dgm:pt>
    <dgm:pt modelId="{AF268E29-E738-4B5F-95C9-E4275E81158A}" type="pres">
      <dgm:prSet presAssocID="{2B949863-3F98-4131-9473-8E51284975C0}" presName="spacer" presStyleCnt="0"/>
      <dgm:spPr/>
    </dgm:pt>
    <dgm:pt modelId="{F0E3D483-5B93-4283-8BF7-6FA6C875876B}" type="pres">
      <dgm:prSet presAssocID="{DE8A739D-EAEF-4E8A-8B4C-B5073DC23B86}" presName="comp" presStyleCnt="0"/>
      <dgm:spPr/>
    </dgm:pt>
    <dgm:pt modelId="{04E8D4B9-7D4E-4D18-8694-1FA133A15584}" type="pres">
      <dgm:prSet presAssocID="{DE8A739D-EAEF-4E8A-8B4C-B5073DC23B86}" presName="box" presStyleLbl="node1" presStyleIdx="3" presStyleCnt="5"/>
      <dgm:spPr/>
    </dgm:pt>
    <dgm:pt modelId="{58F2C426-1D75-43FF-A3AB-B0B6D2BA0802}" type="pres">
      <dgm:prSet presAssocID="{DE8A739D-EAEF-4E8A-8B4C-B5073DC23B86}" presName="img" presStyleLbl="fgImgPlace1" presStyleIdx="3"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1945FE71-018D-461E-A2CC-3D5B8B02EE84}" type="pres">
      <dgm:prSet presAssocID="{DE8A739D-EAEF-4E8A-8B4C-B5073DC23B86}" presName="text" presStyleLbl="node1" presStyleIdx="3" presStyleCnt="5">
        <dgm:presLayoutVars>
          <dgm:bulletEnabled val="1"/>
        </dgm:presLayoutVars>
      </dgm:prSet>
      <dgm:spPr/>
    </dgm:pt>
    <dgm:pt modelId="{AEBE9E26-989D-44CE-8DEC-97C402B17DEF}" type="pres">
      <dgm:prSet presAssocID="{19DE3847-FC65-409A-B9D9-4226FB885CFF}" presName="spacer" presStyleCnt="0"/>
      <dgm:spPr/>
    </dgm:pt>
    <dgm:pt modelId="{39A8750E-636D-4392-8FFD-F652CCDEC085}" type="pres">
      <dgm:prSet presAssocID="{4A3AA8AB-42F2-42E9-88E9-9F777DBD7B06}" presName="comp" presStyleCnt="0"/>
      <dgm:spPr/>
    </dgm:pt>
    <dgm:pt modelId="{4042E25F-B481-499C-A374-D9389AF5171B}" type="pres">
      <dgm:prSet presAssocID="{4A3AA8AB-42F2-42E9-88E9-9F777DBD7B06}" presName="box" presStyleLbl="node1" presStyleIdx="4" presStyleCnt="5"/>
      <dgm:spPr/>
    </dgm:pt>
    <dgm:pt modelId="{E856BD99-8AC7-4F27-AB2D-0D68F88833D1}" type="pres">
      <dgm:prSet presAssocID="{4A3AA8AB-42F2-42E9-88E9-9F777DBD7B06}" presName="img" presStyleLbl="fgImgPlace1" presStyleIdx="4" presStyleCnt="5"/>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0882742E-DE02-4EC1-8D3B-EA9391A90956}" type="pres">
      <dgm:prSet presAssocID="{4A3AA8AB-42F2-42E9-88E9-9F777DBD7B06}" presName="text" presStyleLbl="node1" presStyleIdx="4" presStyleCnt="5">
        <dgm:presLayoutVars>
          <dgm:bulletEnabled val="1"/>
        </dgm:presLayoutVars>
      </dgm:prSet>
      <dgm:spPr/>
    </dgm:pt>
  </dgm:ptLst>
  <dgm:cxnLst>
    <dgm:cxn modelId="{E0D0C70B-F140-41DC-8818-2272FD88472A}" type="presOf" srcId="{B214319D-9526-4929-8470-A729DE4A7E4F}" destId="{B3F7E5D8-3D07-4C6A-A272-833FDB9A9BC2}" srcOrd="0" destOrd="0" presId="urn:microsoft.com/office/officeart/2005/8/layout/vList4"/>
    <dgm:cxn modelId="{A1F9470F-FE76-4053-A0EA-2EDEE0A7B996}" type="presOf" srcId="{7EDD9EA1-948D-4845-8E77-5F6A9856F474}" destId="{58A21865-1B5A-49D8-9774-5F4AD69CAE08}" srcOrd="0" destOrd="0" presId="urn:microsoft.com/office/officeart/2005/8/layout/vList4"/>
    <dgm:cxn modelId="{A5057045-DBAC-414F-8061-60CD3593E760}" srcId="{B214319D-9526-4929-8470-A729DE4A7E4F}" destId="{B65F39DB-4C48-41AF-8DDA-214CAFB8E025}" srcOrd="2" destOrd="0" parTransId="{FDA0FB9D-2CF2-474E-8328-4A6EEBB27418}" sibTransId="{2B949863-3F98-4131-9473-8E51284975C0}"/>
    <dgm:cxn modelId="{66E2DE6C-6827-4904-9B70-7D8753007C44}" type="presOf" srcId="{7EDD9EA1-948D-4845-8E77-5F6A9856F474}" destId="{8323FC5B-DFB7-45D1-BAAF-31718B23789E}" srcOrd="1" destOrd="0" presId="urn:microsoft.com/office/officeart/2005/8/layout/vList4"/>
    <dgm:cxn modelId="{0FF4FF6D-EFAB-4DD5-8D4F-19469CACBD3C}" type="presOf" srcId="{4A3AA8AB-42F2-42E9-88E9-9F777DBD7B06}" destId="{0882742E-DE02-4EC1-8D3B-EA9391A90956}" srcOrd="1" destOrd="0" presId="urn:microsoft.com/office/officeart/2005/8/layout/vList4"/>
    <dgm:cxn modelId="{47350059-98F8-446E-93A1-0CE2295B9A20}" type="presOf" srcId="{4A3AA8AB-42F2-42E9-88E9-9F777DBD7B06}" destId="{4042E25F-B481-499C-A374-D9389AF5171B}" srcOrd="0" destOrd="0" presId="urn:microsoft.com/office/officeart/2005/8/layout/vList4"/>
    <dgm:cxn modelId="{EAD0BF7F-A420-4911-97CD-D349AAFFF1E3}" type="presOf" srcId="{7AACD464-9DE5-48AF-B78D-01FB8E1046C9}" destId="{A51F2D42-3A05-4E89-9D5E-43D39A2EFA5E}" srcOrd="0" destOrd="0" presId="urn:microsoft.com/office/officeart/2005/8/layout/vList4"/>
    <dgm:cxn modelId="{5DDFAB87-FEC2-4449-A7B3-DAE6B8C7CD95}" type="presOf" srcId="{7AACD464-9DE5-48AF-B78D-01FB8E1046C9}" destId="{B025B656-AFA7-41C8-B9B6-9FBFC26439F8}" srcOrd="1" destOrd="0" presId="urn:microsoft.com/office/officeart/2005/8/layout/vList4"/>
    <dgm:cxn modelId="{414CB28C-B562-4D1D-BD4F-BAF1CAC24441}" srcId="{B214319D-9526-4929-8470-A729DE4A7E4F}" destId="{7EDD9EA1-948D-4845-8E77-5F6A9856F474}" srcOrd="0" destOrd="0" parTransId="{3B0B7854-BB56-4852-B24F-3D4DF672BB0D}" sibTransId="{B56B374B-48A2-4959-8F23-D974BAE0D4F1}"/>
    <dgm:cxn modelId="{39993191-7DAE-4C7C-A4B6-EDBF5A512C5D}" type="presOf" srcId="{B65F39DB-4C48-41AF-8DDA-214CAFB8E025}" destId="{9AE5F67C-1407-402A-9C9F-4D07127FD9F0}" srcOrd="1" destOrd="0" presId="urn:microsoft.com/office/officeart/2005/8/layout/vList4"/>
    <dgm:cxn modelId="{8DE3BCA9-DCAA-4C00-AF74-174E3219C051}" type="presOf" srcId="{B65F39DB-4C48-41AF-8DDA-214CAFB8E025}" destId="{8B70B3D1-AE8A-4195-91D7-6C3C62AE8F4D}" srcOrd="0" destOrd="0" presId="urn:microsoft.com/office/officeart/2005/8/layout/vList4"/>
    <dgm:cxn modelId="{FB85A0D5-FCED-4E71-87ED-001942BC2015}" srcId="{B214319D-9526-4929-8470-A729DE4A7E4F}" destId="{4A3AA8AB-42F2-42E9-88E9-9F777DBD7B06}" srcOrd="4" destOrd="0" parTransId="{E63DEC74-554D-4A4D-A36B-96F09241DCA9}" sibTransId="{F7C509BC-59B2-4E31-B476-11EB6F777CCC}"/>
    <dgm:cxn modelId="{2C9286DC-3790-433A-B5A5-3A6A7504676B}" type="presOf" srcId="{DE8A739D-EAEF-4E8A-8B4C-B5073DC23B86}" destId="{04E8D4B9-7D4E-4D18-8694-1FA133A15584}" srcOrd="0" destOrd="0" presId="urn:microsoft.com/office/officeart/2005/8/layout/vList4"/>
    <dgm:cxn modelId="{C2640ADD-0091-458B-99A3-C1BA936D5644}" type="presOf" srcId="{DE8A739D-EAEF-4E8A-8B4C-B5073DC23B86}" destId="{1945FE71-018D-461E-A2CC-3D5B8B02EE84}" srcOrd="1" destOrd="0" presId="urn:microsoft.com/office/officeart/2005/8/layout/vList4"/>
    <dgm:cxn modelId="{09CEFCF1-B773-4D03-97D6-908A28947925}" srcId="{B214319D-9526-4929-8470-A729DE4A7E4F}" destId="{7AACD464-9DE5-48AF-B78D-01FB8E1046C9}" srcOrd="1" destOrd="0" parTransId="{2ECA43A8-72B4-4982-8AE2-F92BE8FFB615}" sibTransId="{94FED0D1-7914-47EF-89A2-555363294DE1}"/>
    <dgm:cxn modelId="{94B616F6-5562-495C-A827-3A9AE046AD1A}" srcId="{B214319D-9526-4929-8470-A729DE4A7E4F}" destId="{DE8A739D-EAEF-4E8A-8B4C-B5073DC23B86}" srcOrd="3" destOrd="0" parTransId="{C283D9C2-AEDC-4F2A-ADC6-D612D82D5C6A}" sibTransId="{19DE3847-FC65-409A-B9D9-4226FB885CFF}"/>
    <dgm:cxn modelId="{032344CB-897F-4C18-A499-30A986AF584E}" type="presParOf" srcId="{B3F7E5D8-3D07-4C6A-A272-833FDB9A9BC2}" destId="{A6913854-1C57-4AF6-9FF0-0EB1C3A7872D}" srcOrd="0" destOrd="0" presId="urn:microsoft.com/office/officeart/2005/8/layout/vList4"/>
    <dgm:cxn modelId="{E16B0B7F-C455-4988-86BD-E283AD3ABFF8}" type="presParOf" srcId="{A6913854-1C57-4AF6-9FF0-0EB1C3A7872D}" destId="{58A21865-1B5A-49D8-9774-5F4AD69CAE08}" srcOrd="0" destOrd="0" presId="urn:microsoft.com/office/officeart/2005/8/layout/vList4"/>
    <dgm:cxn modelId="{3D1D0EDD-E1DA-4E81-ACBB-7FBDAEE3B77B}" type="presParOf" srcId="{A6913854-1C57-4AF6-9FF0-0EB1C3A7872D}" destId="{D14CF00F-3390-4762-AA35-A0F8B39C9ED0}" srcOrd="1" destOrd="0" presId="urn:microsoft.com/office/officeart/2005/8/layout/vList4"/>
    <dgm:cxn modelId="{A8736177-6C98-4EF4-BF3D-D11B6045A33C}" type="presParOf" srcId="{A6913854-1C57-4AF6-9FF0-0EB1C3A7872D}" destId="{8323FC5B-DFB7-45D1-BAAF-31718B23789E}" srcOrd="2" destOrd="0" presId="urn:microsoft.com/office/officeart/2005/8/layout/vList4"/>
    <dgm:cxn modelId="{6CE33D19-68FB-4537-A05D-A3DAAE0F1861}" type="presParOf" srcId="{B3F7E5D8-3D07-4C6A-A272-833FDB9A9BC2}" destId="{0CF8CC36-6384-4EB2-AFB8-010A9D5EFCC3}" srcOrd="1" destOrd="0" presId="urn:microsoft.com/office/officeart/2005/8/layout/vList4"/>
    <dgm:cxn modelId="{5D285C35-778D-4AC2-AA8F-A607BFE2981C}" type="presParOf" srcId="{B3F7E5D8-3D07-4C6A-A272-833FDB9A9BC2}" destId="{D79E8C0F-3423-4E00-9B0E-40BD26FFF8E7}" srcOrd="2" destOrd="0" presId="urn:microsoft.com/office/officeart/2005/8/layout/vList4"/>
    <dgm:cxn modelId="{D75EA83A-5EBF-495A-AB6C-847E08A9F19D}" type="presParOf" srcId="{D79E8C0F-3423-4E00-9B0E-40BD26FFF8E7}" destId="{A51F2D42-3A05-4E89-9D5E-43D39A2EFA5E}" srcOrd="0" destOrd="0" presId="urn:microsoft.com/office/officeart/2005/8/layout/vList4"/>
    <dgm:cxn modelId="{4F64CC85-E781-4918-BBF2-8FAC63651A2B}" type="presParOf" srcId="{D79E8C0F-3423-4E00-9B0E-40BD26FFF8E7}" destId="{4F9F3A41-0D39-4B6F-A6EE-107A802888D0}" srcOrd="1" destOrd="0" presId="urn:microsoft.com/office/officeart/2005/8/layout/vList4"/>
    <dgm:cxn modelId="{7F8BD5D4-D416-43C6-9E1E-BC9011A40649}" type="presParOf" srcId="{D79E8C0F-3423-4E00-9B0E-40BD26FFF8E7}" destId="{B025B656-AFA7-41C8-B9B6-9FBFC26439F8}" srcOrd="2" destOrd="0" presId="urn:microsoft.com/office/officeart/2005/8/layout/vList4"/>
    <dgm:cxn modelId="{695F1C19-1AFE-4D43-A13D-6EF6CC780577}" type="presParOf" srcId="{B3F7E5D8-3D07-4C6A-A272-833FDB9A9BC2}" destId="{9D76A517-57A1-4C7C-A8DC-B60B683FA554}" srcOrd="3" destOrd="0" presId="urn:microsoft.com/office/officeart/2005/8/layout/vList4"/>
    <dgm:cxn modelId="{E2AC76F6-9B9E-4BD5-996F-1DCC3219019E}" type="presParOf" srcId="{B3F7E5D8-3D07-4C6A-A272-833FDB9A9BC2}" destId="{C548F3DC-6E9D-4647-BBB5-1C131C886CA2}" srcOrd="4" destOrd="0" presId="urn:microsoft.com/office/officeart/2005/8/layout/vList4"/>
    <dgm:cxn modelId="{5AEDC1D3-3A55-4C22-A074-33820804D1E8}" type="presParOf" srcId="{C548F3DC-6E9D-4647-BBB5-1C131C886CA2}" destId="{8B70B3D1-AE8A-4195-91D7-6C3C62AE8F4D}" srcOrd="0" destOrd="0" presId="urn:microsoft.com/office/officeart/2005/8/layout/vList4"/>
    <dgm:cxn modelId="{9912736A-14DE-41B1-8F78-67C1EACFE91E}" type="presParOf" srcId="{C548F3DC-6E9D-4647-BBB5-1C131C886CA2}" destId="{7456D02E-7E81-4C77-B09F-509B6260DEA0}" srcOrd="1" destOrd="0" presId="urn:microsoft.com/office/officeart/2005/8/layout/vList4"/>
    <dgm:cxn modelId="{9D6C3B89-4A44-43AF-8700-E373A1D71B91}" type="presParOf" srcId="{C548F3DC-6E9D-4647-BBB5-1C131C886CA2}" destId="{9AE5F67C-1407-402A-9C9F-4D07127FD9F0}" srcOrd="2" destOrd="0" presId="urn:microsoft.com/office/officeart/2005/8/layout/vList4"/>
    <dgm:cxn modelId="{D7910DB1-7790-4814-B74C-B6DD26A0E236}" type="presParOf" srcId="{B3F7E5D8-3D07-4C6A-A272-833FDB9A9BC2}" destId="{AF268E29-E738-4B5F-95C9-E4275E81158A}" srcOrd="5" destOrd="0" presId="urn:microsoft.com/office/officeart/2005/8/layout/vList4"/>
    <dgm:cxn modelId="{F374D65D-B2DA-454B-B32B-6F3C3F5F346B}" type="presParOf" srcId="{B3F7E5D8-3D07-4C6A-A272-833FDB9A9BC2}" destId="{F0E3D483-5B93-4283-8BF7-6FA6C875876B}" srcOrd="6" destOrd="0" presId="urn:microsoft.com/office/officeart/2005/8/layout/vList4"/>
    <dgm:cxn modelId="{A23274BE-17B6-41A6-BBED-8F08F519C31A}" type="presParOf" srcId="{F0E3D483-5B93-4283-8BF7-6FA6C875876B}" destId="{04E8D4B9-7D4E-4D18-8694-1FA133A15584}" srcOrd="0" destOrd="0" presId="urn:microsoft.com/office/officeart/2005/8/layout/vList4"/>
    <dgm:cxn modelId="{785E2B1F-374D-4E15-BC15-BC90DA4A8077}" type="presParOf" srcId="{F0E3D483-5B93-4283-8BF7-6FA6C875876B}" destId="{58F2C426-1D75-43FF-A3AB-B0B6D2BA0802}" srcOrd="1" destOrd="0" presId="urn:microsoft.com/office/officeart/2005/8/layout/vList4"/>
    <dgm:cxn modelId="{8F98B9FF-D038-4DE3-A92B-D4EF6A540DDF}" type="presParOf" srcId="{F0E3D483-5B93-4283-8BF7-6FA6C875876B}" destId="{1945FE71-018D-461E-A2CC-3D5B8B02EE84}" srcOrd="2" destOrd="0" presId="urn:microsoft.com/office/officeart/2005/8/layout/vList4"/>
    <dgm:cxn modelId="{5E320094-0B0B-4BEA-AB40-078848C2B297}" type="presParOf" srcId="{B3F7E5D8-3D07-4C6A-A272-833FDB9A9BC2}" destId="{AEBE9E26-989D-44CE-8DEC-97C402B17DEF}" srcOrd="7" destOrd="0" presId="urn:microsoft.com/office/officeart/2005/8/layout/vList4"/>
    <dgm:cxn modelId="{E3346B98-A8E1-4F6F-99EE-4EF024DA2E49}" type="presParOf" srcId="{B3F7E5D8-3D07-4C6A-A272-833FDB9A9BC2}" destId="{39A8750E-636D-4392-8FFD-F652CCDEC085}" srcOrd="8" destOrd="0" presId="urn:microsoft.com/office/officeart/2005/8/layout/vList4"/>
    <dgm:cxn modelId="{7EB08F6F-63A1-4E31-9193-5758D15883FA}" type="presParOf" srcId="{39A8750E-636D-4392-8FFD-F652CCDEC085}" destId="{4042E25F-B481-499C-A374-D9389AF5171B}" srcOrd="0" destOrd="0" presId="urn:microsoft.com/office/officeart/2005/8/layout/vList4"/>
    <dgm:cxn modelId="{F35E40B9-1E4D-4CB1-B6E0-DC22885D92E6}" type="presParOf" srcId="{39A8750E-636D-4392-8FFD-F652CCDEC085}" destId="{E856BD99-8AC7-4F27-AB2D-0D68F88833D1}" srcOrd="1" destOrd="0" presId="urn:microsoft.com/office/officeart/2005/8/layout/vList4"/>
    <dgm:cxn modelId="{BA678AAC-D60A-4A40-90F8-B455C9178BA9}" type="presParOf" srcId="{39A8750E-636D-4392-8FFD-F652CCDEC085}" destId="{0882742E-DE02-4EC1-8D3B-EA9391A90956}"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sp="http://schemas.microsoft.com/office/drawing/2008/diagram" xmlns:dgm="http://schemas.openxmlformats.org/drawingml/2006/diagram" xmlns:a="http://schemas.openxmlformats.org/drawingml/2006/main">
  <dgm:ptLst>
    <dgm:pt modelId="{9AD6D4B8-7863-46C5-ADD0-9F0B19FC5F1F}"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AT"/>
        </a:p>
      </dgm:t>
    </dgm:pt>
    <dgm:pt modelId="{9DEBBD21-8F7D-4C79-8732-D95059D9872F}">
      <dgm:prSet phldrT="[Text]" custT="1"/>
      <dgm:spPr>
        <a:solidFill>
          <a:srgbClr val="3F6031"/>
        </a:solidFill>
      </dgm:spPr>
      <dgm:t>
        <a:bodyPr/>
        <a:lstStyle/>
        <a:p>
          <a:r>
            <a:rPr lang="en-GB" sz="3200" b="1" noProof="0" dirty="0"/>
            <a:t>Moduli</a:t>
          </a:r>
        </a:p>
        <a:p>
          <a:r>
            <a:rPr lang="en-GB" sz="2000" noProof="0" dirty="0"/>
            <a:t>5 moduli chiave</a:t>
          </a:r>
        </a:p>
      </dgm:t>
    </dgm:pt>
    <dgm:pt modelId="{76EC4E57-F29C-4D26-BE2E-9B8CF9214954}" type="parTrans" cxnId="{9AC4D555-9588-4C64-A975-B4F18653B93D}">
      <dgm:prSet/>
      <dgm:spPr/>
      <dgm:t>
        <a:bodyPr/>
        <a:lstStyle/>
        <a:p>
          <a:endParaRPr lang="de-AT"/>
        </a:p>
      </dgm:t>
    </dgm:pt>
    <dgm:pt modelId="{FB458C4A-04B4-4F6C-9B20-24451F8F3FBF}" type="sibTrans" cxnId="{9AC4D555-9588-4C64-A975-B4F18653B93D}">
      <dgm:prSet/>
      <dgm:spPr/>
      <dgm:t>
        <a:bodyPr/>
        <a:lstStyle/>
        <a:p>
          <a:endParaRPr lang="de-AT"/>
        </a:p>
      </dgm:t>
    </dgm:pt>
    <dgm:pt modelId="{0F231B10-B826-4892-9CBD-DC613CC2E53E}">
      <dgm:prSet phldrT="[Text]" custT="1"/>
      <dgm:spPr>
        <a:solidFill>
          <a:srgbClr val="3F6031"/>
        </a:solidFill>
      </dgm:spPr>
      <dgm:t>
        <a:bodyPr/>
        <a:lstStyle/>
        <a:p>
          <a:pPr marL="0" lvl="0" indent="0" algn="ctr" defTabSz="1422400">
            <a:lnSpc>
              <a:spcPct val="90000"/>
            </a:lnSpc>
            <a:spcBef>
              <a:spcPct val="0"/>
            </a:spcBef>
            <a:spcAft>
              <a:spcPct val="35000"/>
            </a:spcAft>
            <a:buNone/>
          </a:pPr>
          <a:r>
            <a:rPr lang="en-GB" sz="2800" b="1" kern="1200" noProof="0" dirty="0">
              <a:solidFill>
                <a:prstClr val="white"/>
              </a:solidFill>
              <a:latin typeface="Aptos" panose="02110004020202020204"/>
              <a:ea typeface="+mn-ea"/>
              <a:cs typeface="+mn-cs"/>
            </a:rPr>
            <a:t>Unità</a:t>
          </a:r>
        </a:p>
        <a:p>
          <a:pPr marL="0" lvl="0" algn="ctr" defTabSz="711200">
            <a:lnSpc>
              <a:spcPct val="90000"/>
            </a:lnSpc>
            <a:spcBef>
              <a:spcPct val="0"/>
            </a:spcBef>
            <a:spcAft>
              <a:spcPct val="35000"/>
            </a:spcAft>
            <a:buNone/>
          </a:pPr>
          <a:r>
            <a:rPr lang="en-GB" sz="1400" kern="1200" noProof="0" dirty="0"/>
            <a:t> </a:t>
          </a:r>
          <a:r>
            <a:rPr lang="en-GB" sz="1600" kern="1200" noProof="0" dirty="0"/>
            <a:t>Elementi costitutivi delle lezioni, organizzati in modo da essere collegati tra loro e rappresentare congiuntamente l'argomento della lezione </a:t>
          </a:r>
          <a:endParaRPr lang="en-GB" sz="1400" kern="1200" noProof="0" dirty="0"/>
        </a:p>
      </dgm:t>
    </dgm:pt>
    <dgm:pt modelId="{24C458B0-9D19-4690-A439-52387551381A}" type="parTrans" cxnId="{22E6EFBA-E4F9-457E-868D-80564E97A8D2}">
      <dgm:prSet/>
      <dgm:spPr/>
      <dgm:t>
        <a:bodyPr/>
        <a:lstStyle/>
        <a:p>
          <a:endParaRPr lang="de-AT"/>
        </a:p>
      </dgm:t>
    </dgm:pt>
    <dgm:pt modelId="{C154CA20-9374-49C1-9BFE-825CEE2A1EEA}" type="sibTrans" cxnId="{22E6EFBA-E4F9-457E-868D-80564E97A8D2}">
      <dgm:prSet/>
      <dgm:spPr/>
      <dgm:t>
        <a:bodyPr/>
        <a:lstStyle/>
        <a:p>
          <a:endParaRPr lang="de-AT"/>
        </a:p>
      </dgm:t>
    </dgm:pt>
    <dgm:pt modelId="{E5A5FFD1-93E3-4790-B1BC-B2E8000E9F8F}">
      <dgm:prSet phldrT="[Text]" custT="1"/>
      <dgm:spPr>
        <a:solidFill>
          <a:srgbClr val="3F6031"/>
        </a:solidFill>
      </dgm:spPr>
      <dgm:t>
        <a:bodyPr/>
        <a:lstStyle/>
        <a:p>
          <a:pPr marL="0" lvl="0" indent="0" algn="ctr" defTabSz="1422400">
            <a:lnSpc>
              <a:spcPct val="90000"/>
            </a:lnSpc>
            <a:spcBef>
              <a:spcPct val="0"/>
            </a:spcBef>
            <a:spcAft>
              <a:spcPct val="35000"/>
            </a:spcAft>
            <a:buNone/>
          </a:pPr>
          <a:r>
            <a:rPr lang="en-GB" sz="2400" b="1" kern="1200" noProof="0" dirty="0">
              <a:solidFill>
                <a:prstClr val="white"/>
              </a:solidFill>
              <a:latin typeface="Aptos" panose="02110004020202020204"/>
              <a:ea typeface="+mn-ea"/>
              <a:cs typeface="+mn-cs"/>
            </a:rPr>
            <a:t>Componenti</a:t>
          </a:r>
        </a:p>
        <a:p>
          <a:pPr marL="0" lvl="0" algn="ctr" defTabSz="711200">
            <a:lnSpc>
              <a:spcPct val="90000"/>
            </a:lnSpc>
            <a:spcBef>
              <a:spcPct val="0"/>
            </a:spcBef>
            <a:spcAft>
              <a:spcPct val="35000"/>
            </a:spcAft>
            <a:buNone/>
          </a:pPr>
          <a:r>
            <a:rPr lang="en-GB" sz="1400" kern="1200" noProof="0" dirty="0"/>
            <a:t> </a:t>
          </a:r>
          <a:r>
            <a:rPr lang="en-GB" sz="1600" kern="1200" noProof="0" dirty="0"/>
            <a:t>Elementi costitutivi delle lezioni, organizzati in modo da essere collegati tra loro e rappresentare congiuntamente l'argomento della lezione </a:t>
          </a:r>
        </a:p>
      </dgm:t>
    </dgm:pt>
    <dgm:pt modelId="{96B4036A-F484-418B-8DC1-B680C1036A4A}" type="parTrans" cxnId="{DAF8CCA1-318C-4411-8FA4-B65EC19094CA}">
      <dgm:prSet/>
      <dgm:spPr/>
      <dgm:t>
        <a:bodyPr/>
        <a:lstStyle/>
        <a:p>
          <a:endParaRPr lang="de-AT"/>
        </a:p>
      </dgm:t>
    </dgm:pt>
    <dgm:pt modelId="{26D96EC6-87FA-4B2B-99F9-AA57848B32C3}" type="sibTrans" cxnId="{DAF8CCA1-318C-4411-8FA4-B65EC19094CA}">
      <dgm:prSet/>
      <dgm:spPr/>
      <dgm:t>
        <a:bodyPr/>
        <a:lstStyle/>
        <a:p>
          <a:endParaRPr lang="de-AT"/>
        </a:p>
      </dgm:t>
    </dgm:pt>
    <dgm:pt modelId="{446F78AC-48F9-4404-A846-C810FCA0C7E8}">
      <dgm:prSet phldrT="[Text]" custT="1"/>
      <dgm:spPr>
        <a:solidFill>
          <a:srgbClr val="3F6031"/>
        </a:solidFill>
      </dgm:spPr>
      <dgm:t>
        <a:bodyPr/>
        <a:lstStyle/>
        <a:p>
          <a:pPr marL="0" lvl="0" indent="0" algn="ctr" defTabSz="1422400">
            <a:lnSpc>
              <a:spcPct val="90000"/>
            </a:lnSpc>
            <a:spcBef>
              <a:spcPct val="0"/>
            </a:spcBef>
            <a:spcAft>
              <a:spcPct val="35000"/>
            </a:spcAft>
            <a:buNone/>
          </a:pPr>
          <a:r>
            <a:rPr lang="en-GB" sz="3200" b="1" kern="1200" noProof="0" dirty="0">
              <a:solidFill>
                <a:prstClr val="white"/>
              </a:solidFill>
              <a:latin typeface="Aptos" panose="02110004020202020204"/>
              <a:ea typeface="+mn-ea"/>
              <a:cs typeface="+mn-cs"/>
            </a:rPr>
            <a:t>Lezioni</a:t>
          </a:r>
        </a:p>
        <a:p>
          <a:pPr marL="0" lvl="0" algn="ctr" defTabSz="711200">
            <a:lnSpc>
              <a:spcPct val="90000"/>
            </a:lnSpc>
            <a:spcBef>
              <a:spcPct val="0"/>
            </a:spcBef>
            <a:spcAft>
              <a:spcPct val="35000"/>
            </a:spcAft>
            <a:buNone/>
          </a:pPr>
          <a:r>
            <a:rPr lang="en-GB" sz="1800" kern="1200" noProof="0" dirty="0"/>
            <a:t>Ogni modulo comprende </a:t>
          </a:r>
          <a:br>
            <a:rPr lang="en-GB" sz="1800" kern="1200" noProof="0" dirty="0"/>
          </a:br>
          <a:r>
            <a:rPr lang="en-GB" sz="1800" kern="1200" noProof="0" dirty="0"/>
            <a:t>7-8 lezioni incentrate su argomenti specifici </a:t>
          </a:r>
        </a:p>
      </dgm:t>
    </dgm:pt>
    <dgm:pt modelId="{5972B013-A00F-40FE-BCA6-C12769B22FB4}" type="sibTrans" cxnId="{0BA70B80-7FED-46B3-8514-B1B6A340E556}">
      <dgm:prSet/>
      <dgm:spPr/>
      <dgm:t>
        <a:bodyPr/>
        <a:lstStyle/>
        <a:p>
          <a:endParaRPr lang="de-AT"/>
        </a:p>
      </dgm:t>
    </dgm:pt>
    <dgm:pt modelId="{1B619F68-80BC-4EFF-B4C6-DF9905AC37B4}" type="parTrans" cxnId="{0BA70B80-7FED-46B3-8514-B1B6A340E556}">
      <dgm:prSet/>
      <dgm:spPr/>
      <dgm:t>
        <a:bodyPr/>
        <a:lstStyle/>
        <a:p>
          <a:endParaRPr lang="de-AT"/>
        </a:p>
      </dgm:t>
    </dgm:pt>
    <dgm:pt modelId="{F820BAF9-F0D1-4046-9A92-30DE60B8C0C2}" type="pres">
      <dgm:prSet presAssocID="{9AD6D4B8-7863-46C5-ADD0-9F0B19FC5F1F}" presName="CompostProcess" presStyleCnt="0">
        <dgm:presLayoutVars>
          <dgm:dir/>
          <dgm:resizeHandles val="exact"/>
        </dgm:presLayoutVars>
      </dgm:prSet>
      <dgm:spPr/>
    </dgm:pt>
    <dgm:pt modelId="{EF215A76-F20A-4DDC-8613-C0D917A2DDBF}" type="pres">
      <dgm:prSet presAssocID="{9AD6D4B8-7863-46C5-ADD0-9F0B19FC5F1F}" presName="arrow" presStyleLbl="bgShp" presStyleIdx="0" presStyleCnt="1"/>
      <dgm:spPr>
        <a:solidFill>
          <a:srgbClr val="EAF1DD"/>
        </a:solidFill>
      </dgm:spPr>
    </dgm:pt>
    <dgm:pt modelId="{CD73996D-BABF-429F-B00C-22301CEF24A7}" type="pres">
      <dgm:prSet presAssocID="{9AD6D4B8-7863-46C5-ADD0-9F0B19FC5F1F}" presName="linearProcess" presStyleCnt="0"/>
      <dgm:spPr/>
    </dgm:pt>
    <dgm:pt modelId="{C556FA26-6E66-42A5-BCA7-58EBF9619A6F}" type="pres">
      <dgm:prSet presAssocID="{9DEBBD21-8F7D-4C79-8732-D95059D9872F}" presName="textNode" presStyleLbl="node1" presStyleIdx="0" presStyleCnt="4">
        <dgm:presLayoutVars>
          <dgm:bulletEnabled val="1"/>
        </dgm:presLayoutVars>
      </dgm:prSet>
      <dgm:spPr/>
    </dgm:pt>
    <dgm:pt modelId="{0CBB6AE0-C9DC-4A88-AD79-49888F399F8D}" type="pres">
      <dgm:prSet presAssocID="{FB458C4A-04B4-4F6C-9B20-24451F8F3FBF}" presName="sibTrans" presStyleCnt="0"/>
      <dgm:spPr/>
    </dgm:pt>
    <dgm:pt modelId="{643D8843-5DEE-455E-95E9-B0E05275A6E8}" type="pres">
      <dgm:prSet presAssocID="{446F78AC-48F9-4404-A846-C810FCA0C7E8}" presName="textNode" presStyleLbl="node1" presStyleIdx="1" presStyleCnt="4">
        <dgm:presLayoutVars>
          <dgm:bulletEnabled val="1"/>
        </dgm:presLayoutVars>
      </dgm:prSet>
      <dgm:spPr/>
    </dgm:pt>
    <dgm:pt modelId="{984C3513-6A84-487B-8D25-3BDBEDD3004E}" type="pres">
      <dgm:prSet presAssocID="{5972B013-A00F-40FE-BCA6-C12769B22FB4}" presName="sibTrans" presStyleCnt="0"/>
      <dgm:spPr/>
    </dgm:pt>
    <dgm:pt modelId="{34589B4E-9DCE-4CEC-9CDB-2CC24CE4655B}" type="pres">
      <dgm:prSet presAssocID="{0F231B10-B826-4892-9CBD-DC613CC2E53E}" presName="textNode" presStyleLbl="node1" presStyleIdx="2" presStyleCnt="4">
        <dgm:presLayoutVars>
          <dgm:bulletEnabled val="1"/>
        </dgm:presLayoutVars>
      </dgm:prSet>
      <dgm:spPr/>
    </dgm:pt>
    <dgm:pt modelId="{DB3FB9BB-5E2D-4232-8C49-49A965DDF6AF}" type="pres">
      <dgm:prSet presAssocID="{C154CA20-9374-49C1-9BFE-825CEE2A1EEA}" presName="sibTrans" presStyleCnt="0"/>
      <dgm:spPr/>
    </dgm:pt>
    <dgm:pt modelId="{0B1735EB-66B4-4B6E-9BBC-5D8A8FA3E00E}" type="pres">
      <dgm:prSet presAssocID="{E5A5FFD1-93E3-4790-B1BC-B2E8000E9F8F}" presName="textNode" presStyleLbl="node1" presStyleIdx="3" presStyleCnt="4">
        <dgm:presLayoutVars>
          <dgm:bulletEnabled val="1"/>
        </dgm:presLayoutVars>
      </dgm:prSet>
      <dgm:spPr/>
    </dgm:pt>
  </dgm:ptLst>
  <dgm:cxnLst>
    <dgm:cxn modelId="{203D6725-B748-496F-932F-F2B249013766}" type="presOf" srcId="{446F78AC-48F9-4404-A846-C810FCA0C7E8}" destId="{643D8843-5DEE-455E-95E9-B0E05275A6E8}" srcOrd="0" destOrd="0" presId="urn:microsoft.com/office/officeart/2005/8/layout/hProcess9"/>
    <dgm:cxn modelId="{C3D95840-5C2C-41C5-B9C9-B55D014B0C7C}" type="presOf" srcId="{0F231B10-B826-4892-9CBD-DC613CC2E53E}" destId="{34589B4E-9DCE-4CEC-9CDB-2CC24CE4655B}" srcOrd="0" destOrd="0" presId="urn:microsoft.com/office/officeart/2005/8/layout/hProcess9"/>
    <dgm:cxn modelId="{D866B948-EF52-4F61-A899-8E8CB44EF228}" type="presOf" srcId="{E5A5FFD1-93E3-4790-B1BC-B2E8000E9F8F}" destId="{0B1735EB-66B4-4B6E-9BBC-5D8A8FA3E00E}" srcOrd="0" destOrd="0" presId="urn:microsoft.com/office/officeart/2005/8/layout/hProcess9"/>
    <dgm:cxn modelId="{B937076B-102D-44AA-B9C7-6CFD561640B5}" type="presOf" srcId="{9DEBBD21-8F7D-4C79-8732-D95059D9872F}" destId="{C556FA26-6E66-42A5-BCA7-58EBF9619A6F}" srcOrd="0" destOrd="0" presId="urn:microsoft.com/office/officeart/2005/8/layout/hProcess9"/>
    <dgm:cxn modelId="{9AC4D555-9588-4C64-A975-B4F18653B93D}" srcId="{9AD6D4B8-7863-46C5-ADD0-9F0B19FC5F1F}" destId="{9DEBBD21-8F7D-4C79-8732-D95059D9872F}" srcOrd="0" destOrd="0" parTransId="{76EC4E57-F29C-4D26-BE2E-9B8CF9214954}" sibTransId="{FB458C4A-04B4-4F6C-9B20-24451F8F3FBF}"/>
    <dgm:cxn modelId="{0BA70B80-7FED-46B3-8514-B1B6A340E556}" srcId="{9AD6D4B8-7863-46C5-ADD0-9F0B19FC5F1F}" destId="{446F78AC-48F9-4404-A846-C810FCA0C7E8}" srcOrd="1" destOrd="0" parTransId="{1B619F68-80BC-4EFF-B4C6-DF9905AC37B4}" sibTransId="{5972B013-A00F-40FE-BCA6-C12769B22FB4}"/>
    <dgm:cxn modelId="{E3B97182-A4A8-4C2C-A570-0549852CF4DC}" type="presOf" srcId="{9AD6D4B8-7863-46C5-ADD0-9F0B19FC5F1F}" destId="{F820BAF9-F0D1-4046-9A92-30DE60B8C0C2}" srcOrd="0" destOrd="0" presId="urn:microsoft.com/office/officeart/2005/8/layout/hProcess9"/>
    <dgm:cxn modelId="{DAF8CCA1-318C-4411-8FA4-B65EC19094CA}" srcId="{9AD6D4B8-7863-46C5-ADD0-9F0B19FC5F1F}" destId="{E5A5FFD1-93E3-4790-B1BC-B2E8000E9F8F}" srcOrd="3" destOrd="0" parTransId="{96B4036A-F484-418B-8DC1-B680C1036A4A}" sibTransId="{26D96EC6-87FA-4B2B-99F9-AA57848B32C3}"/>
    <dgm:cxn modelId="{22E6EFBA-E4F9-457E-868D-80564E97A8D2}" srcId="{9AD6D4B8-7863-46C5-ADD0-9F0B19FC5F1F}" destId="{0F231B10-B826-4892-9CBD-DC613CC2E53E}" srcOrd="2" destOrd="0" parTransId="{24C458B0-9D19-4690-A439-52387551381A}" sibTransId="{C154CA20-9374-49C1-9BFE-825CEE2A1EEA}"/>
    <dgm:cxn modelId="{846970CE-B67D-451D-BAE9-4170AE1DC7C3}" type="presParOf" srcId="{F820BAF9-F0D1-4046-9A92-30DE60B8C0C2}" destId="{EF215A76-F20A-4DDC-8613-C0D917A2DDBF}" srcOrd="0" destOrd="0" presId="urn:microsoft.com/office/officeart/2005/8/layout/hProcess9"/>
    <dgm:cxn modelId="{963B909B-9D72-49BD-8378-964451BE8627}" type="presParOf" srcId="{F820BAF9-F0D1-4046-9A92-30DE60B8C0C2}" destId="{CD73996D-BABF-429F-B00C-22301CEF24A7}" srcOrd="1" destOrd="0" presId="urn:microsoft.com/office/officeart/2005/8/layout/hProcess9"/>
    <dgm:cxn modelId="{AE404823-5DF2-4922-A8AF-AA4FA99B03A2}" type="presParOf" srcId="{CD73996D-BABF-429F-B00C-22301CEF24A7}" destId="{C556FA26-6E66-42A5-BCA7-58EBF9619A6F}" srcOrd="0" destOrd="0" presId="urn:microsoft.com/office/officeart/2005/8/layout/hProcess9"/>
    <dgm:cxn modelId="{C0C20169-54BF-4D27-9E59-B80D473897CB}" type="presParOf" srcId="{CD73996D-BABF-429F-B00C-22301CEF24A7}" destId="{0CBB6AE0-C9DC-4A88-AD79-49888F399F8D}" srcOrd="1" destOrd="0" presId="urn:microsoft.com/office/officeart/2005/8/layout/hProcess9"/>
    <dgm:cxn modelId="{58C67682-C184-48FE-807A-DFC6C3E9C84C}" type="presParOf" srcId="{CD73996D-BABF-429F-B00C-22301CEF24A7}" destId="{643D8843-5DEE-455E-95E9-B0E05275A6E8}" srcOrd="2" destOrd="0" presId="urn:microsoft.com/office/officeart/2005/8/layout/hProcess9"/>
    <dgm:cxn modelId="{5589D0F6-56C6-4A1F-B89E-C4DCA83AFB81}" type="presParOf" srcId="{CD73996D-BABF-429F-B00C-22301CEF24A7}" destId="{984C3513-6A84-487B-8D25-3BDBEDD3004E}" srcOrd="3" destOrd="0" presId="urn:microsoft.com/office/officeart/2005/8/layout/hProcess9"/>
    <dgm:cxn modelId="{B40DDAE9-6B71-45E9-8164-65291D1F1CB6}" type="presParOf" srcId="{CD73996D-BABF-429F-B00C-22301CEF24A7}" destId="{34589B4E-9DCE-4CEC-9CDB-2CC24CE4655B}" srcOrd="4" destOrd="0" presId="urn:microsoft.com/office/officeart/2005/8/layout/hProcess9"/>
    <dgm:cxn modelId="{AE4AB275-E6DA-4123-922A-4B0A5376BD10}" type="presParOf" srcId="{CD73996D-BABF-429F-B00C-22301CEF24A7}" destId="{DB3FB9BB-5E2D-4232-8C49-49A965DDF6AF}" srcOrd="5" destOrd="0" presId="urn:microsoft.com/office/officeart/2005/8/layout/hProcess9"/>
    <dgm:cxn modelId="{29FAD906-4D9C-48DC-8B85-5986F68B3C11}" type="presParOf" srcId="{CD73996D-BABF-429F-B00C-22301CEF24A7}" destId="{0B1735EB-66B4-4B6E-9BBC-5D8A8FA3E00E}"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sp="http://schemas.microsoft.com/office/drawing/2008/diagram" xmlns:dgm="http://schemas.openxmlformats.org/drawingml/2006/diagram" xmlns:a="http://schemas.openxmlformats.org/drawingml/2006/main">
  <dgm:ptLst>
    <dgm:pt modelId="{6A363786-6939-4E7E-BD07-9C008CF51DBE}" type="doc">
      <dgm:prSet loTypeId="urn:microsoft.com/office/officeart/2005/8/layout/cycle2" loCatId="cycle" qsTypeId="urn:microsoft.com/office/officeart/2005/8/quickstyle/simple2" qsCatId="simple" csTypeId="urn:microsoft.com/office/officeart/2005/8/colors/accent3_2" csCatId="accent3" phldr="1"/>
      <dgm:spPr/>
      <dgm:t>
        <a:bodyPr/>
        <a:lstStyle/>
        <a:p>
          <a:endParaRPr lang="de-AT"/>
        </a:p>
      </dgm:t>
    </dgm:pt>
    <dgm:pt modelId="{82837B32-3157-4136-AC99-0224F44511E0}">
      <dgm:prSet phldrT="[Text]" custT="1"/>
      <dgm:spPr/>
      <dgm:t>
        <a:bodyPr/>
        <a:lstStyle/>
        <a:p>
          <a:r>
            <a:rPr lang="en-GB" sz="1600" noProof="0" dirty="0">
              <a:solidFill>
                <a:schemeClr val="tx1"/>
              </a:solidFill>
            </a:rPr>
            <a:t>Invito  e partner</a:t>
          </a:r>
        </a:p>
      </dgm:t>
    </dgm:pt>
    <dgm:pt modelId="{6E7B13F2-1A1D-41B8-A442-0391F550AA7A}" type="parTrans" cxnId="{4334D2EB-9272-46DA-A8A1-656A8776440E}">
      <dgm:prSet/>
      <dgm:spPr/>
      <dgm:t>
        <a:bodyPr/>
        <a:lstStyle/>
        <a:p>
          <a:endParaRPr lang="de-AT"/>
        </a:p>
      </dgm:t>
    </dgm:pt>
    <dgm:pt modelId="{1413F651-6EE6-431D-9FBF-C867DC2B10B8}" type="sibTrans" cxnId="{4334D2EB-9272-46DA-A8A1-656A8776440E}">
      <dgm:prSet/>
      <dgm:spPr/>
      <dgm:t>
        <a:bodyPr/>
        <a:lstStyle/>
        <a:p>
          <a:endParaRPr lang="en-GB" noProof="0" dirty="0"/>
        </a:p>
      </dgm:t>
    </dgm:pt>
    <dgm:pt modelId="{B11E88BF-A7AD-4FBF-BFAE-0324DA341E37}">
      <dgm:prSet phldrT="[Text]" custT="1"/>
      <dgm:spPr/>
      <dgm:t>
        <a:bodyPr/>
        <a:lstStyle/>
        <a:p>
          <a:r>
            <a:rPr lang="en-GB" sz="1600" noProof="0" dirty="0">
              <a:solidFill>
                <a:schemeClr val="tx1"/>
              </a:solidFill>
            </a:rPr>
            <a:t>Budget e  calendario</a:t>
          </a:r>
        </a:p>
      </dgm:t>
    </dgm:pt>
    <dgm:pt modelId="{FCC09AC0-8496-41CC-B0E1-099FDD74534F}" type="parTrans" cxnId="{CC339759-7EF2-40F9-9174-A6752A0DEBFA}">
      <dgm:prSet/>
      <dgm:spPr/>
      <dgm:t>
        <a:bodyPr/>
        <a:lstStyle/>
        <a:p>
          <a:endParaRPr lang="de-AT"/>
        </a:p>
      </dgm:t>
    </dgm:pt>
    <dgm:pt modelId="{16207343-41F9-41F9-9BF0-36FD545E4CED}" type="sibTrans" cxnId="{CC339759-7EF2-40F9-9174-A6752A0DEBFA}">
      <dgm:prSet/>
      <dgm:spPr/>
      <dgm:t>
        <a:bodyPr/>
        <a:lstStyle/>
        <a:p>
          <a:endParaRPr lang="en-GB" noProof="0" dirty="0"/>
        </a:p>
      </dgm:t>
    </dgm:pt>
    <dgm:pt modelId="{05B55A87-DB42-4766-B54C-AC0E25FDADE7}">
      <dgm:prSet phldrT="[Text]" custT="1"/>
      <dgm:spPr/>
      <dgm:t>
        <a:bodyPr/>
        <a:lstStyle/>
        <a:p>
          <a:r>
            <a:rPr lang="en-GB" sz="1600" noProof="0" dirty="0">
              <a:solidFill>
                <a:schemeClr val="tx1"/>
              </a:solidFill>
            </a:rPr>
            <a:t>Ideazione e </a:t>
          </a:r>
          <a:r>
            <a:rPr lang="en-GB" sz="1200" noProof="0" dirty="0">
              <a:solidFill>
                <a:schemeClr val="tx1"/>
              </a:solidFill>
            </a:rPr>
            <a:t>sviluppo</a:t>
          </a:r>
          <a:endParaRPr lang="en-GB" sz="1600" noProof="0" dirty="0">
            <a:solidFill>
              <a:schemeClr val="tx1"/>
            </a:solidFill>
          </a:endParaRPr>
        </a:p>
      </dgm:t>
    </dgm:pt>
    <dgm:pt modelId="{99E31A41-4E57-4A7A-A037-EFC73A6BB3D6}" type="parTrans" cxnId="{A82631DF-EECB-45BC-85E9-6D35D30D2387}">
      <dgm:prSet/>
      <dgm:spPr/>
      <dgm:t>
        <a:bodyPr/>
        <a:lstStyle/>
        <a:p>
          <a:endParaRPr lang="de-AT"/>
        </a:p>
      </dgm:t>
    </dgm:pt>
    <dgm:pt modelId="{B615F417-13E1-4B59-885D-DEF2135CBF08}" type="sibTrans" cxnId="{A82631DF-EECB-45BC-85E9-6D35D30D2387}">
      <dgm:prSet/>
      <dgm:spPr/>
      <dgm:t>
        <a:bodyPr/>
        <a:lstStyle/>
        <a:p>
          <a:endParaRPr lang="en-GB" noProof="0" dirty="0"/>
        </a:p>
      </dgm:t>
    </dgm:pt>
    <dgm:pt modelId="{2A1BFE50-C7C9-4490-BC0E-D5AE179E919D}">
      <dgm:prSet phldrT="[Text]" custT="1"/>
      <dgm:spPr/>
      <dgm:t>
        <a:bodyPr/>
        <a:lstStyle/>
        <a:p>
          <a:r>
            <a:rPr lang="en-GB" sz="1600" noProof="0" dirty="0">
              <a:solidFill>
                <a:schemeClr val="tx1"/>
              </a:solidFill>
            </a:rPr>
            <a:t>Modello finale</a:t>
          </a:r>
        </a:p>
      </dgm:t>
    </dgm:pt>
    <dgm:pt modelId="{4A85C891-FB32-4261-9FA4-BE3C60CF26CB}" type="parTrans" cxnId="{0F13036D-171C-4A80-857C-050D2CC072FF}">
      <dgm:prSet/>
      <dgm:spPr/>
      <dgm:t>
        <a:bodyPr/>
        <a:lstStyle/>
        <a:p>
          <a:endParaRPr lang="de-AT"/>
        </a:p>
      </dgm:t>
    </dgm:pt>
    <dgm:pt modelId="{7F109339-EF0E-4551-90D4-17250B5B8BCD}" type="sibTrans" cxnId="{0F13036D-171C-4A80-857C-050D2CC072FF}">
      <dgm:prSet/>
      <dgm:spPr/>
      <dgm:t>
        <a:bodyPr/>
        <a:lstStyle/>
        <a:p>
          <a:endParaRPr lang="en-GB" noProof="0" dirty="0"/>
        </a:p>
      </dgm:t>
    </dgm:pt>
    <dgm:pt modelId="{2E972BF0-23ED-45FD-9687-11A1CAA2C0C9}">
      <dgm:prSet phldrT="[Text]" custT="1"/>
      <dgm:spPr/>
      <dgm:t>
        <a:bodyPr/>
        <a:lstStyle/>
        <a:p>
          <a:r>
            <a:rPr lang="en-GB" sz="1200" noProof="0" dirty="0">
              <a:solidFill>
                <a:schemeClr val="tx1"/>
              </a:solidFill>
            </a:rPr>
            <a:t>Approvvigionamento </a:t>
          </a:r>
          <a:r>
            <a:rPr lang="en-GB" sz="1600" noProof="0" dirty="0">
              <a:solidFill>
                <a:schemeClr val="tx1"/>
              </a:solidFill>
            </a:rPr>
            <a:t>e realizzazione</a:t>
          </a:r>
        </a:p>
      </dgm:t>
    </dgm:pt>
    <dgm:pt modelId="{37569492-E141-4111-90AC-E3C70575D402}" type="parTrans" cxnId="{D143E681-ED99-4313-8016-7A975C28A055}">
      <dgm:prSet/>
      <dgm:spPr/>
      <dgm:t>
        <a:bodyPr/>
        <a:lstStyle/>
        <a:p>
          <a:endParaRPr lang="de-AT"/>
        </a:p>
      </dgm:t>
    </dgm:pt>
    <dgm:pt modelId="{91486FC1-C557-47E0-BFCD-950D999C71DE}" type="sibTrans" cxnId="{D143E681-ED99-4313-8016-7A975C28A055}">
      <dgm:prSet/>
      <dgm:spPr/>
      <dgm:t>
        <a:bodyPr/>
        <a:lstStyle/>
        <a:p>
          <a:endParaRPr lang="en-GB" noProof="0" dirty="0"/>
        </a:p>
      </dgm:t>
    </dgm:pt>
    <dgm:pt modelId="{C96F68D8-A22E-4F91-9BBA-2DEFF945611B}">
      <dgm:prSet phldrT="[Text]" custT="1"/>
      <dgm:spPr>
        <a:noFill/>
        <a:ln>
          <a:noFill/>
        </a:ln>
      </dgm:spPr>
      <dgm:t>
        <a:bodyPr/>
        <a:lstStyle/>
        <a:p>
          <a:r>
            <a:rPr lang="en-GB" sz="2000" noProof="0" dirty="0">
              <a:solidFill>
                <a:schemeClr val="accent3">
                  <a:lumMod val="75000"/>
                </a:schemeClr>
              </a:solidFill>
            </a:rPr>
            <a:t>RIUTILIZZO / RICICLAGGIO</a:t>
          </a:r>
        </a:p>
      </dgm:t>
    </dgm:pt>
    <dgm:pt modelId="{6D46596F-D7CF-4511-B5E2-070E5FFD70B3}" type="parTrans" cxnId="{6A4D1130-D58E-4BF2-B2E2-A480BC4253A4}">
      <dgm:prSet/>
      <dgm:spPr/>
      <dgm:t>
        <a:bodyPr/>
        <a:lstStyle/>
        <a:p>
          <a:endParaRPr lang="de-AT"/>
        </a:p>
      </dgm:t>
    </dgm:pt>
    <dgm:pt modelId="{29E3392B-7586-4C46-AA16-E433C6E8C40A}" type="sibTrans" cxnId="{6A4D1130-D58E-4BF2-B2E2-A480BC4253A4}">
      <dgm:prSet/>
      <dgm:spPr/>
      <dgm:t>
        <a:bodyPr/>
        <a:lstStyle/>
        <a:p>
          <a:endParaRPr lang="en-GB" noProof="0" dirty="0"/>
        </a:p>
      </dgm:t>
    </dgm:pt>
    <dgm:pt modelId="{9C594303-73E7-486B-B110-E87977BB977A}">
      <dgm:prSet phldrT="[Text]" custT="1"/>
      <dgm:spPr/>
      <dgm:t>
        <a:bodyPr/>
        <a:lstStyle/>
        <a:p>
          <a:r>
            <a:rPr lang="en-GB" sz="1600" noProof="0" dirty="0">
              <a:solidFill>
                <a:schemeClr val="tx1"/>
              </a:solidFill>
            </a:rPr>
            <a:t>Prove</a:t>
          </a:r>
        </a:p>
      </dgm:t>
    </dgm:pt>
    <dgm:pt modelId="{AAC3A292-4F6F-4FAE-B251-CDBC7DAD9B23}" type="parTrans" cxnId="{25B0E14C-DC82-4299-9659-6B3F39DD2BF6}">
      <dgm:prSet/>
      <dgm:spPr/>
      <dgm:t>
        <a:bodyPr/>
        <a:lstStyle/>
        <a:p>
          <a:endParaRPr lang="de-AT"/>
        </a:p>
      </dgm:t>
    </dgm:pt>
    <dgm:pt modelId="{08AADB19-B77E-4B45-8692-7D0AFD2FBD8F}" type="sibTrans" cxnId="{25B0E14C-DC82-4299-9659-6B3F39DD2BF6}">
      <dgm:prSet/>
      <dgm:spPr/>
      <dgm:t>
        <a:bodyPr/>
        <a:lstStyle/>
        <a:p>
          <a:endParaRPr lang="en-GB" noProof="0" dirty="0"/>
        </a:p>
      </dgm:t>
    </dgm:pt>
    <dgm:pt modelId="{77E4FE8F-CCAE-41DE-8138-99A4780B2820}">
      <dgm:prSet phldrT="[Text]" custT="1"/>
      <dgm:spPr>
        <a:solidFill>
          <a:srgbClr val="FFC000"/>
        </a:solidFill>
      </dgm:spPr>
      <dgm:t>
        <a:bodyPr/>
        <a:lstStyle/>
        <a:p>
          <a:r>
            <a:rPr lang="en-GB" sz="2000" b="1" noProof="0" dirty="0">
              <a:solidFill>
                <a:schemeClr val="tx1"/>
              </a:solidFill>
            </a:rPr>
            <a:t>Lo spettacolo</a:t>
          </a:r>
        </a:p>
      </dgm:t>
    </dgm:pt>
    <dgm:pt modelId="{DCB7527F-A974-49E2-BB89-7281DDB58C2E}" type="parTrans" cxnId="{52338350-04A4-4892-A101-524C662AB17D}">
      <dgm:prSet/>
      <dgm:spPr/>
      <dgm:t>
        <a:bodyPr/>
        <a:lstStyle/>
        <a:p>
          <a:endParaRPr lang="de-AT"/>
        </a:p>
      </dgm:t>
    </dgm:pt>
    <dgm:pt modelId="{4DD616DA-E5DF-4CD1-A0BD-152551260A5E}" type="sibTrans" cxnId="{52338350-04A4-4892-A101-524C662AB17D}">
      <dgm:prSet/>
      <dgm:spPr/>
      <dgm:t>
        <a:bodyPr/>
        <a:lstStyle/>
        <a:p>
          <a:endParaRPr lang="en-GB" noProof="0" dirty="0"/>
        </a:p>
      </dgm:t>
    </dgm:pt>
    <dgm:pt modelId="{6F8EB343-4CCB-4D9B-9854-EEE4F26B4647}">
      <dgm:prSet phldrT="[Text]" custT="1"/>
      <dgm:spPr/>
      <dgm:t>
        <a:bodyPr/>
        <a:lstStyle/>
        <a:p>
          <a:r>
            <a:rPr lang="en-GB" sz="1600" noProof="0" dirty="0">
              <a:solidFill>
                <a:schemeClr val="tx1"/>
              </a:solidFill>
            </a:rPr>
            <a:t>Smontaggio</a:t>
          </a:r>
        </a:p>
      </dgm:t>
    </dgm:pt>
    <dgm:pt modelId="{8DBE464B-B964-47E5-B0BF-D34B182770D1}" type="parTrans" cxnId="{DEAA5C7D-1429-4D60-B13F-9C37D4FB1908}">
      <dgm:prSet/>
      <dgm:spPr/>
      <dgm:t>
        <a:bodyPr/>
        <a:lstStyle/>
        <a:p>
          <a:endParaRPr lang="de-AT"/>
        </a:p>
      </dgm:t>
    </dgm:pt>
    <dgm:pt modelId="{E608655E-0B05-452B-B65B-411C32509B4E}" type="sibTrans" cxnId="{DEAA5C7D-1429-4D60-B13F-9C37D4FB1908}">
      <dgm:prSet/>
      <dgm:spPr/>
      <dgm:t>
        <a:bodyPr/>
        <a:lstStyle/>
        <a:p>
          <a:endParaRPr lang="en-GB" noProof="0" dirty="0"/>
        </a:p>
      </dgm:t>
    </dgm:pt>
    <dgm:pt modelId="{D171D961-650C-43B7-9390-08DD5FB0FE12}">
      <dgm:prSet phldrT="[Text]" custT="1"/>
      <dgm:spPr>
        <a:noFill/>
        <a:ln>
          <a:solidFill>
            <a:schemeClr val="accent3">
              <a:lumMod val="75000"/>
            </a:schemeClr>
          </a:solidFill>
          <a:prstDash val="dash"/>
        </a:ln>
      </dgm:spPr>
      <dgm:t>
        <a:bodyPr/>
        <a:lstStyle/>
        <a:p>
          <a:r>
            <a:rPr lang="en-GB" sz="1600" noProof="0" dirty="0">
              <a:solidFill>
                <a:schemeClr val="tx1"/>
              </a:solidFill>
            </a:rPr>
            <a:t>Tour?</a:t>
          </a:r>
        </a:p>
      </dgm:t>
    </dgm:pt>
    <dgm:pt modelId="{5007B7CB-D445-4FC5-881C-10C15FEF0FFC}" type="parTrans" cxnId="{1787F055-C8B2-4005-9C0B-FE732984B660}">
      <dgm:prSet/>
      <dgm:spPr/>
      <dgm:t>
        <a:bodyPr/>
        <a:lstStyle/>
        <a:p>
          <a:endParaRPr lang="de-AT"/>
        </a:p>
      </dgm:t>
    </dgm:pt>
    <dgm:pt modelId="{554314E7-8772-460E-889F-1B5AAE39B770}" type="sibTrans" cxnId="{1787F055-C8B2-4005-9C0B-FE732984B660}">
      <dgm:prSet/>
      <dgm:spPr/>
      <dgm:t>
        <a:bodyPr/>
        <a:lstStyle/>
        <a:p>
          <a:endParaRPr lang="en-GB" noProof="0" dirty="0"/>
        </a:p>
      </dgm:t>
    </dgm:pt>
    <dgm:pt modelId="{527D92FE-D1F5-4825-8A1F-46A6BFA0AFE9}">
      <dgm:prSet phldrT="[Text]" custT="1"/>
      <dgm:spPr/>
      <dgm:t>
        <a:bodyPr/>
        <a:lstStyle/>
        <a:p>
          <a:r>
            <a:rPr lang="en-GB" sz="1600" noProof="0" dirty="0">
              <a:solidFill>
                <a:schemeClr val="tx1"/>
              </a:solidFill>
            </a:rPr>
            <a:t>Smaltimento</a:t>
          </a:r>
        </a:p>
      </dgm:t>
    </dgm:pt>
    <dgm:pt modelId="{2B1B2B03-9FF3-4A7B-9EA1-8471A9D78BC8}" type="parTrans" cxnId="{9544D7AB-C6CD-47C0-A945-DC0450D7952F}">
      <dgm:prSet/>
      <dgm:spPr/>
      <dgm:t>
        <a:bodyPr/>
        <a:lstStyle/>
        <a:p>
          <a:endParaRPr lang="de-AT"/>
        </a:p>
      </dgm:t>
    </dgm:pt>
    <dgm:pt modelId="{3980ACEA-B536-45DD-BCF8-C3E63CDA3B2B}" type="sibTrans" cxnId="{9544D7AB-C6CD-47C0-A945-DC0450D7952F}">
      <dgm:prSet/>
      <dgm:spPr/>
      <dgm:t>
        <a:bodyPr/>
        <a:lstStyle/>
        <a:p>
          <a:endParaRPr lang="en-GB" noProof="0" dirty="0"/>
        </a:p>
      </dgm:t>
    </dgm:pt>
    <dgm:pt modelId="{9DF97E06-6B0A-4A69-870E-F3EDFB3BE4F5}">
      <dgm:prSet phldrT="[Text]" custT="1"/>
      <dgm:spPr/>
      <dgm:t>
        <a:bodyPr/>
        <a:lstStyle/>
        <a:p>
          <a:r>
            <a:rPr lang="en-GB" sz="1600" noProof="0" dirty="0">
              <a:solidFill>
                <a:schemeClr val="tx1"/>
              </a:solidFill>
            </a:rPr>
            <a:t>Valutazione</a:t>
          </a:r>
        </a:p>
      </dgm:t>
    </dgm:pt>
    <dgm:pt modelId="{1B1C2D73-33B0-4B6A-8AF3-624C365F1C7C}" type="parTrans" cxnId="{A6F55FFD-F101-4DC4-A5C8-A1EEBB31E402}">
      <dgm:prSet/>
      <dgm:spPr/>
      <dgm:t>
        <a:bodyPr/>
        <a:lstStyle/>
        <a:p>
          <a:endParaRPr lang="de-AT"/>
        </a:p>
      </dgm:t>
    </dgm:pt>
    <dgm:pt modelId="{19922B54-0F79-446B-A77C-1804089D13C6}" type="sibTrans" cxnId="{A6F55FFD-F101-4DC4-A5C8-A1EEBB31E402}">
      <dgm:prSet/>
      <dgm:spPr/>
      <dgm:t>
        <a:bodyPr/>
        <a:lstStyle/>
        <a:p>
          <a:endParaRPr lang="en-GB" noProof="0" dirty="0"/>
        </a:p>
      </dgm:t>
    </dgm:pt>
    <dgm:pt modelId="{2A7219F2-7DC2-4C00-A475-46B6ECF0295F}" type="pres">
      <dgm:prSet presAssocID="{6A363786-6939-4E7E-BD07-9C008CF51DBE}" presName="cycle" presStyleCnt="0">
        <dgm:presLayoutVars>
          <dgm:dir/>
          <dgm:resizeHandles val="exact"/>
        </dgm:presLayoutVars>
      </dgm:prSet>
      <dgm:spPr/>
    </dgm:pt>
    <dgm:pt modelId="{DF6CE285-CB00-444A-944A-AD2935D518D9}" type="pres">
      <dgm:prSet presAssocID="{82837B32-3157-4136-AC99-0224F44511E0}" presName="node" presStyleLbl="node1" presStyleIdx="0" presStyleCnt="12">
        <dgm:presLayoutVars>
          <dgm:bulletEnabled val="1"/>
        </dgm:presLayoutVars>
      </dgm:prSet>
      <dgm:spPr/>
    </dgm:pt>
    <dgm:pt modelId="{ACCF682E-5A5A-4A3B-9D2D-9416B771AC67}" type="pres">
      <dgm:prSet presAssocID="{1413F651-6EE6-431D-9FBF-C867DC2B10B8}" presName="sibTrans" presStyleLbl="sibTrans2D1" presStyleIdx="0" presStyleCnt="12"/>
      <dgm:spPr/>
    </dgm:pt>
    <dgm:pt modelId="{EE9CF42E-DE34-4376-B08C-13B01E4164B7}" type="pres">
      <dgm:prSet presAssocID="{1413F651-6EE6-431D-9FBF-C867DC2B10B8}" presName="connectorText" presStyleLbl="sibTrans2D1" presStyleIdx="0" presStyleCnt="12"/>
      <dgm:spPr/>
    </dgm:pt>
    <dgm:pt modelId="{9949CB77-4FC3-4C93-B4A5-87DD84FEFAD0}" type="pres">
      <dgm:prSet presAssocID="{B11E88BF-A7AD-4FBF-BFAE-0324DA341E37}" presName="node" presStyleLbl="node1" presStyleIdx="1" presStyleCnt="12">
        <dgm:presLayoutVars>
          <dgm:bulletEnabled val="1"/>
        </dgm:presLayoutVars>
      </dgm:prSet>
      <dgm:spPr/>
    </dgm:pt>
    <dgm:pt modelId="{582D77D1-95D7-4974-B3C6-BCC04F9EFD91}" type="pres">
      <dgm:prSet presAssocID="{16207343-41F9-41F9-9BF0-36FD545E4CED}" presName="sibTrans" presStyleLbl="sibTrans2D1" presStyleIdx="1" presStyleCnt="12"/>
      <dgm:spPr/>
    </dgm:pt>
    <dgm:pt modelId="{E25EFF11-3413-489D-92F4-70B54C6B325B}" type="pres">
      <dgm:prSet presAssocID="{16207343-41F9-41F9-9BF0-36FD545E4CED}" presName="connectorText" presStyleLbl="sibTrans2D1" presStyleIdx="1" presStyleCnt="12"/>
      <dgm:spPr/>
    </dgm:pt>
    <dgm:pt modelId="{52DDA4F9-FD51-43C7-82CB-B3196A0061B3}" type="pres">
      <dgm:prSet presAssocID="{05B55A87-DB42-4766-B54C-AC0E25FDADE7}" presName="node" presStyleLbl="node1" presStyleIdx="2" presStyleCnt="12">
        <dgm:presLayoutVars>
          <dgm:bulletEnabled val="1"/>
        </dgm:presLayoutVars>
      </dgm:prSet>
      <dgm:spPr/>
    </dgm:pt>
    <dgm:pt modelId="{B02C2384-9A54-4AD0-8DF1-D8C80C459A76}" type="pres">
      <dgm:prSet presAssocID="{B615F417-13E1-4B59-885D-DEF2135CBF08}" presName="sibTrans" presStyleLbl="sibTrans2D1" presStyleIdx="2" presStyleCnt="12"/>
      <dgm:spPr/>
    </dgm:pt>
    <dgm:pt modelId="{9805AE62-37D0-4865-BE8E-5E35E11486C9}" type="pres">
      <dgm:prSet presAssocID="{B615F417-13E1-4B59-885D-DEF2135CBF08}" presName="connectorText" presStyleLbl="sibTrans2D1" presStyleIdx="2" presStyleCnt="12"/>
      <dgm:spPr/>
    </dgm:pt>
    <dgm:pt modelId="{6862B1D1-34CC-4684-8E4D-D394735D27DF}" type="pres">
      <dgm:prSet presAssocID="{2A1BFE50-C7C9-4490-BC0E-D5AE179E919D}" presName="node" presStyleLbl="node1" presStyleIdx="3" presStyleCnt="12">
        <dgm:presLayoutVars>
          <dgm:bulletEnabled val="1"/>
        </dgm:presLayoutVars>
      </dgm:prSet>
      <dgm:spPr/>
    </dgm:pt>
    <dgm:pt modelId="{0C79727D-A85A-4194-9C8A-927A19B4F459}" type="pres">
      <dgm:prSet presAssocID="{7F109339-EF0E-4551-90D4-17250B5B8BCD}" presName="sibTrans" presStyleLbl="sibTrans2D1" presStyleIdx="3" presStyleCnt="12"/>
      <dgm:spPr/>
    </dgm:pt>
    <dgm:pt modelId="{92423A45-1ACC-4D12-8999-60FCD3900110}" type="pres">
      <dgm:prSet presAssocID="{7F109339-EF0E-4551-90D4-17250B5B8BCD}" presName="connectorText" presStyleLbl="sibTrans2D1" presStyleIdx="3" presStyleCnt="12"/>
      <dgm:spPr/>
    </dgm:pt>
    <dgm:pt modelId="{735AC2E5-47CE-4F1B-A109-F490CD006BA1}" type="pres">
      <dgm:prSet presAssocID="{2E972BF0-23ED-45FD-9687-11A1CAA2C0C9}" presName="node" presStyleLbl="node1" presStyleIdx="4" presStyleCnt="12">
        <dgm:presLayoutVars>
          <dgm:bulletEnabled val="1"/>
        </dgm:presLayoutVars>
      </dgm:prSet>
      <dgm:spPr/>
    </dgm:pt>
    <dgm:pt modelId="{17EBE05B-E361-47F3-B642-2819CBDF3BAD}" type="pres">
      <dgm:prSet presAssocID="{91486FC1-C557-47E0-BFCD-950D999C71DE}" presName="sibTrans" presStyleLbl="sibTrans2D1" presStyleIdx="4" presStyleCnt="12"/>
      <dgm:spPr/>
    </dgm:pt>
    <dgm:pt modelId="{48D8119D-7533-4A8D-A095-040422A1F003}" type="pres">
      <dgm:prSet presAssocID="{91486FC1-C557-47E0-BFCD-950D999C71DE}" presName="connectorText" presStyleLbl="sibTrans2D1" presStyleIdx="4" presStyleCnt="12"/>
      <dgm:spPr/>
    </dgm:pt>
    <dgm:pt modelId="{E0B94CCC-ED16-4435-AF37-6D80586BDF8C}" type="pres">
      <dgm:prSet presAssocID="{9C594303-73E7-486B-B110-E87977BB977A}" presName="node" presStyleLbl="node1" presStyleIdx="5" presStyleCnt="12">
        <dgm:presLayoutVars>
          <dgm:bulletEnabled val="1"/>
        </dgm:presLayoutVars>
      </dgm:prSet>
      <dgm:spPr/>
    </dgm:pt>
    <dgm:pt modelId="{A70E4166-EED4-4ED1-B707-CB1B86B1C014}" type="pres">
      <dgm:prSet presAssocID="{08AADB19-B77E-4B45-8692-7D0AFD2FBD8F}" presName="sibTrans" presStyleLbl="sibTrans2D1" presStyleIdx="5" presStyleCnt="12"/>
      <dgm:spPr/>
    </dgm:pt>
    <dgm:pt modelId="{FEEF33D8-1F26-4CA4-97A3-EBB6325B7ED6}" type="pres">
      <dgm:prSet presAssocID="{08AADB19-B77E-4B45-8692-7D0AFD2FBD8F}" presName="connectorText" presStyleLbl="sibTrans2D1" presStyleIdx="5" presStyleCnt="12"/>
      <dgm:spPr/>
    </dgm:pt>
    <dgm:pt modelId="{89E13AD7-BB6E-46E3-B3E1-7EC3B5F67F20}" type="pres">
      <dgm:prSet presAssocID="{77E4FE8F-CCAE-41DE-8138-99A4780B2820}" presName="node" presStyleLbl="node1" presStyleIdx="6" presStyleCnt="12">
        <dgm:presLayoutVars>
          <dgm:bulletEnabled val="1"/>
        </dgm:presLayoutVars>
      </dgm:prSet>
      <dgm:spPr/>
    </dgm:pt>
    <dgm:pt modelId="{1D98A944-1D98-4E59-B2AD-199BA86509C3}" type="pres">
      <dgm:prSet presAssocID="{4DD616DA-E5DF-4CD1-A0BD-152551260A5E}" presName="sibTrans" presStyleLbl="sibTrans2D1" presStyleIdx="6" presStyleCnt="12"/>
      <dgm:spPr/>
    </dgm:pt>
    <dgm:pt modelId="{263A6468-8E78-4811-B6BF-64D839503A46}" type="pres">
      <dgm:prSet presAssocID="{4DD616DA-E5DF-4CD1-A0BD-152551260A5E}" presName="connectorText" presStyleLbl="sibTrans2D1" presStyleIdx="6" presStyleCnt="12"/>
      <dgm:spPr/>
    </dgm:pt>
    <dgm:pt modelId="{59FF4D52-0D71-4F8F-A782-9AAB0CAB6901}" type="pres">
      <dgm:prSet presAssocID="{6F8EB343-4CCB-4D9B-9854-EEE4F26B4647}" presName="node" presStyleLbl="node1" presStyleIdx="7" presStyleCnt="12">
        <dgm:presLayoutVars>
          <dgm:bulletEnabled val="1"/>
        </dgm:presLayoutVars>
      </dgm:prSet>
      <dgm:spPr/>
    </dgm:pt>
    <dgm:pt modelId="{35FC00C8-9E68-4545-B479-082BEE844B7B}" type="pres">
      <dgm:prSet presAssocID="{E608655E-0B05-452B-B65B-411C32509B4E}" presName="sibTrans" presStyleLbl="sibTrans2D1" presStyleIdx="7" presStyleCnt="12"/>
      <dgm:spPr/>
    </dgm:pt>
    <dgm:pt modelId="{CBE053F2-3067-4295-B4DA-9F4EC6C1E611}" type="pres">
      <dgm:prSet presAssocID="{E608655E-0B05-452B-B65B-411C32509B4E}" presName="connectorText" presStyleLbl="sibTrans2D1" presStyleIdx="7" presStyleCnt="12"/>
      <dgm:spPr/>
    </dgm:pt>
    <dgm:pt modelId="{B819B13A-5BA8-46B9-BD6B-79E8229710B0}" type="pres">
      <dgm:prSet presAssocID="{D171D961-650C-43B7-9390-08DD5FB0FE12}" presName="node" presStyleLbl="node1" presStyleIdx="8" presStyleCnt="12">
        <dgm:presLayoutVars>
          <dgm:bulletEnabled val="1"/>
        </dgm:presLayoutVars>
      </dgm:prSet>
      <dgm:spPr/>
    </dgm:pt>
    <dgm:pt modelId="{D655E471-CD6A-4DB6-A52A-3221CF6EBA45}" type="pres">
      <dgm:prSet presAssocID="{554314E7-8772-460E-889F-1B5AAE39B770}" presName="sibTrans" presStyleLbl="sibTrans2D1" presStyleIdx="8" presStyleCnt="12"/>
      <dgm:spPr/>
    </dgm:pt>
    <dgm:pt modelId="{BFDC06A0-CB59-490C-A547-5A2315B35B54}" type="pres">
      <dgm:prSet presAssocID="{554314E7-8772-460E-889F-1B5AAE39B770}" presName="connectorText" presStyleLbl="sibTrans2D1" presStyleIdx="8" presStyleCnt="12"/>
      <dgm:spPr/>
    </dgm:pt>
    <dgm:pt modelId="{D2B726C4-491B-4C3B-A95A-AB09BC9C4292}" type="pres">
      <dgm:prSet presAssocID="{527D92FE-D1F5-4825-8A1F-46A6BFA0AFE9}" presName="node" presStyleLbl="node1" presStyleIdx="9" presStyleCnt="12">
        <dgm:presLayoutVars>
          <dgm:bulletEnabled val="1"/>
        </dgm:presLayoutVars>
      </dgm:prSet>
      <dgm:spPr/>
    </dgm:pt>
    <dgm:pt modelId="{7920ABF7-BB9B-4534-8846-F8E569C82C23}" type="pres">
      <dgm:prSet presAssocID="{3980ACEA-B536-45DD-BCF8-C3E63CDA3B2B}" presName="sibTrans" presStyleLbl="sibTrans2D1" presStyleIdx="9" presStyleCnt="12"/>
      <dgm:spPr/>
    </dgm:pt>
    <dgm:pt modelId="{EB22527E-F4D7-404D-A5C4-0DFAA0389464}" type="pres">
      <dgm:prSet presAssocID="{3980ACEA-B536-45DD-BCF8-C3E63CDA3B2B}" presName="connectorText" presStyleLbl="sibTrans2D1" presStyleIdx="9" presStyleCnt="12"/>
      <dgm:spPr/>
    </dgm:pt>
    <dgm:pt modelId="{5D7B2ABE-0136-47BF-8788-1C0FA6D47051}" type="pres">
      <dgm:prSet presAssocID="{9DF97E06-6B0A-4A69-870E-F3EDFB3BE4F5}" presName="node" presStyleLbl="node1" presStyleIdx="10" presStyleCnt="12">
        <dgm:presLayoutVars>
          <dgm:bulletEnabled val="1"/>
        </dgm:presLayoutVars>
      </dgm:prSet>
      <dgm:spPr/>
    </dgm:pt>
    <dgm:pt modelId="{1C9E651C-14E4-4AE1-9BDD-8182E060785A}" type="pres">
      <dgm:prSet presAssocID="{19922B54-0F79-446B-A77C-1804089D13C6}" presName="sibTrans" presStyleLbl="sibTrans2D1" presStyleIdx="10" presStyleCnt="12"/>
      <dgm:spPr/>
    </dgm:pt>
    <dgm:pt modelId="{5469AAA2-F5FF-4FC2-A3C8-CDCFA7379C0A}" type="pres">
      <dgm:prSet presAssocID="{19922B54-0F79-446B-A77C-1804089D13C6}" presName="connectorText" presStyleLbl="sibTrans2D1" presStyleIdx="10" presStyleCnt="12"/>
      <dgm:spPr/>
    </dgm:pt>
    <dgm:pt modelId="{DB2B0EA5-C39F-4188-970F-1F920D028697}" type="pres">
      <dgm:prSet presAssocID="{C96F68D8-A22E-4F91-9BBA-2DEFF945611B}" presName="node" presStyleLbl="node1" presStyleIdx="11" presStyleCnt="12">
        <dgm:presLayoutVars>
          <dgm:bulletEnabled val="1"/>
        </dgm:presLayoutVars>
      </dgm:prSet>
      <dgm:spPr/>
    </dgm:pt>
    <dgm:pt modelId="{1DF4AA0E-30E2-4B62-ABD0-9B374E8C9AB7}" type="pres">
      <dgm:prSet presAssocID="{29E3392B-7586-4C46-AA16-E433C6E8C40A}" presName="sibTrans" presStyleLbl="sibTrans2D1" presStyleIdx="11" presStyleCnt="12"/>
      <dgm:spPr/>
    </dgm:pt>
    <dgm:pt modelId="{97E947C8-7F60-46D7-8289-0BDB36E72E74}" type="pres">
      <dgm:prSet presAssocID="{29E3392B-7586-4C46-AA16-E433C6E8C40A}" presName="connectorText" presStyleLbl="sibTrans2D1" presStyleIdx="11" presStyleCnt="12"/>
      <dgm:spPr/>
    </dgm:pt>
  </dgm:ptLst>
  <dgm:cxnLst>
    <dgm:cxn modelId="{C4CC2316-DB0A-4B36-BC21-08BCB532ADB8}" type="presOf" srcId="{6A363786-6939-4E7E-BD07-9C008CF51DBE}" destId="{2A7219F2-7DC2-4C00-A475-46B6ECF0295F}" srcOrd="0" destOrd="0" presId="urn:microsoft.com/office/officeart/2005/8/layout/cycle2"/>
    <dgm:cxn modelId="{AEBCA81D-431E-4A9F-B074-7CFE178EA004}" type="presOf" srcId="{77E4FE8F-CCAE-41DE-8138-99A4780B2820}" destId="{89E13AD7-BB6E-46E3-B3E1-7EC3B5F67F20}" srcOrd="0" destOrd="0" presId="urn:microsoft.com/office/officeart/2005/8/layout/cycle2"/>
    <dgm:cxn modelId="{EF0CFE1D-4F64-41E1-B92E-2B3587A6E77D}" type="presOf" srcId="{29E3392B-7586-4C46-AA16-E433C6E8C40A}" destId="{1DF4AA0E-30E2-4B62-ABD0-9B374E8C9AB7}" srcOrd="0" destOrd="0" presId="urn:microsoft.com/office/officeart/2005/8/layout/cycle2"/>
    <dgm:cxn modelId="{66DF1D24-76B0-4746-BDD7-45BEC13C60F6}" type="presOf" srcId="{E608655E-0B05-452B-B65B-411C32509B4E}" destId="{CBE053F2-3067-4295-B4DA-9F4EC6C1E611}" srcOrd="1" destOrd="0" presId="urn:microsoft.com/office/officeart/2005/8/layout/cycle2"/>
    <dgm:cxn modelId="{67DE1B2E-4FB0-4983-BB00-4B7BAA4DA143}" type="presOf" srcId="{B615F417-13E1-4B59-885D-DEF2135CBF08}" destId="{B02C2384-9A54-4AD0-8DF1-D8C80C459A76}" srcOrd="0" destOrd="0" presId="urn:microsoft.com/office/officeart/2005/8/layout/cycle2"/>
    <dgm:cxn modelId="{6A4D1130-D58E-4BF2-B2E2-A480BC4253A4}" srcId="{6A363786-6939-4E7E-BD07-9C008CF51DBE}" destId="{C96F68D8-A22E-4F91-9BBA-2DEFF945611B}" srcOrd="11" destOrd="0" parTransId="{6D46596F-D7CF-4511-B5E2-070E5FFD70B3}" sibTransId="{29E3392B-7586-4C46-AA16-E433C6E8C40A}"/>
    <dgm:cxn modelId="{69564D3C-2FE2-4494-877D-A3EDFD57D89F}" type="presOf" srcId="{B615F417-13E1-4B59-885D-DEF2135CBF08}" destId="{9805AE62-37D0-4865-BE8E-5E35E11486C9}" srcOrd="1" destOrd="0" presId="urn:microsoft.com/office/officeart/2005/8/layout/cycle2"/>
    <dgm:cxn modelId="{A69B8A3E-70AD-4956-A14B-2C64F769346B}" type="presOf" srcId="{C96F68D8-A22E-4F91-9BBA-2DEFF945611B}" destId="{DB2B0EA5-C39F-4188-970F-1F920D028697}" srcOrd="0" destOrd="0" presId="urn:microsoft.com/office/officeart/2005/8/layout/cycle2"/>
    <dgm:cxn modelId="{C9BBFB5D-83F9-4935-837D-3439075B03FC}" type="presOf" srcId="{3980ACEA-B536-45DD-BCF8-C3E63CDA3B2B}" destId="{EB22527E-F4D7-404D-A5C4-0DFAA0389464}" srcOrd="1" destOrd="0" presId="urn:microsoft.com/office/officeart/2005/8/layout/cycle2"/>
    <dgm:cxn modelId="{51EA3D5E-E156-439C-8428-E449B4463EB6}" type="presOf" srcId="{7F109339-EF0E-4551-90D4-17250B5B8BCD}" destId="{0C79727D-A85A-4194-9C8A-927A19B4F459}" srcOrd="0" destOrd="0" presId="urn:microsoft.com/office/officeart/2005/8/layout/cycle2"/>
    <dgm:cxn modelId="{E9575641-1F09-40E3-8B3D-8389B89A17C4}" type="presOf" srcId="{4DD616DA-E5DF-4CD1-A0BD-152551260A5E}" destId="{1D98A944-1D98-4E59-B2AD-199BA86509C3}" srcOrd="0" destOrd="0" presId="urn:microsoft.com/office/officeart/2005/8/layout/cycle2"/>
    <dgm:cxn modelId="{25B0E14C-DC82-4299-9659-6B3F39DD2BF6}" srcId="{6A363786-6939-4E7E-BD07-9C008CF51DBE}" destId="{9C594303-73E7-486B-B110-E87977BB977A}" srcOrd="5" destOrd="0" parTransId="{AAC3A292-4F6F-4FAE-B251-CDBC7DAD9B23}" sibTransId="{08AADB19-B77E-4B45-8692-7D0AFD2FBD8F}"/>
    <dgm:cxn modelId="{0F13036D-171C-4A80-857C-050D2CC072FF}" srcId="{6A363786-6939-4E7E-BD07-9C008CF51DBE}" destId="{2A1BFE50-C7C9-4490-BC0E-D5AE179E919D}" srcOrd="3" destOrd="0" parTransId="{4A85C891-FB32-4261-9FA4-BE3C60CF26CB}" sibTransId="{7F109339-EF0E-4551-90D4-17250B5B8BCD}"/>
    <dgm:cxn modelId="{F3C5A76F-8681-4789-824E-DC9B4B103F47}" type="presOf" srcId="{9C594303-73E7-486B-B110-E87977BB977A}" destId="{E0B94CCC-ED16-4435-AF37-6D80586BDF8C}" srcOrd="0" destOrd="0" presId="urn:microsoft.com/office/officeart/2005/8/layout/cycle2"/>
    <dgm:cxn modelId="{52338350-04A4-4892-A101-524C662AB17D}" srcId="{6A363786-6939-4E7E-BD07-9C008CF51DBE}" destId="{77E4FE8F-CCAE-41DE-8138-99A4780B2820}" srcOrd="6" destOrd="0" parTransId="{DCB7527F-A974-49E2-BB89-7281DDB58C2E}" sibTransId="{4DD616DA-E5DF-4CD1-A0BD-152551260A5E}"/>
    <dgm:cxn modelId="{14033452-1367-4163-9C36-E8414645D38E}" type="presOf" srcId="{B11E88BF-A7AD-4FBF-BFAE-0324DA341E37}" destId="{9949CB77-4FC3-4C93-B4A5-87DD84FEFAD0}" srcOrd="0" destOrd="0" presId="urn:microsoft.com/office/officeart/2005/8/layout/cycle2"/>
    <dgm:cxn modelId="{562B9675-6A31-49CC-9B2E-8C3CDAC0D04E}" type="presOf" srcId="{91486FC1-C557-47E0-BFCD-950D999C71DE}" destId="{17EBE05B-E361-47F3-B642-2819CBDF3BAD}" srcOrd="0" destOrd="0" presId="urn:microsoft.com/office/officeart/2005/8/layout/cycle2"/>
    <dgm:cxn modelId="{77659875-FB39-4740-ABBC-1837EDDF245E}" type="presOf" srcId="{4DD616DA-E5DF-4CD1-A0BD-152551260A5E}" destId="{263A6468-8E78-4811-B6BF-64D839503A46}" srcOrd="1" destOrd="0" presId="urn:microsoft.com/office/officeart/2005/8/layout/cycle2"/>
    <dgm:cxn modelId="{1787F055-C8B2-4005-9C0B-FE732984B660}" srcId="{6A363786-6939-4E7E-BD07-9C008CF51DBE}" destId="{D171D961-650C-43B7-9390-08DD5FB0FE12}" srcOrd="8" destOrd="0" parTransId="{5007B7CB-D445-4FC5-881C-10C15FEF0FFC}" sibTransId="{554314E7-8772-460E-889F-1B5AAE39B770}"/>
    <dgm:cxn modelId="{0BFAC276-94B4-4366-942A-25C84AADF748}" type="presOf" srcId="{19922B54-0F79-446B-A77C-1804089D13C6}" destId="{1C9E651C-14E4-4AE1-9BDD-8182E060785A}" srcOrd="0" destOrd="0" presId="urn:microsoft.com/office/officeart/2005/8/layout/cycle2"/>
    <dgm:cxn modelId="{CC339759-7EF2-40F9-9174-A6752A0DEBFA}" srcId="{6A363786-6939-4E7E-BD07-9C008CF51DBE}" destId="{B11E88BF-A7AD-4FBF-BFAE-0324DA341E37}" srcOrd="1" destOrd="0" parTransId="{FCC09AC0-8496-41CC-B0E1-099FDD74534F}" sibTransId="{16207343-41F9-41F9-9BF0-36FD545E4CED}"/>
    <dgm:cxn modelId="{DEAA5C7D-1429-4D60-B13F-9C37D4FB1908}" srcId="{6A363786-6939-4E7E-BD07-9C008CF51DBE}" destId="{6F8EB343-4CCB-4D9B-9854-EEE4F26B4647}" srcOrd="7" destOrd="0" parTransId="{8DBE464B-B964-47E5-B0BF-D34B182770D1}" sibTransId="{E608655E-0B05-452B-B65B-411C32509B4E}"/>
    <dgm:cxn modelId="{D143E681-ED99-4313-8016-7A975C28A055}" srcId="{6A363786-6939-4E7E-BD07-9C008CF51DBE}" destId="{2E972BF0-23ED-45FD-9687-11A1CAA2C0C9}" srcOrd="4" destOrd="0" parTransId="{37569492-E141-4111-90AC-E3C70575D402}" sibTransId="{91486FC1-C557-47E0-BFCD-950D999C71DE}"/>
    <dgm:cxn modelId="{87CBA484-13EE-4C6E-9CD3-93A914493D7A}" type="presOf" srcId="{1413F651-6EE6-431D-9FBF-C867DC2B10B8}" destId="{EE9CF42E-DE34-4376-B08C-13B01E4164B7}" srcOrd="1" destOrd="0" presId="urn:microsoft.com/office/officeart/2005/8/layout/cycle2"/>
    <dgm:cxn modelId="{311E5D85-A608-4D93-8312-6B318EA97D33}" type="presOf" srcId="{6F8EB343-4CCB-4D9B-9854-EEE4F26B4647}" destId="{59FF4D52-0D71-4F8F-A782-9AAB0CAB6901}" srcOrd="0" destOrd="0" presId="urn:microsoft.com/office/officeart/2005/8/layout/cycle2"/>
    <dgm:cxn modelId="{888A4A86-7CC0-43B1-9057-441787DB6AC2}" type="presOf" srcId="{3980ACEA-B536-45DD-BCF8-C3E63CDA3B2B}" destId="{7920ABF7-BB9B-4534-8846-F8E569C82C23}" srcOrd="0" destOrd="0" presId="urn:microsoft.com/office/officeart/2005/8/layout/cycle2"/>
    <dgm:cxn modelId="{184C7688-E2D4-44A9-B85A-12D4410A915D}" type="presOf" srcId="{2E972BF0-23ED-45FD-9687-11A1CAA2C0C9}" destId="{735AC2E5-47CE-4F1B-A109-F490CD006BA1}" srcOrd="0" destOrd="0" presId="urn:microsoft.com/office/officeart/2005/8/layout/cycle2"/>
    <dgm:cxn modelId="{AE17068A-04A0-458F-BC3C-F78285004638}" type="presOf" srcId="{1413F651-6EE6-431D-9FBF-C867DC2B10B8}" destId="{ACCF682E-5A5A-4A3B-9D2D-9416B771AC67}" srcOrd="0" destOrd="0" presId="urn:microsoft.com/office/officeart/2005/8/layout/cycle2"/>
    <dgm:cxn modelId="{9B0C1F8A-CD71-4880-BB79-FE136CFE2E4B}" type="presOf" srcId="{D171D961-650C-43B7-9390-08DD5FB0FE12}" destId="{B819B13A-5BA8-46B9-BD6B-79E8229710B0}" srcOrd="0" destOrd="0" presId="urn:microsoft.com/office/officeart/2005/8/layout/cycle2"/>
    <dgm:cxn modelId="{1F24FB8C-0E53-4BCA-8047-D07061949C54}" type="presOf" srcId="{82837B32-3157-4136-AC99-0224F44511E0}" destId="{DF6CE285-CB00-444A-944A-AD2935D518D9}" srcOrd="0" destOrd="0" presId="urn:microsoft.com/office/officeart/2005/8/layout/cycle2"/>
    <dgm:cxn modelId="{A207018D-FD93-4A1E-9591-BDDCBD960208}" type="presOf" srcId="{9DF97E06-6B0A-4A69-870E-F3EDFB3BE4F5}" destId="{5D7B2ABE-0136-47BF-8788-1C0FA6D47051}" srcOrd="0" destOrd="0" presId="urn:microsoft.com/office/officeart/2005/8/layout/cycle2"/>
    <dgm:cxn modelId="{A78AB790-2E2E-4648-81CD-2BC338DF5058}" type="presOf" srcId="{554314E7-8772-460E-889F-1B5AAE39B770}" destId="{D655E471-CD6A-4DB6-A52A-3221CF6EBA45}" srcOrd="0" destOrd="0" presId="urn:microsoft.com/office/officeart/2005/8/layout/cycle2"/>
    <dgm:cxn modelId="{0918E79F-D078-44C8-8750-2F5BD2676AF2}" type="presOf" srcId="{16207343-41F9-41F9-9BF0-36FD545E4CED}" destId="{582D77D1-95D7-4974-B3C6-BCC04F9EFD91}" srcOrd="0" destOrd="0" presId="urn:microsoft.com/office/officeart/2005/8/layout/cycle2"/>
    <dgm:cxn modelId="{9544D7AB-C6CD-47C0-A945-DC0450D7952F}" srcId="{6A363786-6939-4E7E-BD07-9C008CF51DBE}" destId="{527D92FE-D1F5-4825-8A1F-46A6BFA0AFE9}" srcOrd="9" destOrd="0" parTransId="{2B1B2B03-9FF3-4A7B-9EA1-8471A9D78BC8}" sibTransId="{3980ACEA-B536-45DD-BCF8-C3E63CDA3B2B}"/>
    <dgm:cxn modelId="{FEE8BCAF-23AB-493B-9816-E887D4C6B20C}" type="presOf" srcId="{2A1BFE50-C7C9-4490-BC0E-D5AE179E919D}" destId="{6862B1D1-34CC-4684-8E4D-D394735D27DF}" srcOrd="0" destOrd="0" presId="urn:microsoft.com/office/officeart/2005/8/layout/cycle2"/>
    <dgm:cxn modelId="{A35BC2B2-F1EA-444D-BA60-002D021F507D}" type="presOf" srcId="{E608655E-0B05-452B-B65B-411C32509B4E}" destId="{35FC00C8-9E68-4545-B479-082BEE844B7B}" srcOrd="0" destOrd="0" presId="urn:microsoft.com/office/officeart/2005/8/layout/cycle2"/>
    <dgm:cxn modelId="{B8C70DB9-6391-4E41-99F6-63C9D9030130}" type="presOf" srcId="{08AADB19-B77E-4B45-8692-7D0AFD2FBD8F}" destId="{A70E4166-EED4-4ED1-B707-CB1B86B1C014}" srcOrd="0" destOrd="0" presId="urn:microsoft.com/office/officeart/2005/8/layout/cycle2"/>
    <dgm:cxn modelId="{AD9327BC-1A29-4636-B242-A29E3C13C619}" type="presOf" srcId="{554314E7-8772-460E-889F-1B5AAE39B770}" destId="{BFDC06A0-CB59-490C-A547-5A2315B35B54}" srcOrd="1" destOrd="0" presId="urn:microsoft.com/office/officeart/2005/8/layout/cycle2"/>
    <dgm:cxn modelId="{264B71C0-8F77-4AA9-80C6-4F67EAF98F49}" type="presOf" srcId="{29E3392B-7586-4C46-AA16-E433C6E8C40A}" destId="{97E947C8-7F60-46D7-8289-0BDB36E72E74}" srcOrd="1" destOrd="0" presId="urn:microsoft.com/office/officeart/2005/8/layout/cycle2"/>
    <dgm:cxn modelId="{C094CDC5-750D-48D2-B66F-84B2FC7B2B76}" type="presOf" srcId="{7F109339-EF0E-4551-90D4-17250B5B8BCD}" destId="{92423A45-1ACC-4D12-8999-60FCD3900110}" srcOrd="1" destOrd="0" presId="urn:microsoft.com/office/officeart/2005/8/layout/cycle2"/>
    <dgm:cxn modelId="{A3930FC6-3DD0-411E-BD77-036A91A334C7}" type="presOf" srcId="{91486FC1-C557-47E0-BFCD-950D999C71DE}" destId="{48D8119D-7533-4A8D-A095-040422A1F003}" srcOrd="1" destOrd="0" presId="urn:microsoft.com/office/officeart/2005/8/layout/cycle2"/>
    <dgm:cxn modelId="{31F59AD4-D813-41E0-B007-7E4085416F13}" type="presOf" srcId="{08AADB19-B77E-4B45-8692-7D0AFD2FBD8F}" destId="{FEEF33D8-1F26-4CA4-97A3-EBB6325B7ED6}" srcOrd="1" destOrd="0" presId="urn:microsoft.com/office/officeart/2005/8/layout/cycle2"/>
    <dgm:cxn modelId="{A38076DC-4FF7-4921-ABAD-28DC613A1A4A}" type="presOf" srcId="{16207343-41F9-41F9-9BF0-36FD545E4CED}" destId="{E25EFF11-3413-489D-92F4-70B54C6B325B}" srcOrd="1" destOrd="0" presId="urn:microsoft.com/office/officeart/2005/8/layout/cycle2"/>
    <dgm:cxn modelId="{C037DBDD-36A8-4996-A8D7-6FDBF150F4B0}" type="presOf" srcId="{19922B54-0F79-446B-A77C-1804089D13C6}" destId="{5469AAA2-F5FF-4FC2-A3C8-CDCFA7379C0A}" srcOrd="1" destOrd="0" presId="urn:microsoft.com/office/officeart/2005/8/layout/cycle2"/>
    <dgm:cxn modelId="{A82631DF-EECB-45BC-85E9-6D35D30D2387}" srcId="{6A363786-6939-4E7E-BD07-9C008CF51DBE}" destId="{05B55A87-DB42-4766-B54C-AC0E25FDADE7}" srcOrd="2" destOrd="0" parTransId="{99E31A41-4E57-4A7A-A037-EFC73A6BB3D6}" sibTransId="{B615F417-13E1-4B59-885D-DEF2135CBF08}"/>
    <dgm:cxn modelId="{4334D2EB-9272-46DA-A8A1-656A8776440E}" srcId="{6A363786-6939-4E7E-BD07-9C008CF51DBE}" destId="{82837B32-3157-4136-AC99-0224F44511E0}" srcOrd="0" destOrd="0" parTransId="{6E7B13F2-1A1D-41B8-A442-0391F550AA7A}" sibTransId="{1413F651-6EE6-431D-9FBF-C867DC2B10B8}"/>
    <dgm:cxn modelId="{EEFB31F0-15E8-49A0-AFF6-96108D3B581A}" type="presOf" srcId="{05B55A87-DB42-4766-B54C-AC0E25FDADE7}" destId="{52DDA4F9-FD51-43C7-82CB-B3196A0061B3}" srcOrd="0" destOrd="0" presId="urn:microsoft.com/office/officeart/2005/8/layout/cycle2"/>
    <dgm:cxn modelId="{659D64F3-BA21-4A68-A4F2-9906A5D797F3}" type="presOf" srcId="{527D92FE-D1F5-4825-8A1F-46A6BFA0AFE9}" destId="{D2B726C4-491B-4C3B-A95A-AB09BC9C4292}" srcOrd="0" destOrd="0" presId="urn:microsoft.com/office/officeart/2005/8/layout/cycle2"/>
    <dgm:cxn modelId="{A6F55FFD-F101-4DC4-A5C8-A1EEBB31E402}" srcId="{6A363786-6939-4E7E-BD07-9C008CF51DBE}" destId="{9DF97E06-6B0A-4A69-870E-F3EDFB3BE4F5}" srcOrd="10" destOrd="0" parTransId="{1B1C2D73-33B0-4B6A-8AF3-624C365F1C7C}" sibTransId="{19922B54-0F79-446B-A77C-1804089D13C6}"/>
    <dgm:cxn modelId="{B63A7422-02A0-4BB8-AAC5-F8EC5CDC1BAD}" type="presParOf" srcId="{2A7219F2-7DC2-4C00-A475-46B6ECF0295F}" destId="{DF6CE285-CB00-444A-944A-AD2935D518D9}" srcOrd="0" destOrd="0" presId="urn:microsoft.com/office/officeart/2005/8/layout/cycle2"/>
    <dgm:cxn modelId="{5FDE76CC-701A-43A3-96B6-24E6A732CD50}" type="presParOf" srcId="{2A7219F2-7DC2-4C00-A475-46B6ECF0295F}" destId="{ACCF682E-5A5A-4A3B-9D2D-9416B771AC67}" srcOrd="1" destOrd="0" presId="urn:microsoft.com/office/officeart/2005/8/layout/cycle2"/>
    <dgm:cxn modelId="{48217B3F-F79C-4049-A1C4-A0A736EC30F2}" type="presParOf" srcId="{ACCF682E-5A5A-4A3B-9D2D-9416B771AC67}" destId="{EE9CF42E-DE34-4376-B08C-13B01E4164B7}" srcOrd="0" destOrd="0" presId="urn:microsoft.com/office/officeart/2005/8/layout/cycle2"/>
    <dgm:cxn modelId="{46723125-9C7D-4D2B-9D6F-3384F2808AA9}" type="presParOf" srcId="{2A7219F2-7DC2-4C00-A475-46B6ECF0295F}" destId="{9949CB77-4FC3-4C93-B4A5-87DD84FEFAD0}" srcOrd="2" destOrd="0" presId="urn:microsoft.com/office/officeart/2005/8/layout/cycle2"/>
    <dgm:cxn modelId="{B1D954D5-5440-4930-80DB-7A91CC1EC02D}" type="presParOf" srcId="{2A7219F2-7DC2-4C00-A475-46B6ECF0295F}" destId="{582D77D1-95D7-4974-B3C6-BCC04F9EFD91}" srcOrd="3" destOrd="0" presId="urn:microsoft.com/office/officeart/2005/8/layout/cycle2"/>
    <dgm:cxn modelId="{8D2F2BB9-19DB-49E3-977B-D3BD7794C354}" type="presParOf" srcId="{582D77D1-95D7-4974-B3C6-BCC04F9EFD91}" destId="{E25EFF11-3413-489D-92F4-70B54C6B325B}" srcOrd="0" destOrd="0" presId="urn:microsoft.com/office/officeart/2005/8/layout/cycle2"/>
    <dgm:cxn modelId="{25BA8443-EC35-46C7-918A-1803D61B0A7F}" type="presParOf" srcId="{2A7219F2-7DC2-4C00-A475-46B6ECF0295F}" destId="{52DDA4F9-FD51-43C7-82CB-B3196A0061B3}" srcOrd="4" destOrd="0" presId="urn:microsoft.com/office/officeart/2005/8/layout/cycle2"/>
    <dgm:cxn modelId="{F9079907-5227-4541-8325-07D26F509EED}" type="presParOf" srcId="{2A7219F2-7DC2-4C00-A475-46B6ECF0295F}" destId="{B02C2384-9A54-4AD0-8DF1-D8C80C459A76}" srcOrd="5" destOrd="0" presId="urn:microsoft.com/office/officeart/2005/8/layout/cycle2"/>
    <dgm:cxn modelId="{B036F750-94AB-45D6-ACFA-AAEB0AA036F6}" type="presParOf" srcId="{B02C2384-9A54-4AD0-8DF1-D8C80C459A76}" destId="{9805AE62-37D0-4865-BE8E-5E35E11486C9}" srcOrd="0" destOrd="0" presId="urn:microsoft.com/office/officeart/2005/8/layout/cycle2"/>
    <dgm:cxn modelId="{73E588BC-9D82-47F4-BE2E-C106CB791105}" type="presParOf" srcId="{2A7219F2-7DC2-4C00-A475-46B6ECF0295F}" destId="{6862B1D1-34CC-4684-8E4D-D394735D27DF}" srcOrd="6" destOrd="0" presId="urn:microsoft.com/office/officeart/2005/8/layout/cycle2"/>
    <dgm:cxn modelId="{DB5C5B8D-BDCD-4CEF-B53F-09A0CBD2BA1D}" type="presParOf" srcId="{2A7219F2-7DC2-4C00-A475-46B6ECF0295F}" destId="{0C79727D-A85A-4194-9C8A-927A19B4F459}" srcOrd="7" destOrd="0" presId="urn:microsoft.com/office/officeart/2005/8/layout/cycle2"/>
    <dgm:cxn modelId="{B8278D9F-4F8E-4E31-8B44-1852015838DA}" type="presParOf" srcId="{0C79727D-A85A-4194-9C8A-927A19B4F459}" destId="{92423A45-1ACC-4D12-8999-60FCD3900110}" srcOrd="0" destOrd="0" presId="urn:microsoft.com/office/officeart/2005/8/layout/cycle2"/>
    <dgm:cxn modelId="{4E91954A-A4EB-4F0A-85DB-A9C4BD267775}" type="presParOf" srcId="{2A7219F2-7DC2-4C00-A475-46B6ECF0295F}" destId="{735AC2E5-47CE-4F1B-A109-F490CD006BA1}" srcOrd="8" destOrd="0" presId="urn:microsoft.com/office/officeart/2005/8/layout/cycle2"/>
    <dgm:cxn modelId="{67528761-E211-4889-A215-5C99CF9C9B46}" type="presParOf" srcId="{2A7219F2-7DC2-4C00-A475-46B6ECF0295F}" destId="{17EBE05B-E361-47F3-B642-2819CBDF3BAD}" srcOrd="9" destOrd="0" presId="urn:microsoft.com/office/officeart/2005/8/layout/cycle2"/>
    <dgm:cxn modelId="{7DBE5E77-057B-4192-9D04-FD01771101B6}" type="presParOf" srcId="{17EBE05B-E361-47F3-B642-2819CBDF3BAD}" destId="{48D8119D-7533-4A8D-A095-040422A1F003}" srcOrd="0" destOrd="0" presId="urn:microsoft.com/office/officeart/2005/8/layout/cycle2"/>
    <dgm:cxn modelId="{483B9F38-87C5-47C4-B301-4770FCC89F48}" type="presParOf" srcId="{2A7219F2-7DC2-4C00-A475-46B6ECF0295F}" destId="{E0B94CCC-ED16-4435-AF37-6D80586BDF8C}" srcOrd="10" destOrd="0" presId="urn:microsoft.com/office/officeart/2005/8/layout/cycle2"/>
    <dgm:cxn modelId="{CEB3220A-7E1A-4BB8-A885-324D80CD7983}" type="presParOf" srcId="{2A7219F2-7DC2-4C00-A475-46B6ECF0295F}" destId="{A70E4166-EED4-4ED1-B707-CB1B86B1C014}" srcOrd="11" destOrd="0" presId="urn:microsoft.com/office/officeart/2005/8/layout/cycle2"/>
    <dgm:cxn modelId="{D0C23C23-BA8B-4D6C-BF77-51E4CAF2C574}" type="presParOf" srcId="{A70E4166-EED4-4ED1-B707-CB1B86B1C014}" destId="{FEEF33D8-1F26-4CA4-97A3-EBB6325B7ED6}" srcOrd="0" destOrd="0" presId="urn:microsoft.com/office/officeart/2005/8/layout/cycle2"/>
    <dgm:cxn modelId="{E20AEE78-E29E-4EEC-85A4-121F2E51EC71}" type="presParOf" srcId="{2A7219F2-7DC2-4C00-A475-46B6ECF0295F}" destId="{89E13AD7-BB6E-46E3-B3E1-7EC3B5F67F20}" srcOrd="12" destOrd="0" presId="urn:microsoft.com/office/officeart/2005/8/layout/cycle2"/>
    <dgm:cxn modelId="{66AC6074-DB66-4C33-BC46-F4820927625C}" type="presParOf" srcId="{2A7219F2-7DC2-4C00-A475-46B6ECF0295F}" destId="{1D98A944-1D98-4E59-B2AD-199BA86509C3}" srcOrd="13" destOrd="0" presId="urn:microsoft.com/office/officeart/2005/8/layout/cycle2"/>
    <dgm:cxn modelId="{D5AF7DE8-D68B-4324-BC14-8169706CEAE6}" type="presParOf" srcId="{1D98A944-1D98-4E59-B2AD-199BA86509C3}" destId="{263A6468-8E78-4811-B6BF-64D839503A46}" srcOrd="0" destOrd="0" presId="urn:microsoft.com/office/officeart/2005/8/layout/cycle2"/>
    <dgm:cxn modelId="{EA9B3666-93E4-4BDF-B8D2-2A8EB18972D9}" type="presParOf" srcId="{2A7219F2-7DC2-4C00-A475-46B6ECF0295F}" destId="{59FF4D52-0D71-4F8F-A782-9AAB0CAB6901}" srcOrd="14" destOrd="0" presId="urn:microsoft.com/office/officeart/2005/8/layout/cycle2"/>
    <dgm:cxn modelId="{A5FD39FA-9518-4D49-A089-0D4527DEB581}" type="presParOf" srcId="{2A7219F2-7DC2-4C00-A475-46B6ECF0295F}" destId="{35FC00C8-9E68-4545-B479-082BEE844B7B}" srcOrd="15" destOrd="0" presId="urn:microsoft.com/office/officeart/2005/8/layout/cycle2"/>
    <dgm:cxn modelId="{5B5FA3B9-8BEF-4478-8DBA-D52169FF2CDC}" type="presParOf" srcId="{35FC00C8-9E68-4545-B479-082BEE844B7B}" destId="{CBE053F2-3067-4295-B4DA-9F4EC6C1E611}" srcOrd="0" destOrd="0" presId="urn:microsoft.com/office/officeart/2005/8/layout/cycle2"/>
    <dgm:cxn modelId="{37FBEA14-29A7-46AE-A1D2-00B9348C1FD4}" type="presParOf" srcId="{2A7219F2-7DC2-4C00-A475-46B6ECF0295F}" destId="{B819B13A-5BA8-46B9-BD6B-79E8229710B0}" srcOrd="16" destOrd="0" presId="urn:microsoft.com/office/officeart/2005/8/layout/cycle2"/>
    <dgm:cxn modelId="{DFBD006C-C6ED-4AD0-A98D-710C34C22B1A}" type="presParOf" srcId="{2A7219F2-7DC2-4C00-A475-46B6ECF0295F}" destId="{D655E471-CD6A-4DB6-A52A-3221CF6EBA45}" srcOrd="17" destOrd="0" presId="urn:microsoft.com/office/officeart/2005/8/layout/cycle2"/>
    <dgm:cxn modelId="{F723C368-861A-48AA-8A69-B29B916FF10D}" type="presParOf" srcId="{D655E471-CD6A-4DB6-A52A-3221CF6EBA45}" destId="{BFDC06A0-CB59-490C-A547-5A2315B35B54}" srcOrd="0" destOrd="0" presId="urn:microsoft.com/office/officeart/2005/8/layout/cycle2"/>
    <dgm:cxn modelId="{420A96B8-7535-4E6C-A278-20F3C17AAFD6}" type="presParOf" srcId="{2A7219F2-7DC2-4C00-A475-46B6ECF0295F}" destId="{D2B726C4-491B-4C3B-A95A-AB09BC9C4292}" srcOrd="18" destOrd="0" presId="urn:microsoft.com/office/officeart/2005/8/layout/cycle2"/>
    <dgm:cxn modelId="{B3DA5AFA-EBD4-46EB-A00E-D66F88941B9C}" type="presParOf" srcId="{2A7219F2-7DC2-4C00-A475-46B6ECF0295F}" destId="{7920ABF7-BB9B-4534-8846-F8E569C82C23}" srcOrd="19" destOrd="0" presId="urn:microsoft.com/office/officeart/2005/8/layout/cycle2"/>
    <dgm:cxn modelId="{58BE34B9-C6C1-46A1-AA1E-7B119942291F}" type="presParOf" srcId="{7920ABF7-BB9B-4534-8846-F8E569C82C23}" destId="{EB22527E-F4D7-404D-A5C4-0DFAA0389464}" srcOrd="0" destOrd="0" presId="urn:microsoft.com/office/officeart/2005/8/layout/cycle2"/>
    <dgm:cxn modelId="{07042C95-C5CD-4687-BCF8-44F4D0396252}" type="presParOf" srcId="{2A7219F2-7DC2-4C00-A475-46B6ECF0295F}" destId="{5D7B2ABE-0136-47BF-8788-1C0FA6D47051}" srcOrd="20" destOrd="0" presId="urn:microsoft.com/office/officeart/2005/8/layout/cycle2"/>
    <dgm:cxn modelId="{0EACDE69-4F2A-4896-B8ED-5551E7A6C92F}" type="presParOf" srcId="{2A7219F2-7DC2-4C00-A475-46B6ECF0295F}" destId="{1C9E651C-14E4-4AE1-9BDD-8182E060785A}" srcOrd="21" destOrd="0" presId="urn:microsoft.com/office/officeart/2005/8/layout/cycle2"/>
    <dgm:cxn modelId="{EC5FC297-6FF1-41E7-8ED5-EABFCCC94FDB}" type="presParOf" srcId="{1C9E651C-14E4-4AE1-9BDD-8182E060785A}" destId="{5469AAA2-F5FF-4FC2-A3C8-CDCFA7379C0A}" srcOrd="0" destOrd="0" presId="urn:microsoft.com/office/officeart/2005/8/layout/cycle2"/>
    <dgm:cxn modelId="{A4557652-2F27-4491-9648-53D887F13BFE}" type="presParOf" srcId="{2A7219F2-7DC2-4C00-A475-46B6ECF0295F}" destId="{DB2B0EA5-C39F-4188-970F-1F920D028697}" srcOrd="22" destOrd="0" presId="urn:microsoft.com/office/officeart/2005/8/layout/cycle2"/>
    <dgm:cxn modelId="{662C0F37-F00B-479E-918C-40CFFB9A626E}" type="presParOf" srcId="{2A7219F2-7DC2-4C00-A475-46B6ECF0295F}" destId="{1DF4AA0E-30E2-4B62-ABD0-9B374E8C9AB7}" srcOrd="23" destOrd="0" presId="urn:microsoft.com/office/officeart/2005/8/layout/cycle2"/>
    <dgm:cxn modelId="{71FA2875-7686-4046-BADC-94043531DAA1}" type="presParOf" srcId="{1DF4AA0E-30E2-4B62-ABD0-9B374E8C9AB7}" destId="{97E947C8-7F60-46D7-8289-0BDB36E72E74}"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sp="http://schemas.microsoft.com/office/drawing/2008/diagram" xmlns:dgm="http://schemas.openxmlformats.org/drawingml/2006/diagram" xmlns:a="http://schemas.openxmlformats.org/drawingml/2006/main">
  <dgm:ptLst>
    <dgm:pt modelId="{34E09179-C488-42EE-B6F8-E32A5E7339D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de-AT"/>
        </a:p>
      </dgm:t>
    </dgm:pt>
    <dgm:pt modelId="{B3B04888-2160-4E37-8A9C-76CBBAFDF120}">
      <dgm:prSet phldrT="[Text]" custT="1"/>
      <dgm:spPr>
        <a:solidFill>
          <a:srgbClr val="569938">
            <a:alpha val="50000"/>
          </a:srgbClr>
        </a:solidFill>
      </dgm:spPr>
      <dgm:t>
        <a:bodyPr/>
        <a:lstStyle/>
        <a:p>
          <a:pPr algn="l"/>
          <a:r>
            <a:rPr lang="en-GB" sz="5400" noProof="0" dirty="0"/>
            <a:t>Psicologia positiva</a:t>
          </a:r>
        </a:p>
        <a:p>
          <a:pPr algn="l"/>
          <a:r>
            <a:rPr lang="en-GB" sz="2800" noProof="0" dirty="0"/>
            <a:t>Benessere individuale</a:t>
          </a:r>
          <a:br>
            <a:rPr lang="en-GB" sz="2800" noProof="0" dirty="0"/>
          </a:br>
          <a:r>
            <a:rPr lang="en-GB" sz="2800" noProof="0" dirty="0"/>
            <a:t>Emozioni </a:t>
          </a:r>
          <a:r>
            <a:rPr lang="en-GB" sz="2800" noProof="0" dirty="0" err="1"/>
            <a:t>positive</a:t>
          </a:r>
          <a:br>
            <a:rPr lang="en-GB" sz="2800" noProof="0" dirty="0"/>
          </a:br>
          <a:r>
            <a:rPr lang="en-GB" sz="2800" noProof="0" dirty="0"/>
            <a:t>Significato</a:t>
          </a:r>
          <a:br>
            <a:rPr lang="en-GB" sz="2800" noProof="0" dirty="0"/>
          </a:br>
          <a:r>
            <a:rPr lang="en-GB" sz="2800" noProof="0" dirty="0"/>
            <a:t>Forza e abilità</a:t>
          </a:r>
          <a:br>
            <a:rPr lang="en-GB" sz="2800" noProof="0" dirty="0"/>
          </a:br>
          <a:r>
            <a:rPr lang="en-GB" sz="2800" noProof="0" dirty="0"/>
            <a:t>Relazioni</a:t>
          </a:r>
          <a:br>
            <a:rPr lang="en-GB" sz="6500" noProof="0" dirty="0"/>
          </a:br>
          <a:endParaRPr lang="en-GB" sz="6500" noProof="0" dirty="0"/>
        </a:p>
      </dgm:t>
    </dgm:pt>
    <dgm:pt modelId="{1F4F09CA-F7CF-4344-BD75-7D4D8AFD1FD4}" type="parTrans" cxnId="{76E572F6-3B76-421D-AD45-E33E522DC690}">
      <dgm:prSet/>
      <dgm:spPr/>
      <dgm:t>
        <a:bodyPr/>
        <a:lstStyle/>
        <a:p>
          <a:endParaRPr lang="de-AT"/>
        </a:p>
      </dgm:t>
    </dgm:pt>
    <dgm:pt modelId="{A0A505DD-BD7F-430A-9562-1D7091214A08}" type="sibTrans" cxnId="{76E572F6-3B76-421D-AD45-E33E522DC690}">
      <dgm:prSet/>
      <dgm:spPr/>
      <dgm:t>
        <a:bodyPr/>
        <a:lstStyle/>
        <a:p>
          <a:endParaRPr lang="de-AT"/>
        </a:p>
      </dgm:t>
    </dgm:pt>
    <dgm:pt modelId="{B0055540-53E0-4246-83E7-7668E17261F7}">
      <dgm:prSet phldrT="[Text]" custT="1"/>
      <dgm:spPr>
        <a:solidFill>
          <a:srgbClr val="569938">
            <a:alpha val="50000"/>
          </a:srgbClr>
        </a:solidFill>
      </dgm:spPr>
      <dgm:t>
        <a:bodyPr/>
        <a:lstStyle/>
        <a:p>
          <a:pPr algn="l"/>
          <a:r>
            <a:rPr lang="en-GB" sz="5400" noProof="0" dirty="0"/>
            <a:t>Sostenibilità</a:t>
          </a:r>
          <a:br>
            <a:rPr lang="en-GB" sz="6400" noProof="0" dirty="0"/>
          </a:br>
          <a:r>
            <a:rPr lang="en-GB" sz="2800" noProof="0" dirty="0"/>
            <a:t>Benessere sistemico:</a:t>
          </a:r>
          <a:br>
            <a:rPr lang="en-GB" sz="2800" noProof="0" dirty="0"/>
          </a:br>
          <a:endParaRPr lang="en-GB" sz="2800" noProof="0" dirty="0"/>
        </a:p>
        <a:p>
          <a:pPr algn="l"/>
          <a:r>
            <a:rPr lang="en-GB" sz="2800" noProof="0" dirty="0"/>
            <a:t>generazionale</a:t>
          </a:r>
          <a:br>
            <a:rPr lang="en-GB" sz="2800" noProof="0" dirty="0"/>
          </a:br>
          <a:r>
            <a:rPr lang="en-GB" sz="2800" noProof="0" dirty="0"/>
            <a:t>sociale</a:t>
          </a:r>
          <a:br>
            <a:rPr lang="en-GB" sz="2800" noProof="0" dirty="0"/>
          </a:br>
          <a:r>
            <a:rPr lang="en-GB" sz="2800" noProof="0" dirty="0"/>
            <a:t>biosfera</a:t>
          </a:r>
        </a:p>
      </dgm:t>
    </dgm:pt>
    <dgm:pt modelId="{0DC9AF6C-50D2-4BD4-A525-78676302C8FC}" type="parTrans" cxnId="{1E4693A1-0B93-4EE9-8A42-CFE572AD7A6B}">
      <dgm:prSet/>
      <dgm:spPr/>
      <dgm:t>
        <a:bodyPr/>
        <a:lstStyle/>
        <a:p>
          <a:endParaRPr lang="de-AT"/>
        </a:p>
      </dgm:t>
    </dgm:pt>
    <dgm:pt modelId="{D72A003D-D3A8-4C9B-A2D0-AB8A9F24F21A}" type="sibTrans" cxnId="{1E4693A1-0B93-4EE9-8A42-CFE572AD7A6B}">
      <dgm:prSet/>
      <dgm:spPr/>
      <dgm:t>
        <a:bodyPr/>
        <a:lstStyle/>
        <a:p>
          <a:endParaRPr lang="de-AT"/>
        </a:p>
      </dgm:t>
    </dgm:pt>
    <dgm:pt modelId="{01210C0A-6872-40BC-9A79-4FE2D473605C}" type="pres">
      <dgm:prSet presAssocID="{34E09179-C488-42EE-B6F8-E32A5E7339D6}" presName="Name0" presStyleCnt="0">
        <dgm:presLayoutVars>
          <dgm:dir/>
          <dgm:resizeHandles val="exact"/>
        </dgm:presLayoutVars>
      </dgm:prSet>
      <dgm:spPr/>
    </dgm:pt>
    <dgm:pt modelId="{335D4BB5-595F-448E-BF5F-241065A3A674}" type="pres">
      <dgm:prSet presAssocID="{B3B04888-2160-4E37-8A9C-76CBBAFDF120}" presName="Name5" presStyleLbl="vennNode1" presStyleIdx="0" presStyleCnt="2" custLinFactNeighborX="-13657" custLinFactNeighborY="692">
        <dgm:presLayoutVars>
          <dgm:bulletEnabled val="1"/>
        </dgm:presLayoutVars>
      </dgm:prSet>
      <dgm:spPr/>
    </dgm:pt>
    <dgm:pt modelId="{00C33A48-A9CB-45A3-AFD5-FA909A05AF6F}" type="pres">
      <dgm:prSet presAssocID="{A0A505DD-BD7F-430A-9562-1D7091214A08}" presName="space" presStyleCnt="0"/>
      <dgm:spPr/>
    </dgm:pt>
    <dgm:pt modelId="{A7E3FC26-A9D2-45D8-9FE5-98D7387F7413}" type="pres">
      <dgm:prSet presAssocID="{B0055540-53E0-4246-83E7-7668E17261F7}" presName="Name5" presStyleLbl="vennNode1" presStyleIdx="1" presStyleCnt="2">
        <dgm:presLayoutVars>
          <dgm:bulletEnabled val="1"/>
        </dgm:presLayoutVars>
      </dgm:prSet>
      <dgm:spPr/>
    </dgm:pt>
  </dgm:ptLst>
  <dgm:cxnLst>
    <dgm:cxn modelId="{EB4D7100-14F2-4555-AF16-F95AE4549928}" type="presOf" srcId="{34E09179-C488-42EE-B6F8-E32A5E7339D6}" destId="{01210C0A-6872-40BC-9A79-4FE2D473605C}" srcOrd="0" destOrd="0" presId="urn:microsoft.com/office/officeart/2005/8/layout/venn3"/>
    <dgm:cxn modelId="{C5A25775-EA3E-47A0-AF2C-9EA0BDD983F4}" type="presOf" srcId="{B3B04888-2160-4E37-8A9C-76CBBAFDF120}" destId="{335D4BB5-595F-448E-BF5F-241065A3A674}" srcOrd="0" destOrd="0" presId="urn:microsoft.com/office/officeart/2005/8/layout/venn3"/>
    <dgm:cxn modelId="{1E4693A1-0B93-4EE9-8A42-CFE572AD7A6B}" srcId="{34E09179-C488-42EE-B6F8-E32A5E7339D6}" destId="{B0055540-53E0-4246-83E7-7668E17261F7}" srcOrd="1" destOrd="0" parTransId="{0DC9AF6C-50D2-4BD4-A525-78676302C8FC}" sibTransId="{D72A003D-D3A8-4C9B-A2D0-AB8A9F24F21A}"/>
    <dgm:cxn modelId="{37B5A2B2-1089-4032-8ABE-092165D3C653}" type="presOf" srcId="{B0055540-53E0-4246-83E7-7668E17261F7}" destId="{A7E3FC26-A9D2-45D8-9FE5-98D7387F7413}" srcOrd="0" destOrd="0" presId="urn:microsoft.com/office/officeart/2005/8/layout/venn3"/>
    <dgm:cxn modelId="{76E572F6-3B76-421D-AD45-E33E522DC690}" srcId="{34E09179-C488-42EE-B6F8-E32A5E7339D6}" destId="{B3B04888-2160-4E37-8A9C-76CBBAFDF120}" srcOrd="0" destOrd="0" parTransId="{1F4F09CA-F7CF-4344-BD75-7D4D8AFD1FD4}" sibTransId="{A0A505DD-BD7F-430A-9562-1D7091214A08}"/>
    <dgm:cxn modelId="{CABC84B3-D4D6-4AE2-998F-F42EF7DC9E9F}" type="presParOf" srcId="{01210C0A-6872-40BC-9A79-4FE2D473605C}" destId="{335D4BB5-595F-448E-BF5F-241065A3A674}" srcOrd="0" destOrd="0" presId="urn:microsoft.com/office/officeart/2005/8/layout/venn3"/>
    <dgm:cxn modelId="{9AF35693-B032-4CF3-941E-CD87E04AF1A7}" type="presParOf" srcId="{01210C0A-6872-40BC-9A79-4FE2D473605C}" destId="{00C33A48-A9CB-45A3-AFD5-FA909A05AF6F}" srcOrd="1" destOrd="0" presId="urn:microsoft.com/office/officeart/2005/8/layout/venn3"/>
    <dgm:cxn modelId="{DE23A2A8-B73C-45CC-87FC-103A3CF9C889}" type="presParOf" srcId="{01210C0A-6872-40BC-9A79-4FE2D473605C}" destId="{A7E3FC26-A9D2-45D8-9FE5-98D7387F7413}" srcOrd="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0C1F41-6AD1-4A67-96B7-6919EBD7C295}">
      <dsp:nvSpPr>
        <dsp:cNvPr id="0" name=""/>
        <dsp:cNvSpPr/>
      </dsp:nvSpPr>
      <dsp:spPr>
        <a:xfrm>
          <a:off x="2502279" y="2440"/>
          <a:ext cx="2789612" cy="1813248"/>
        </a:xfrm>
        <a:prstGeom prst="roundRect">
          <a:avLst/>
        </a:prstGeom>
        <a:solidFill>
          <a:srgbClr val="3F603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Addresses environmental, digital, and economic challenges</a:t>
          </a:r>
        </a:p>
      </dsp:txBody>
      <dsp:txXfrm>
        <a:off x="2590794" y="90955"/>
        <a:ext cx="2612582" cy="1636218"/>
      </dsp:txXfrm>
    </dsp:sp>
    <dsp:sp modelId="{7EFF963D-EC13-462C-8B5B-424AA1715221}">
      <dsp:nvSpPr>
        <dsp:cNvPr id="0" name=""/>
        <dsp:cNvSpPr/>
      </dsp:nvSpPr>
      <dsp:spPr>
        <a:xfrm>
          <a:off x="1479562" y="909064"/>
          <a:ext cx="4835046" cy="4835046"/>
        </a:xfrm>
        <a:custGeom>
          <a:avLst/>
          <a:gdLst/>
          <a:ahLst/>
          <a:cxnLst/>
          <a:rect l="0" t="0" r="0" b="0"/>
          <a:pathLst>
            <a:path>
              <a:moveTo>
                <a:pt x="3832578" y="457411"/>
              </a:moveTo>
              <a:arcTo wR="2417523" hR="2417523" stAng="18349589" swAng="364579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3AA4A3-F9A7-433F-9815-770CAA043239}">
      <dsp:nvSpPr>
        <dsp:cNvPr id="0" name=""/>
        <dsp:cNvSpPr/>
      </dsp:nvSpPr>
      <dsp:spPr>
        <a:xfrm>
          <a:off x="4595915" y="3628725"/>
          <a:ext cx="2789612" cy="1813248"/>
        </a:xfrm>
        <a:prstGeom prst="roundRect">
          <a:avLst/>
        </a:prstGeom>
        <a:solidFill>
          <a:srgbClr val="56993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Bridges theory and practice.</a:t>
          </a:r>
        </a:p>
      </dsp:txBody>
      <dsp:txXfrm>
        <a:off x="4684430" y="3717240"/>
        <a:ext cx="2612582" cy="1636218"/>
      </dsp:txXfrm>
    </dsp:sp>
    <dsp:sp modelId="{88681366-CE21-4801-9D87-EC9BF1300D74}">
      <dsp:nvSpPr>
        <dsp:cNvPr id="0" name=""/>
        <dsp:cNvSpPr/>
      </dsp:nvSpPr>
      <dsp:spPr>
        <a:xfrm>
          <a:off x="1479562" y="909064"/>
          <a:ext cx="4835046" cy="4835046"/>
        </a:xfrm>
        <a:custGeom>
          <a:avLst/>
          <a:gdLst/>
          <a:ahLst/>
          <a:cxnLst/>
          <a:rect l="0" t="0" r="0" b="0"/>
          <a:pathLst>
            <a:path>
              <a:moveTo>
                <a:pt x="3567271" y="4544140"/>
              </a:moveTo>
              <a:arcTo wR="2417523" hR="2417523" stAng="3696137" swAng="340772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059486-6455-41AC-B60B-271C2BECB35D}">
      <dsp:nvSpPr>
        <dsp:cNvPr id="0" name=""/>
        <dsp:cNvSpPr/>
      </dsp:nvSpPr>
      <dsp:spPr>
        <a:xfrm>
          <a:off x="408642" y="3628725"/>
          <a:ext cx="2789612" cy="1813248"/>
        </a:xfrm>
        <a:prstGeom prst="round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noProof="0" dirty="0"/>
            <a:t>Encourages innovation and resilience.</a:t>
          </a:r>
        </a:p>
      </dsp:txBody>
      <dsp:txXfrm>
        <a:off x="497157" y="3717240"/>
        <a:ext cx="2612582" cy="1636218"/>
      </dsp:txXfrm>
    </dsp:sp>
    <dsp:sp modelId="{BF6DD38B-2383-49D0-B9D8-40906D6D44C5}">
      <dsp:nvSpPr>
        <dsp:cNvPr id="0" name=""/>
        <dsp:cNvSpPr/>
      </dsp:nvSpPr>
      <dsp:spPr>
        <a:xfrm>
          <a:off x="1479562" y="909064"/>
          <a:ext cx="4835046" cy="4835046"/>
        </a:xfrm>
        <a:custGeom>
          <a:avLst/>
          <a:gdLst/>
          <a:ahLst/>
          <a:cxnLst/>
          <a:rect l="0" t="0" r="0" b="0"/>
          <a:pathLst>
            <a:path>
              <a:moveTo>
                <a:pt x="15972" y="2694958"/>
              </a:moveTo>
              <a:arcTo wR="2417523" hR="2417523" stAng="10404612" swAng="3645799"/>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8CE2D-0267-4429-AE52-757F62AE2548}">
      <dsp:nvSpPr>
        <dsp:cNvPr id="0" name=""/>
        <dsp:cNvSpPr/>
      </dsp:nvSpPr>
      <dsp:spPr>
        <a:xfrm>
          <a:off x="1936695" y="1108631"/>
          <a:ext cx="2143310" cy="2143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144B4-9DBD-47AD-BC69-150A02A61E9F}">
      <dsp:nvSpPr>
        <dsp:cNvPr id="0" name=""/>
        <dsp:cNvSpPr/>
      </dsp:nvSpPr>
      <dsp:spPr>
        <a:xfrm>
          <a:off x="626894" y="3862706"/>
          <a:ext cx="4762912" cy="131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noProof="0" dirty="0"/>
            <a:t>Designed as a Vocational Open Online Course (VOOC).</a:t>
          </a:r>
        </a:p>
      </dsp:txBody>
      <dsp:txXfrm>
        <a:off x="626894" y="3862706"/>
        <a:ext cx="4762912" cy="1315161"/>
      </dsp:txXfrm>
    </dsp:sp>
    <dsp:sp modelId="{18B027CD-6725-4FC6-A3AC-E505905632FE}">
      <dsp:nvSpPr>
        <dsp:cNvPr id="0" name=""/>
        <dsp:cNvSpPr/>
      </dsp:nvSpPr>
      <dsp:spPr>
        <a:xfrm>
          <a:off x="7533117" y="1108631"/>
          <a:ext cx="2143310" cy="2143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F1F5E-7019-468A-933D-6759720235A5}">
      <dsp:nvSpPr>
        <dsp:cNvPr id="0" name=""/>
        <dsp:cNvSpPr/>
      </dsp:nvSpPr>
      <dsp:spPr>
        <a:xfrm>
          <a:off x="6223316" y="3862706"/>
          <a:ext cx="4762912" cy="131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noProof="0" dirty="0">
              <a:solidFill>
                <a:prstClr val="black">
                  <a:hueOff val="0"/>
                  <a:satOff val="0"/>
                  <a:lumOff val="0"/>
                  <a:alphaOff val="0"/>
                </a:prstClr>
              </a:solidFill>
              <a:latin typeface="Calibri"/>
              <a:ea typeface="+mn-ea"/>
              <a:cs typeface="+mn-cs"/>
            </a:rPr>
            <a:t>Aligned with European frameworks and micro-credentials.</a:t>
          </a:r>
        </a:p>
      </dsp:txBody>
      <dsp:txXfrm>
        <a:off x="6223316" y="3862706"/>
        <a:ext cx="4762912" cy="1315161"/>
      </dsp:txXfrm>
    </dsp:sp>
    <dsp:sp modelId="{C3D9CA24-763B-4B84-9177-58668A4EEB1B}">
      <dsp:nvSpPr>
        <dsp:cNvPr id="0" name=""/>
        <dsp:cNvSpPr/>
      </dsp:nvSpPr>
      <dsp:spPr>
        <a:xfrm>
          <a:off x="13325866" y="1108631"/>
          <a:ext cx="2143310" cy="2143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B95DC4-9275-4D30-B1D3-E16C9CE43040}">
      <dsp:nvSpPr>
        <dsp:cNvPr id="0" name=""/>
        <dsp:cNvSpPr/>
      </dsp:nvSpPr>
      <dsp:spPr>
        <a:xfrm>
          <a:off x="11819738" y="3862706"/>
          <a:ext cx="5155567" cy="1315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r>
            <a:rPr lang="en-GB" sz="2800" kern="1200" noProof="0" dirty="0"/>
            <a:t>Five modules addressing sustainability, digitalization, entrepreneurship, and resilience.</a:t>
          </a:r>
        </a:p>
      </dsp:txBody>
      <dsp:txXfrm>
        <a:off x="11819738" y="3862706"/>
        <a:ext cx="5155567" cy="1315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21865-1B5A-49D8-9774-5F4AD69CAE08}">
      <dsp:nvSpPr>
        <dsp:cNvPr id="0" name=""/>
        <dsp:cNvSpPr/>
      </dsp:nvSpPr>
      <dsp:spPr>
        <a:xfrm>
          <a:off x="0" y="0"/>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Module 1:  </a:t>
          </a:r>
          <a:br>
            <a:rPr lang="en-GB" sz="3500" b="1" u="none" kern="1200" noProof="0" dirty="0"/>
          </a:br>
          <a:r>
            <a:rPr lang="en-GB" sz="3500" b="0" u="none" kern="1200" noProof="0" dirty="0"/>
            <a:t>Sustainability in the Performing Arts Sector </a:t>
          </a:r>
        </a:p>
      </dsp:txBody>
      <dsp:txXfrm>
        <a:off x="3216209" y="0"/>
        <a:ext cx="11994899" cy="1739880"/>
      </dsp:txXfrm>
    </dsp:sp>
    <dsp:sp modelId="{D14CF00F-3390-4762-AA35-A0F8B39C9ED0}">
      <dsp:nvSpPr>
        <dsp:cNvPr id="0" name=""/>
        <dsp:cNvSpPr/>
      </dsp:nvSpPr>
      <dsp:spPr>
        <a:xfrm>
          <a:off x="173988" y="173988"/>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1F2D42-3A05-4E89-9D5E-43D39A2EFA5E}">
      <dsp:nvSpPr>
        <dsp:cNvPr id="0" name=""/>
        <dsp:cNvSpPr/>
      </dsp:nvSpPr>
      <dsp:spPr>
        <a:xfrm>
          <a:off x="0" y="1913868"/>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Module 2: </a:t>
          </a:r>
          <a:br>
            <a:rPr lang="en-GB" sz="3500" b="1" u="none" kern="1200" noProof="0" dirty="0"/>
          </a:br>
          <a:r>
            <a:rPr lang="en-GB" sz="3500" b="0" u="none" kern="1200" noProof="0" dirty="0"/>
            <a:t>Creating Sustainable Productions and Operating Sustainable Venues for the Performing Arts</a:t>
          </a:r>
        </a:p>
      </dsp:txBody>
      <dsp:txXfrm>
        <a:off x="3216209" y="1913868"/>
        <a:ext cx="11994899" cy="1739880"/>
      </dsp:txXfrm>
    </dsp:sp>
    <dsp:sp modelId="{4F9F3A41-0D39-4B6F-A6EE-107A802888D0}">
      <dsp:nvSpPr>
        <dsp:cNvPr id="0" name=""/>
        <dsp:cNvSpPr/>
      </dsp:nvSpPr>
      <dsp:spPr>
        <a:xfrm>
          <a:off x="173988" y="2087856"/>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0B3D1-AE8A-4195-91D7-6C3C62AE8F4D}">
      <dsp:nvSpPr>
        <dsp:cNvPr id="0" name=""/>
        <dsp:cNvSpPr/>
      </dsp:nvSpPr>
      <dsp:spPr>
        <a:xfrm>
          <a:off x="0" y="3827736"/>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Module 3: </a:t>
          </a:r>
          <a:br>
            <a:rPr lang="en-GB" sz="3500" b="1" u="none" kern="1200" noProof="0" dirty="0"/>
          </a:br>
          <a:r>
            <a:rPr lang="en-GB" sz="3500" b="0" u="none" kern="1200" noProof="0" dirty="0"/>
            <a:t>Digitalising the Performing Arts Sector</a:t>
          </a:r>
        </a:p>
      </dsp:txBody>
      <dsp:txXfrm>
        <a:off x="3216209" y="3827736"/>
        <a:ext cx="11994899" cy="1739880"/>
      </dsp:txXfrm>
    </dsp:sp>
    <dsp:sp modelId="{7456D02E-7E81-4C77-B09F-509B6260DEA0}">
      <dsp:nvSpPr>
        <dsp:cNvPr id="0" name=""/>
        <dsp:cNvSpPr/>
      </dsp:nvSpPr>
      <dsp:spPr>
        <a:xfrm>
          <a:off x="173988" y="4001724"/>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8D4B9-7D4E-4D18-8694-1FA133A15584}">
      <dsp:nvSpPr>
        <dsp:cNvPr id="0" name=""/>
        <dsp:cNvSpPr/>
      </dsp:nvSpPr>
      <dsp:spPr>
        <a:xfrm>
          <a:off x="0" y="5741604"/>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Module 4: </a:t>
          </a:r>
          <a:br>
            <a:rPr lang="en-GB" sz="3500" b="1" u="none" kern="1200" noProof="0" dirty="0"/>
          </a:br>
          <a:r>
            <a:rPr lang="en-GB" sz="3500" b="0" u="none" kern="1200" noProof="0" dirty="0"/>
            <a:t>Essential Entrepreneurial Skills for the Performing Arts Sector </a:t>
          </a:r>
        </a:p>
      </dsp:txBody>
      <dsp:txXfrm>
        <a:off x="3216209" y="5741604"/>
        <a:ext cx="11994899" cy="1739880"/>
      </dsp:txXfrm>
    </dsp:sp>
    <dsp:sp modelId="{58F2C426-1D75-43FF-A3AB-B0B6D2BA0802}">
      <dsp:nvSpPr>
        <dsp:cNvPr id="0" name=""/>
        <dsp:cNvSpPr/>
      </dsp:nvSpPr>
      <dsp:spPr>
        <a:xfrm>
          <a:off x="173988" y="5915592"/>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2E25F-B481-499C-A374-D9389AF5171B}">
      <dsp:nvSpPr>
        <dsp:cNvPr id="0" name=""/>
        <dsp:cNvSpPr/>
      </dsp:nvSpPr>
      <dsp:spPr>
        <a:xfrm>
          <a:off x="0" y="7655472"/>
          <a:ext cx="15211109" cy="1739880"/>
        </a:xfrm>
        <a:prstGeom prst="roundRect">
          <a:avLst>
            <a:gd name="adj" fmla="val 10000"/>
          </a:avLst>
        </a:prstGeom>
        <a:solidFill>
          <a:srgbClr val="5698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GB" sz="3500" b="1" u="none" kern="1200" noProof="0" dirty="0"/>
            <a:t>Module 5: </a:t>
          </a:r>
          <a:br>
            <a:rPr lang="en-GB" sz="3500" b="1" u="none" kern="1200" noProof="0" dirty="0"/>
          </a:br>
          <a:r>
            <a:rPr lang="en-GB" sz="3500" b="0" u="none" kern="1200" noProof="0" dirty="0"/>
            <a:t>Essential People Management and Resilience Skills for the Performing Arts Sector</a:t>
          </a:r>
        </a:p>
      </dsp:txBody>
      <dsp:txXfrm>
        <a:off x="3216209" y="7655472"/>
        <a:ext cx="11994899" cy="1739880"/>
      </dsp:txXfrm>
    </dsp:sp>
    <dsp:sp modelId="{E856BD99-8AC7-4F27-AB2D-0D68F88833D1}">
      <dsp:nvSpPr>
        <dsp:cNvPr id="0" name=""/>
        <dsp:cNvSpPr/>
      </dsp:nvSpPr>
      <dsp:spPr>
        <a:xfrm>
          <a:off x="173988" y="7829460"/>
          <a:ext cx="3042221" cy="139190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215A76-F20A-4DDC-8613-C0D917A2DDBF}">
      <dsp:nvSpPr>
        <dsp:cNvPr id="0" name=""/>
        <dsp:cNvSpPr/>
      </dsp:nvSpPr>
      <dsp:spPr>
        <a:xfrm>
          <a:off x="1059560" y="0"/>
          <a:ext cx="12008358" cy="7429500"/>
        </a:xfrm>
        <a:prstGeom prst="rightArrow">
          <a:avLst/>
        </a:prstGeom>
        <a:solidFill>
          <a:srgbClr val="EAF1DD"/>
        </a:solidFill>
        <a:ln>
          <a:noFill/>
        </a:ln>
        <a:effectLst/>
      </dsp:spPr>
      <dsp:style>
        <a:lnRef idx="0">
          <a:scrgbClr r="0" g="0" b="0"/>
        </a:lnRef>
        <a:fillRef idx="1">
          <a:scrgbClr r="0" g="0" b="0"/>
        </a:fillRef>
        <a:effectRef idx="0">
          <a:scrgbClr r="0" g="0" b="0"/>
        </a:effectRef>
        <a:fontRef idx="minor"/>
      </dsp:style>
    </dsp:sp>
    <dsp:sp modelId="{C556FA26-6E66-42A5-BCA7-58EBF9619A6F}">
      <dsp:nvSpPr>
        <dsp:cNvPr id="0" name=""/>
        <dsp:cNvSpPr/>
      </dsp:nvSpPr>
      <dsp:spPr>
        <a:xfrm>
          <a:off x="4828" y="2228849"/>
          <a:ext cx="3137293"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noProof="0" dirty="0"/>
            <a:t>Modules</a:t>
          </a:r>
        </a:p>
        <a:p>
          <a:pPr marL="0" lvl="0" indent="0" algn="ctr" defTabSz="1422400">
            <a:lnSpc>
              <a:spcPct val="90000"/>
            </a:lnSpc>
            <a:spcBef>
              <a:spcPct val="0"/>
            </a:spcBef>
            <a:spcAft>
              <a:spcPct val="35000"/>
            </a:spcAft>
            <a:buNone/>
          </a:pPr>
          <a:r>
            <a:rPr lang="en-GB" sz="2000" kern="1200" noProof="0" dirty="0"/>
            <a:t>5 key modules</a:t>
          </a:r>
        </a:p>
      </dsp:txBody>
      <dsp:txXfrm>
        <a:off x="149899" y="2373920"/>
        <a:ext cx="2847151" cy="2681658"/>
      </dsp:txXfrm>
    </dsp:sp>
    <dsp:sp modelId="{643D8843-5DEE-455E-95E9-B0E05275A6E8}">
      <dsp:nvSpPr>
        <dsp:cNvPr id="0" name=""/>
        <dsp:cNvSpPr/>
      </dsp:nvSpPr>
      <dsp:spPr>
        <a:xfrm>
          <a:off x="3665004" y="2228849"/>
          <a:ext cx="3137293"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b="1" kern="1200" noProof="0" dirty="0">
              <a:solidFill>
                <a:prstClr val="white"/>
              </a:solidFill>
              <a:latin typeface="Aptos" panose="02110004020202020204"/>
              <a:ea typeface="+mn-ea"/>
              <a:cs typeface="+mn-cs"/>
            </a:rPr>
            <a:t>Lessons</a:t>
          </a:r>
        </a:p>
        <a:p>
          <a:pPr marL="0" lvl="0" algn="ctr" defTabSz="711200">
            <a:lnSpc>
              <a:spcPct val="90000"/>
            </a:lnSpc>
            <a:spcBef>
              <a:spcPct val="0"/>
            </a:spcBef>
            <a:spcAft>
              <a:spcPct val="35000"/>
            </a:spcAft>
            <a:buNone/>
          </a:pPr>
          <a:r>
            <a:rPr lang="en-GB" sz="1800" kern="1200" noProof="0" dirty="0"/>
            <a:t>Each module has </a:t>
          </a:r>
          <a:br>
            <a:rPr lang="en-GB" sz="1800" kern="1200" noProof="0" dirty="0"/>
          </a:br>
          <a:r>
            <a:rPr lang="en-GB" sz="1800" kern="1200" noProof="0" dirty="0"/>
            <a:t>7 – 8 lessons oriented on particular topics </a:t>
          </a:r>
        </a:p>
      </dsp:txBody>
      <dsp:txXfrm>
        <a:off x="3810075" y="2373920"/>
        <a:ext cx="2847151" cy="2681658"/>
      </dsp:txXfrm>
    </dsp:sp>
    <dsp:sp modelId="{34589B4E-9DCE-4CEC-9CDB-2CC24CE4655B}">
      <dsp:nvSpPr>
        <dsp:cNvPr id="0" name=""/>
        <dsp:cNvSpPr/>
      </dsp:nvSpPr>
      <dsp:spPr>
        <a:xfrm>
          <a:off x="7325181" y="2228849"/>
          <a:ext cx="3137293"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422400">
            <a:lnSpc>
              <a:spcPct val="90000"/>
            </a:lnSpc>
            <a:spcBef>
              <a:spcPct val="0"/>
            </a:spcBef>
            <a:spcAft>
              <a:spcPct val="35000"/>
            </a:spcAft>
            <a:buNone/>
          </a:pPr>
          <a:r>
            <a:rPr lang="en-GB" sz="2800" b="1" kern="1200" noProof="0" dirty="0">
              <a:solidFill>
                <a:prstClr val="white"/>
              </a:solidFill>
              <a:latin typeface="Aptos" panose="02110004020202020204"/>
              <a:ea typeface="+mn-ea"/>
              <a:cs typeface="+mn-cs"/>
            </a:rPr>
            <a:t>Units</a:t>
          </a:r>
        </a:p>
        <a:p>
          <a:pPr marL="0" lvl="0" algn="ctr" defTabSz="711200">
            <a:lnSpc>
              <a:spcPct val="90000"/>
            </a:lnSpc>
            <a:spcBef>
              <a:spcPct val="0"/>
            </a:spcBef>
            <a:spcAft>
              <a:spcPct val="35000"/>
            </a:spcAft>
            <a:buNone/>
          </a:pPr>
          <a:r>
            <a:rPr lang="en-GB" sz="1400" kern="1200" noProof="0" dirty="0"/>
            <a:t> </a:t>
          </a:r>
          <a:r>
            <a:rPr lang="en-GB" sz="1600" kern="1200" noProof="0" dirty="0"/>
            <a:t>Building blocks of lessons, organised to be mutually connected and  jointly representing  the lesson topic </a:t>
          </a:r>
          <a:endParaRPr lang="en-GB" sz="1400" kern="1200" noProof="0" dirty="0"/>
        </a:p>
      </dsp:txBody>
      <dsp:txXfrm>
        <a:off x="7470252" y="2373920"/>
        <a:ext cx="2847151" cy="2681658"/>
      </dsp:txXfrm>
    </dsp:sp>
    <dsp:sp modelId="{0B1735EB-66B4-4B6E-9BBC-5D8A8FA3E00E}">
      <dsp:nvSpPr>
        <dsp:cNvPr id="0" name=""/>
        <dsp:cNvSpPr/>
      </dsp:nvSpPr>
      <dsp:spPr>
        <a:xfrm>
          <a:off x="10985357" y="2228849"/>
          <a:ext cx="3137293" cy="2971800"/>
        </a:xfrm>
        <a:prstGeom prst="roundRect">
          <a:avLst/>
        </a:prstGeom>
        <a:solidFill>
          <a:srgbClr val="3F603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422400">
            <a:lnSpc>
              <a:spcPct val="90000"/>
            </a:lnSpc>
            <a:spcBef>
              <a:spcPct val="0"/>
            </a:spcBef>
            <a:spcAft>
              <a:spcPct val="35000"/>
            </a:spcAft>
            <a:buNone/>
          </a:pPr>
          <a:r>
            <a:rPr lang="en-GB" sz="2400" b="1" kern="1200" noProof="0" dirty="0">
              <a:solidFill>
                <a:prstClr val="white"/>
              </a:solidFill>
              <a:latin typeface="Aptos" panose="02110004020202020204"/>
              <a:ea typeface="+mn-ea"/>
              <a:cs typeface="+mn-cs"/>
            </a:rPr>
            <a:t>Components</a:t>
          </a:r>
        </a:p>
        <a:p>
          <a:pPr marL="0" lvl="0" algn="ctr" defTabSz="711200">
            <a:lnSpc>
              <a:spcPct val="90000"/>
            </a:lnSpc>
            <a:spcBef>
              <a:spcPct val="0"/>
            </a:spcBef>
            <a:spcAft>
              <a:spcPct val="35000"/>
            </a:spcAft>
            <a:buNone/>
          </a:pPr>
          <a:r>
            <a:rPr lang="en-GB" sz="1400" kern="1200" noProof="0" dirty="0"/>
            <a:t> </a:t>
          </a:r>
          <a:r>
            <a:rPr lang="en-GB" sz="1600" kern="1200" noProof="0" dirty="0"/>
            <a:t>Building blocks of lessons, organised to be mutually connected and jointly representing the lesson topic </a:t>
          </a:r>
        </a:p>
      </dsp:txBody>
      <dsp:txXfrm>
        <a:off x="11130428" y="2373920"/>
        <a:ext cx="2847151" cy="2681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CE285-CB00-444A-944A-AD2935D518D9}">
      <dsp:nvSpPr>
        <dsp:cNvPr id="0" name=""/>
        <dsp:cNvSpPr/>
      </dsp:nvSpPr>
      <dsp:spPr>
        <a:xfrm>
          <a:off x="4364233" y="4669"/>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Invitation  &amp; Partners</a:t>
          </a:r>
        </a:p>
      </dsp:txBody>
      <dsp:txXfrm>
        <a:off x="4552569" y="193005"/>
        <a:ext cx="909370" cy="909370"/>
      </dsp:txXfrm>
    </dsp:sp>
    <dsp:sp modelId="{ACCF682E-5A5A-4A3B-9D2D-9416B771AC67}">
      <dsp:nvSpPr>
        <dsp:cNvPr id="0" name=""/>
        <dsp:cNvSpPr/>
      </dsp:nvSpPr>
      <dsp:spPr>
        <a:xfrm rot="900000">
          <a:off x="5760249" y="678459"/>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5762005" y="751930"/>
        <a:ext cx="240468" cy="260423"/>
      </dsp:txXfrm>
    </dsp:sp>
    <dsp:sp modelId="{9949CB77-4FC3-4C93-B4A5-87DD84FEFAD0}">
      <dsp:nvSpPr>
        <dsp:cNvPr id="0" name=""/>
        <dsp:cNvSpPr/>
      </dsp:nvSpPr>
      <dsp:spPr>
        <a:xfrm>
          <a:off x="6232530" y="505278"/>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Budget &amp;  Schedule</a:t>
          </a:r>
        </a:p>
      </dsp:txBody>
      <dsp:txXfrm>
        <a:off x="6420866" y="693614"/>
        <a:ext cx="909370" cy="909370"/>
      </dsp:txXfrm>
    </dsp:sp>
    <dsp:sp modelId="{582D77D1-95D7-4974-B3C6-BCC04F9EFD91}">
      <dsp:nvSpPr>
        <dsp:cNvPr id="0" name=""/>
        <dsp:cNvSpPr/>
      </dsp:nvSpPr>
      <dsp:spPr>
        <a:xfrm rot="2700000">
          <a:off x="7380759" y="1608249"/>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7395851" y="1658621"/>
        <a:ext cx="240468" cy="260423"/>
      </dsp:txXfrm>
    </dsp:sp>
    <dsp:sp modelId="{52DDA4F9-FD51-43C7-82CB-B3196A0061B3}">
      <dsp:nvSpPr>
        <dsp:cNvPr id="0" name=""/>
        <dsp:cNvSpPr/>
      </dsp:nvSpPr>
      <dsp:spPr>
        <a:xfrm>
          <a:off x="7600219" y="1872967"/>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Concept &amp; </a:t>
          </a:r>
          <a:r>
            <a:rPr lang="en-GB" sz="1200" kern="1200" noProof="0" dirty="0">
              <a:solidFill>
                <a:schemeClr val="tx1"/>
              </a:solidFill>
            </a:rPr>
            <a:t>Development</a:t>
          </a:r>
          <a:endParaRPr lang="en-GB" sz="1600" kern="1200" noProof="0" dirty="0">
            <a:solidFill>
              <a:schemeClr val="tx1"/>
            </a:solidFill>
          </a:endParaRPr>
        </a:p>
      </dsp:txBody>
      <dsp:txXfrm>
        <a:off x="7788555" y="2061303"/>
        <a:ext cx="909370" cy="909370"/>
      </dsp:txXfrm>
    </dsp:sp>
    <dsp:sp modelId="{B02C2384-9A54-4AD0-8DF1-D8C80C459A76}">
      <dsp:nvSpPr>
        <dsp:cNvPr id="0" name=""/>
        <dsp:cNvSpPr/>
      </dsp:nvSpPr>
      <dsp:spPr>
        <a:xfrm rot="4500000">
          <a:off x="8319266" y="3223726"/>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8357458" y="3260761"/>
        <a:ext cx="240468" cy="260423"/>
      </dsp:txXfrm>
    </dsp:sp>
    <dsp:sp modelId="{6862B1D1-34CC-4684-8E4D-D394735D27DF}">
      <dsp:nvSpPr>
        <dsp:cNvPr id="0" name=""/>
        <dsp:cNvSpPr/>
      </dsp:nvSpPr>
      <dsp:spPr>
        <a:xfrm>
          <a:off x="8100828" y="3741265"/>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Final Model</a:t>
          </a:r>
        </a:p>
      </dsp:txBody>
      <dsp:txXfrm>
        <a:off x="8289164" y="3929601"/>
        <a:ext cx="909370" cy="909370"/>
      </dsp:txXfrm>
    </dsp:sp>
    <dsp:sp modelId="{0C79727D-A85A-4194-9C8A-927A19B4F459}">
      <dsp:nvSpPr>
        <dsp:cNvPr id="0" name=""/>
        <dsp:cNvSpPr/>
      </dsp:nvSpPr>
      <dsp:spPr>
        <a:xfrm rot="6300000">
          <a:off x="8324299" y="5092024"/>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8389164" y="5129059"/>
        <a:ext cx="240468" cy="260423"/>
      </dsp:txXfrm>
    </dsp:sp>
    <dsp:sp modelId="{735AC2E5-47CE-4F1B-A109-F490CD006BA1}">
      <dsp:nvSpPr>
        <dsp:cNvPr id="0" name=""/>
        <dsp:cNvSpPr/>
      </dsp:nvSpPr>
      <dsp:spPr>
        <a:xfrm>
          <a:off x="7600219" y="5609562"/>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noProof="0" dirty="0">
              <a:solidFill>
                <a:schemeClr val="tx1"/>
              </a:solidFill>
            </a:rPr>
            <a:t>Procurement</a:t>
          </a:r>
          <a:r>
            <a:rPr lang="en-GB" sz="1600" kern="1200" noProof="0" dirty="0">
              <a:solidFill>
                <a:schemeClr val="tx1"/>
              </a:solidFill>
            </a:rPr>
            <a:t> &amp; Making</a:t>
          </a:r>
        </a:p>
      </dsp:txBody>
      <dsp:txXfrm>
        <a:off x="7788555" y="5797898"/>
        <a:ext cx="909370" cy="909370"/>
      </dsp:txXfrm>
    </dsp:sp>
    <dsp:sp modelId="{17EBE05B-E361-47F3-B642-2819CBDF3BAD}">
      <dsp:nvSpPr>
        <dsp:cNvPr id="0" name=""/>
        <dsp:cNvSpPr/>
      </dsp:nvSpPr>
      <dsp:spPr>
        <a:xfrm rot="8100000">
          <a:off x="7394508" y="6712534"/>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7482473" y="6762906"/>
        <a:ext cx="240468" cy="260423"/>
      </dsp:txXfrm>
    </dsp:sp>
    <dsp:sp modelId="{E0B94CCC-ED16-4435-AF37-6D80586BDF8C}">
      <dsp:nvSpPr>
        <dsp:cNvPr id="0" name=""/>
        <dsp:cNvSpPr/>
      </dsp:nvSpPr>
      <dsp:spPr>
        <a:xfrm>
          <a:off x="6232530" y="6977251"/>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Rehearsal</a:t>
          </a:r>
        </a:p>
      </dsp:txBody>
      <dsp:txXfrm>
        <a:off x="6420866" y="7165587"/>
        <a:ext cx="909370" cy="909370"/>
      </dsp:txXfrm>
    </dsp:sp>
    <dsp:sp modelId="{A70E4166-EED4-4ED1-B707-CB1B86B1C014}">
      <dsp:nvSpPr>
        <dsp:cNvPr id="0" name=""/>
        <dsp:cNvSpPr/>
      </dsp:nvSpPr>
      <dsp:spPr>
        <a:xfrm rot="9900000">
          <a:off x="5779031" y="7651041"/>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5880332" y="7724512"/>
        <a:ext cx="240468" cy="260423"/>
      </dsp:txXfrm>
    </dsp:sp>
    <dsp:sp modelId="{89E13AD7-BB6E-46E3-B3E1-7EC3B5F67F20}">
      <dsp:nvSpPr>
        <dsp:cNvPr id="0" name=""/>
        <dsp:cNvSpPr/>
      </dsp:nvSpPr>
      <dsp:spPr>
        <a:xfrm>
          <a:off x="4364233" y="7477860"/>
          <a:ext cx="1286042" cy="1286042"/>
        </a:xfrm>
        <a:prstGeom prst="ellipse">
          <a:avLst/>
        </a:prstGeom>
        <a:solidFill>
          <a:srgbClr val="FFC00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noProof="0" dirty="0">
              <a:solidFill>
                <a:schemeClr val="tx1"/>
              </a:solidFill>
            </a:rPr>
            <a:t>The Show</a:t>
          </a:r>
        </a:p>
      </dsp:txBody>
      <dsp:txXfrm>
        <a:off x="4552569" y="7666196"/>
        <a:ext cx="909370" cy="909370"/>
      </dsp:txXfrm>
    </dsp:sp>
    <dsp:sp modelId="{1D98A944-1D98-4E59-B2AD-199BA86509C3}">
      <dsp:nvSpPr>
        <dsp:cNvPr id="0" name=""/>
        <dsp:cNvSpPr/>
      </dsp:nvSpPr>
      <dsp:spPr>
        <a:xfrm rot="11700000">
          <a:off x="3910733" y="7656074"/>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4012034" y="7756219"/>
        <a:ext cx="240468" cy="260423"/>
      </dsp:txXfrm>
    </dsp:sp>
    <dsp:sp modelId="{59FF4D52-0D71-4F8F-A782-9AAB0CAB6901}">
      <dsp:nvSpPr>
        <dsp:cNvPr id="0" name=""/>
        <dsp:cNvSpPr/>
      </dsp:nvSpPr>
      <dsp:spPr>
        <a:xfrm>
          <a:off x="2495935" y="6977251"/>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Get-out</a:t>
          </a:r>
        </a:p>
      </dsp:txBody>
      <dsp:txXfrm>
        <a:off x="2684271" y="7165587"/>
        <a:ext cx="909370" cy="909370"/>
      </dsp:txXfrm>
    </dsp:sp>
    <dsp:sp modelId="{35FC00C8-9E68-4545-B479-082BEE844B7B}">
      <dsp:nvSpPr>
        <dsp:cNvPr id="0" name=""/>
        <dsp:cNvSpPr/>
      </dsp:nvSpPr>
      <dsp:spPr>
        <a:xfrm rot="13500000">
          <a:off x="2290224" y="6726283"/>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2378189" y="6849527"/>
        <a:ext cx="240468" cy="260423"/>
      </dsp:txXfrm>
    </dsp:sp>
    <dsp:sp modelId="{B819B13A-5BA8-46B9-BD6B-79E8229710B0}">
      <dsp:nvSpPr>
        <dsp:cNvPr id="0" name=""/>
        <dsp:cNvSpPr/>
      </dsp:nvSpPr>
      <dsp:spPr>
        <a:xfrm>
          <a:off x="1128246" y="5609562"/>
          <a:ext cx="1286042" cy="1286042"/>
        </a:xfrm>
        <a:prstGeom prst="ellipse">
          <a:avLst/>
        </a:prstGeom>
        <a:noFill/>
        <a:ln w="38100" cap="flat" cmpd="sng" algn="ctr">
          <a:solidFill>
            <a:schemeClr val="accent3">
              <a:lumMod val="75000"/>
            </a:schemeClr>
          </a:solidFill>
          <a:prstDash val="dash"/>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Tour?</a:t>
          </a:r>
        </a:p>
      </dsp:txBody>
      <dsp:txXfrm>
        <a:off x="1316582" y="5797898"/>
        <a:ext cx="909370" cy="909370"/>
      </dsp:txXfrm>
    </dsp:sp>
    <dsp:sp modelId="{D655E471-CD6A-4DB6-A52A-3221CF6EBA45}">
      <dsp:nvSpPr>
        <dsp:cNvPr id="0" name=""/>
        <dsp:cNvSpPr/>
      </dsp:nvSpPr>
      <dsp:spPr>
        <a:xfrm rot="15300000">
          <a:off x="1351716" y="5110806"/>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rot="10800000">
        <a:off x="1416581" y="5247387"/>
        <a:ext cx="240468" cy="260423"/>
      </dsp:txXfrm>
    </dsp:sp>
    <dsp:sp modelId="{D2B726C4-491B-4C3B-A95A-AB09BC9C4292}">
      <dsp:nvSpPr>
        <dsp:cNvPr id="0" name=""/>
        <dsp:cNvSpPr/>
      </dsp:nvSpPr>
      <dsp:spPr>
        <a:xfrm>
          <a:off x="627637" y="3741265"/>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Disposal</a:t>
          </a:r>
        </a:p>
      </dsp:txBody>
      <dsp:txXfrm>
        <a:off x="815973" y="3929601"/>
        <a:ext cx="909370" cy="909370"/>
      </dsp:txXfrm>
    </dsp:sp>
    <dsp:sp modelId="{7920ABF7-BB9B-4534-8846-F8E569C82C23}">
      <dsp:nvSpPr>
        <dsp:cNvPr id="0" name=""/>
        <dsp:cNvSpPr/>
      </dsp:nvSpPr>
      <dsp:spPr>
        <a:xfrm rot="17100000">
          <a:off x="1346684" y="3242508"/>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1384876" y="3379089"/>
        <a:ext cx="240468" cy="260423"/>
      </dsp:txXfrm>
    </dsp:sp>
    <dsp:sp modelId="{5D7B2ABE-0136-47BF-8788-1C0FA6D47051}">
      <dsp:nvSpPr>
        <dsp:cNvPr id="0" name=""/>
        <dsp:cNvSpPr/>
      </dsp:nvSpPr>
      <dsp:spPr>
        <a:xfrm>
          <a:off x="1128246" y="1872967"/>
          <a:ext cx="1286042" cy="128604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noProof="0" dirty="0">
              <a:solidFill>
                <a:schemeClr val="tx1"/>
              </a:solidFill>
            </a:rPr>
            <a:t>Evaluation</a:t>
          </a:r>
        </a:p>
      </dsp:txBody>
      <dsp:txXfrm>
        <a:off x="1316582" y="2061303"/>
        <a:ext cx="909370" cy="909370"/>
      </dsp:txXfrm>
    </dsp:sp>
    <dsp:sp modelId="{1C9E651C-14E4-4AE1-9BDD-8182E060785A}">
      <dsp:nvSpPr>
        <dsp:cNvPr id="0" name=""/>
        <dsp:cNvSpPr/>
      </dsp:nvSpPr>
      <dsp:spPr>
        <a:xfrm rot="18900000">
          <a:off x="2276474" y="1621999"/>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2291566" y="1745243"/>
        <a:ext cx="240468" cy="260423"/>
      </dsp:txXfrm>
    </dsp:sp>
    <dsp:sp modelId="{DB2B0EA5-C39F-4188-970F-1F920D028697}">
      <dsp:nvSpPr>
        <dsp:cNvPr id="0" name=""/>
        <dsp:cNvSpPr/>
      </dsp:nvSpPr>
      <dsp:spPr>
        <a:xfrm>
          <a:off x="2495935" y="505278"/>
          <a:ext cx="1286042" cy="1286042"/>
        </a:xfrm>
        <a:prstGeom prst="ellipse">
          <a:avLst/>
        </a:prstGeom>
        <a:no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noProof="0" dirty="0">
              <a:solidFill>
                <a:schemeClr val="accent3">
                  <a:lumMod val="75000"/>
                </a:schemeClr>
              </a:solidFill>
            </a:rPr>
            <a:t>REUSE / REYCLE</a:t>
          </a:r>
        </a:p>
      </dsp:txBody>
      <dsp:txXfrm>
        <a:off x="2684271" y="693614"/>
        <a:ext cx="909370" cy="909370"/>
      </dsp:txXfrm>
    </dsp:sp>
    <dsp:sp modelId="{1DF4AA0E-30E2-4B62-ABD0-9B374E8C9AB7}">
      <dsp:nvSpPr>
        <dsp:cNvPr id="0" name=""/>
        <dsp:cNvSpPr/>
      </dsp:nvSpPr>
      <dsp:spPr>
        <a:xfrm rot="20700000">
          <a:off x="3891951" y="683491"/>
          <a:ext cx="343525" cy="434039"/>
        </a:xfrm>
        <a:prstGeom prst="rightArrow">
          <a:avLst>
            <a:gd name="adj1" fmla="val 60000"/>
            <a:gd name="adj2" fmla="val 50000"/>
          </a:avLst>
        </a:prstGeom>
        <a:solidFill>
          <a:schemeClr val="accent3">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800" kern="1200" noProof="0" dirty="0"/>
        </a:p>
      </dsp:txBody>
      <dsp:txXfrm>
        <a:off x="3893707" y="783636"/>
        <a:ext cx="240468" cy="2604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D4BB5-595F-448E-BF5F-241065A3A674}">
      <dsp:nvSpPr>
        <dsp:cNvPr id="0" name=""/>
        <dsp:cNvSpPr/>
      </dsp:nvSpPr>
      <dsp:spPr>
        <a:xfrm>
          <a:off x="0" y="116338"/>
          <a:ext cx="6706476" cy="6706476"/>
        </a:xfrm>
        <a:prstGeom prst="ellipse">
          <a:avLst/>
        </a:prstGeom>
        <a:solidFill>
          <a:srgbClr val="56993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9080" tIns="68580" rIns="369080" bIns="68580" numCol="1" spcCol="1270" anchor="ctr" anchorCtr="0">
          <a:noAutofit/>
        </a:bodyPr>
        <a:lstStyle/>
        <a:p>
          <a:pPr marL="0" lvl="0" indent="0" algn="l" defTabSz="2400300">
            <a:lnSpc>
              <a:spcPct val="90000"/>
            </a:lnSpc>
            <a:spcBef>
              <a:spcPct val="0"/>
            </a:spcBef>
            <a:spcAft>
              <a:spcPct val="35000"/>
            </a:spcAft>
            <a:buNone/>
          </a:pPr>
          <a:r>
            <a:rPr lang="en-GB" sz="5400" kern="1200" noProof="0" dirty="0"/>
            <a:t>Positive Psychology</a:t>
          </a:r>
        </a:p>
        <a:p>
          <a:pPr marL="0" lvl="0" indent="0" algn="l" defTabSz="2400300">
            <a:lnSpc>
              <a:spcPct val="90000"/>
            </a:lnSpc>
            <a:spcBef>
              <a:spcPct val="0"/>
            </a:spcBef>
            <a:spcAft>
              <a:spcPct val="35000"/>
            </a:spcAft>
            <a:buNone/>
          </a:pPr>
          <a:r>
            <a:rPr lang="en-GB" sz="2800" kern="1200" noProof="0" dirty="0"/>
            <a:t>Individual  Wellbeing</a:t>
          </a:r>
          <a:br>
            <a:rPr lang="en-GB" sz="2800" kern="1200" noProof="0" dirty="0"/>
          </a:br>
          <a:r>
            <a:rPr lang="en-GB" sz="2800" kern="1200" noProof="0" dirty="0" err="1"/>
            <a:t>Positiv</a:t>
          </a:r>
          <a:r>
            <a:rPr lang="en-GB" sz="2800" kern="1200" noProof="0" dirty="0"/>
            <a:t> Emotions</a:t>
          </a:r>
          <a:br>
            <a:rPr lang="en-GB" sz="2800" kern="1200" noProof="0" dirty="0"/>
          </a:br>
          <a:r>
            <a:rPr lang="en-GB" sz="2800" kern="1200" noProof="0" dirty="0"/>
            <a:t>Meaning</a:t>
          </a:r>
          <a:br>
            <a:rPr lang="en-GB" sz="2800" kern="1200" noProof="0" dirty="0"/>
          </a:br>
          <a:r>
            <a:rPr lang="en-GB" sz="2800" kern="1200" noProof="0" dirty="0"/>
            <a:t>Strength &amp; Skills</a:t>
          </a:r>
          <a:br>
            <a:rPr lang="en-GB" sz="2800" kern="1200" noProof="0" dirty="0"/>
          </a:br>
          <a:r>
            <a:rPr lang="en-GB" sz="2800" kern="1200" noProof="0" dirty="0"/>
            <a:t>Relationships</a:t>
          </a:r>
          <a:br>
            <a:rPr lang="en-GB" sz="6500" kern="1200" noProof="0" dirty="0"/>
          </a:br>
          <a:endParaRPr lang="en-GB" sz="6500" kern="1200" noProof="0" dirty="0"/>
        </a:p>
      </dsp:txBody>
      <dsp:txXfrm>
        <a:off x="982141" y="1098479"/>
        <a:ext cx="4742194" cy="4742194"/>
      </dsp:txXfrm>
    </dsp:sp>
    <dsp:sp modelId="{A7E3FC26-A9D2-45D8-9FE5-98D7387F7413}">
      <dsp:nvSpPr>
        <dsp:cNvPr id="0" name=""/>
        <dsp:cNvSpPr/>
      </dsp:nvSpPr>
      <dsp:spPr>
        <a:xfrm>
          <a:off x="5374626" y="69929"/>
          <a:ext cx="6706476" cy="6706476"/>
        </a:xfrm>
        <a:prstGeom prst="ellipse">
          <a:avLst/>
        </a:prstGeom>
        <a:solidFill>
          <a:srgbClr val="569938">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69080" tIns="68580" rIns="369080" bIns="68580" numCol="1" spcCol="1270" anchor="ctr" anchorCtr="0">
          <a:noAutofit/>
        </a:bodyPr>
        <a:lstStyle/>
        <a:p>
          <a:pPr marL="0" lvl="0" indent="0" algn="l" defTabSz="2400300">
            <a:lnSpc>
              <a:spcPct val="90000"/>
            </a:lnSpc>
            <a:spcBef>
              <a:spcPct val="0"/>
            </a:spcBef>
            <a:spcAft>
              <a:spcPct val="35000"/>
            </a:spcAft>
            <a:buNone/>
          </a:pPr>
          <a:r>
            <a:rPr lang="en-GB" sz="5400" kern="1200" noProof="0" dirty="0"/>
            <a:t>Sustainability</a:t>
          </a:r>
          <a:br>
            <a:rPr lang="en-GB" sz="6400" kern="1200" noProof="0" dirty="0"/>
          </a:br>
          <a:r>
            <a:rPr lang="en-GB" sz="2800" kern="1200" noProof="0" dirty="0"/>
            <a:t>Systemic Wellbeing:</a:t>
          </a:r>
          <a:br>
            <a:rPr lang="en-GB" sz="2800" kern="1200" noProof="0" dirty="0"/>
          </a:br>
          <a:endParaRPr lang="en-GB" sz="2800" kern="1200" noProof="0" dirty="0"/>
        </a:p>
        <a:p>
          <a:pPr marL="0" lvl="0" indent="0" algn="l" defTabSz="2400300">
            <a:lnSpc>
              <a:spcPct val="90000"/>
            </a:lnSpc>
            <a:spcBef>
              <a:spcPct val="0"/>
            </a:spcBef>
            <a:spcAft>
              <a:spcPct val="35000"/>
            </a:spcAft>
            <a:buNone/>
          </a:pPr>
          <a:r>
            <a:rPr lang="en-GB" sz="2800" kern="1200" noProof="0" dirty="0"/>
            <a:t>generational</a:t>
          </a:r>
          <a:br>
            <a:rPr lang="en-GB" sz="2800" kern="1200" noProof="0" dirty="0"/>
          </a:br>
          <a:r>
            <a:rPr lang="en-GB" sz="2800" kern="1200" noProof="0" dirty="0"/>
            <a:t>society</a:t>
          </a:r>
          <a:br>
            <a:rPr lang="en-GB" sz="2800" kern="1200" noProof="0" dirty="0"/>
          </a:br>
          <a:r>
            <a:rPr lang="en-GB" sz="2800" kern="1200" noProof="0" dirty="0"/>
            <a:t>biosphere</a:t>
          </a:r>
        </a:p>
      </dsp:txBody>
      <dsp:txXfrm>
        <a:off x="6356767" y="1052070"/>
        <a:ext cx="4742194" cy="474219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C49D27-5711-4B03-9F48-8B6BA56A95CB}" type="datetimeFigureOut">
              <a:rPr lang="el-GR" smtClean="0"/>
              <a:t>18/10/2025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Stile del testo del modello</a:t>
            </a:r>
          </a:p>
          <a:p>
            <a:pPr lvl="1"/>
            <a:r>
              <a:rPr lang="el-GR"/>
              <a:t>Secondo livello</a:t>
            </a:r>
          </a:p>
          <a:p>
            <a:pPr lvl="2"/>
            <a:r>
              <a:rPr lang="el-GR"/>
              <a:t>Terzo livello</a:t>
            </a:r>
          </a:p>
          <a:p>
            <a:pPr lvl="3"/>
            <a:r>
              <a:rPr lang="el-GR"/>
              <a:t>Quarto livello</a:t>
            </a:r>
          </a:p>
          <a:p>
            <a:pPr lvl="4"/>
            <a:r>
              <a:rPr lang="el-GR"/>
              <a:t>Quinto livello</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74D5D8-74C3-4A38-835E-EC8AAD529D29}" type="slidenum">
              <a:rPr lang="el-GR" smtClean="0"/>
              <a:t>‹#›</a:t>
            </a:fld>
            <a:endParaRPr lang="el-GR"/>
          </a:p>
        </p:txBody>
      </p:sp>
    </p:spTree>
    <p:extLst>
      <p:ext uri="{BB962C8B-B14F-4D97-AF65-F5344CB8AC3E}">
        <p14:creationId xmlns:p14="http://schemas.microsoft.com/office/powerpoint/2010/main" val="425568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1</a:t>
            </a:fld>
            <a:endParaRPr lang="el-GR"/>
          </a:p>
        </p:txBody>
      </p:sp>
    </p:spTree>
    <p:extLst>
      <p:ext uri="{BB962C8B-B14F-4D97-AF65-F5344CB8AC3E}">
        <p14:creationId xmlns:p14="http://schemas.microsoft.com/office/powerpoint/2010/main" val="2300212872"/>
      </p:ext>
    </p:extLst>
  </p:cSld>
  <p:clrMapOvr>
    <a:masterClrMapping/>
  </p:clrMapOvr>
</p:notes>
</file>

<file path=ppt/notesSlides/notesSlide1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FFE43-C96C-3A20-E3BE-8DDFC92FC9C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D53E72F-B350-42DE-C3DC-5430300AC0C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37EF39D-BD8D-F785-D312-060D9FEE9ADA}"/>
              </a:ext>
            </a:extLst>
          </p:cNvPr>
          <p:cNvSpPr>
            <a:spLocks noGrp="1"/>
          </p:cNvSpPr>
          <p:nvPr>
            <p:ph type="body" idx="1"/>
          </p:nvPr>
        </p:nvSpPr>
        <p:spPr/>
        <p:txBody>
          <a:bodyPr/>
          <a:lstStyle/>
          <a:p>
            <a:r>
              <a:rPr lang="en-GB" sz="1100" noProof="0">
                <a:latin typeface="Calibri" panose="020F0502020204030204" pitchFamily="34" charset="0"/>
                <a:ea typeface="Calibri" panose="020F0502020204030204" pitchFamily="34" charset="0"/>
                <a:cs typeface="Calibri" panose="020F0502020204030204" pitchFamily="34" charset="0"/>
              </a:rPr>
              <a:t>Un VOOC, ovvero Vocational Open Online Course (corso professionale online aperto), è un programma di apprendimento online flessibile e accessibile, progettato specificamente per gli studenti e i professionisti dell'istruzione e formazione professionale (IFP) e dell'istruzione superiore (IS). I VOOC sono stati adattati dal concetto più ampio di Massive Open Online Courses (MOOC, corsi online aperti su larga scala), con un focus mirato sulle competenze e abilità chiave richieste dal mercato del lavoro, in particolare nei settori pratici e tecnici.</a:t>
            </a:r>
            <a:endParaRPr lang="en-GB" noProof="0"/>
          </a:p>
        </p:txBody>
      </p:sp>
      <p:sp>
        <p:nvSpPr>
          <p:cNvPr id="4" name="Θέση αριθμού διαφάνειας 3">
            <a:extLst>
              <a:ext uri="{FF2B5EF4-FFF2-40B4-BE49-F238E27FC236}">
                <a16:creationId xmlns:a16="http://schemas.microsoft.com/office/drawing/2014/main" id="{1B5AB35A-0E17-5005-921B-05BB5D3D5F65}"/>
              </a:ext>
            </a:extLst>
          </p:cNvPr>
          <p:cNvSpPr>
            <a:spLocks noGrp="1"/>
          </p:cNvSpPr>
          <p:nvPr>
            <p:ph type="sldNum" sz="quarter" idx="5"/>
          </p:nvPr>
        </p:nvSpPr>
        <p:spPr/>
        <p:txBody>
          <a:bodyPr/>
          <a:lstStyle/>
          <a:p>
            <a:fld id="{D274D5D8-74C3-4A38-835E-EC8AAD529D29}" type="slidenum">
              <a:rPr lang="el-GR" smtClean="0"/>
              <a:t>10</a:t>
            </a:fld>
            <a:endParaRPr lang="el-GR"/>
          </a:p>
        </p:txBody>
      </p:sp>
    </p:spTree>
    <p:extLst>
      <p:ext uri="{BB962C8B-B14F-4D97-AF65-F5344CB8AC3E}">
        <p14:creationId xmlns:p14="http://schemas.microsoft.com/office/powerpoint/2010/main" val="3936669992"/>
      </p:ext>
    </p:extLst>
  </p:cSld>
  <p:clrMapOvr>
    <a:masterClrMapping/>
  </p:clrMapOvr>
</p:notes>
</file>

<file path=ppt/notesSlides/notesSlide10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E0E71-186D-61A8-7F73-B4734EE00CD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2391A82-65BB-61B1-5D3F-F55D894DEA4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8F878C4F-302B-A556-1289-8563A548DBD4}"/>
              </a:ext>
            </a:extLst>
          </p:cNvPr>
          <p:cNvSpPr>
            <a:spLocks noGrp="1"/>
          </p:cNvSpPr>
          <p:nvPr>
            <p:ph type="body" idx="1"/>
          </p:nvPr>
        </p:nvSpPr>
        <p:spPr/>
        <p:txBody>
          <a:bodyPr/>
          <a:lstStyle/>
          <a:p>
            <a:r>
              <a:rPr lang="en-US" sz="1100"/>
              <a:t>Il marketing strategico non è solo per le grandi istituzioni, è una mentalità e un insieme di strumenti rilevanti per tutti i ruoli e le dimensioni. Per i liberi professionisti, il personal branding e una presentazione chiara sono fondamentali. Per </a:t>
            </a:r>
            <a:r>
              <a:rPr lang="en-US" sz="1100" err="1"/>
              <a:t>le organizzazioni</a:t>
            </a:r>
            <a:r>
              <a:rPr lang="en-US" sz="1100"/>
              <a:t>, allineare la comunicazione con la missione crea fiducia e ha un impatto a lungo termine. Le scelte strategiche dovrebbero riflettere sia le esigenze del pubblico che i valori fondamentali.</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54F061EE-1D44-D933-30A0-3A5A79D59411}"/>
              </a:ext>
            </a:extLst>
          </p:cNvPr>
          <p:cNvSpPr>
            <a:spLocks noGrp="1"/>
          </p:cNvSpPr>
          <p:nvPr>
            <p:ph type="sldNum" sz="quarter" idx="5"/>
          </p:nvPr>
        </p:nvSpPr>
        <p:spPr/>
        <p:txBody>
          <a:bodyPr/>
          <a:lstStyle/>
          <a:p>
            <a:fld id="{D274D5D8-74C3-4A38-835E-EC8AAD529D29}" type="slidenum">
              <a:rPr lang="el-GR" smtClean="0"/>
              <a:t>100</a:t>
            </a:fld>
            <a:endParaRPr lang="el-GR"/>
          </a:p>
        </p:txBody>
      </p:sp>
    </p:spTree>
    <p:extLst>
      <p:ext uri="{BB962C8B-B14F-4D97-AF65-F5344CB8AC3E}">
        <p14:creationId xmlns:p14="http://schemas.microsoft.com/office/powerpoint/2010/main" val="2564705063"/>
      </p:ext>
    </p:extLst>
  </p:cSld>
  <p:clrMapOvr>
    <a:masterClrMapping/>
  </p:clrMapOvr>
</p:notes>
</file>

<file path=ppt/notesSlides/notesSlide10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98A3B-44EA-156B-1BB1-2016440082F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A927040-9961-68F9-C0E6-498FDF2CA21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F8E8467-33EE-8726-BBF3-D3046BFC0B38}"/>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Il branding non è solo loghi e </a:t>
            </a:r>
            <a:r>
              <a:rPr lang="en-US" sz="1100" err="1">
                <a:latin typeface="Calibri" panose="020F0502020204030204" pitchFamily="34" charset="0"/>
                <a:ea typeface="Calibri" panose="020F0502020204030204" pitchFamily="34" charset="0"/>
                <a:cs typeface="Calibri" panose="020F0502020204030204" pitchFamily="34" charset="0"/>
              </a:rPr>
              <a:t>colori</a:t>
            </a:r>
            <a:r>
              <a:rPr lang="en-US" sz="1100">
                <a:latin typeface="Calibri" panose="020F0502020204030204" pitchFamily="34" charset="0"/>
                <a:ea typeface="Calibri" panose="020F0502020204030204" pitchFamily="34" charset="0"/>
                <a:cs typeface="Calibri" panose="020F0502020204030204" pitchFamily="34" charset="0"/>
              </a:rPr>
              <a:t>. È ciò che il pubblico </a:t>
            </a:r>
            <a:r>
              <a:rPr lang="en-US" sz="1100" i="1">
                <a:latin typeface="Calibri" panose="020F0502020204030204" pitchFamily="34" charset="0"/>
                <a:ea typeface="Calibri" panose="020F0502020204030204" pitchFamily="34" charset="0"/>
                <a:cs typeface="Calibri" panose="020F0502020204030204" pitchFamily="34" charset="0"/>
              </a:rPr>
              <a:t>prova </a:t>
            </a:r>
            <a:r>
              <a:rPr lang="en-US" sz="1100">
                <a:latin typeface="Calibri" panose="020F0502020204030204" pitchFamily="34" charset="0"/>
                <a:ea typeface="Calibri" panose="020F0502020204030204" pitchFamily="34" charset="0"/>
                <a:cs typeface="Calibri" panose="020F0502020204030204" pitchFamily="34" charset="0"/>
              </a:rPr>
              <a:t>riguardo a un'esperienza. Incoraggiate gli studenti ad aiutare i loro studenti a riflettere su ciò che il loro marchio comunica attraverso il tono, le immagini e </a:t>
            </a:r>
            <a:r>
              <a:rPr lang="en-US" sz="1100" err="1">
                <a:latin typeface="Calibri" panose="020F0502020204030204" pitchFamily="34" charset="0"/>
                <a:ea typeface="Calibri" panose="020F0502020204030204" pitchFamily="34" charset="0"/>
                <a:cs typeface="Calibri" panose="020F0502020204030204" pitchFamily="34" charset="0"/>
              </a:rPr>
              <a:t>il comportamento</a:t>
            </a:r>
            <a:r>
              <a:rPr lang="en-US" sz="1100">
                <a:latin typeface="Calibri" panose="020F0502020204030204" pitchFamily="34" charset="0"/>
                <a:ea typeface="Calibri" panose="020F0502020204030204" pitchFamily="34" charset="0"/>
                <a:cs typeface="Calibri" panose="020F0502020204030204" pitchFamily="34" charset="0"/>
              </a:rPr>
              <a:t>. Che si tratti di progettare un poster o di accogliere gli ospiti in un locale, stanno plasmando la percezione del marchio. Il branding collega emozione, identità e coerenza.</a:t>
            </a:r>
          </a:p>
        </p:txBody>
      </p:sp>
      <p:sp>
        <p:nvSpPr>
          <p:cNvPr id="4" name="Θέση αριθμού διαφάνειας 3">
            <a:extLst>
              <a:ext uri="{FF2B5EF4-FFF2-40B4-BE49-F238E27FC236}">
                <a16:creationId xmlns:a16="http://schemas.microsoft.com/office/drawing/2014/main" id="{B3458156-1940-3FEC-5DF5-EA75E994474E}"/>
              </a:ext>
            </a:extLst>
          </p:cNvPr>
          <p:cNvSpPr>
            <a:spLocks noGrp="1"/>
          </p:cNvSpPr>
          <p:nvPr>
            <p:ph type="sldNum" sz="quarter" idx="5"/>
          </p:nvPr>
        </p:nvSpPr>
        <p:spPr/>
        <p:txBody>
          <a:bodyPr/>
          <a:lstStyle/>
          <a:p>
            <a:fld id="{D274D5D8-74C3-4A38-835E-EC8AAD529D29}" type="slidenum">
              <a:rPr lang="el-GR" smtClean="0"/>
              <a:t>101</a:t>
            </a:fld>
            <a:endParaRPr lang="el-GR"/>
          </a:p>
        </p:txBody>
      </p:sp>
    </p:spTree>
    <p:extLst>
      <p:ext uri="{BB962C8B-B14F-4D97-AF65-F5344CB8AC3E}">
        <p14:creationId xmlns:p14="http://schemas.microsoft.com/office/powerpoint/2010/main" val="620496536"/>
      </p:ext>
    </p:extLst>
  </p:cSld>
  <p:clrMapOvr>
    <a:masterClrMapping/>
  </p:clrMapOvr>
</p:notes>
</file>

<file path=ppt/notesSlides/notesSlide10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A8582-8F2E-D505-5864-A1CC3F9D4CA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EACE326-CF1D-D8B4-D722-AD64B3FC50B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7D85BA5-6EE2-59D1-51A2-53FAF8751265}"/>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Il coinvolgimento del pubblico va oltre la semplice partecipazione. Aiuta gli studenti a riflettere su come i loro ruoli, la loro cura, la loro ospitalità o persino i sistemi di accodamento influenzano il modo in cui il pubblico si sente accolto e coinvolto.</a:t>
            </a:r>
          </a:p>
        </p:txBody>
      </p:sp>
      <p:sp>
        <p:nvSpPr>
          <p:cNvPr id="4" name="Θέση αριθμού διαφάνειας 3">
            <a:extLst>
              <a:ext uri="{FF2B5EF4-FFF2-40B4-BE49-F238E27FC236}">
                <a16:creationId xmlns:a16="http://schemas.microsoft.com/office/drawing/2014/main" id="{B1E839BF-1961-1971-3DB3-1A31EC2745B2}"/>
              </a:ext>
            </a:extLst>
          </p:cNvPr>
          <p:cNvSpPr>
            <a:spLocks noGrp="1"/>
          </p:cNvSpPr>
          <p:nvPr>
            <p:ph type="sldNum" sz="quarter" idx="5"/>
          </p:nvPr>
        </p:nvSpPr>
        <p:spPr/>
        <p:txBody>
          <a:bodyPr/>
          <a:lstStyle/>
          <a:p>
            <a:fld id="{D274D5D8-74C3-4A38-835E-EC8AAD529D29}" type="slidenum">
              <a:rPr lang="el-GR" smtClean="0"/>
              <a:t>102</a:t>
            </a:fld>
            <a:endParaRPr lang="el-GR"/>
          </a:p>
        </p:txBody>
      </p:sp>
    </p:spTree>
    <p:extLst>
      <p:ext uri="{BB962C8B-B14F-4D97-AF65-F5344CB8AC3E}">
        <p14:creationId xmlns:p14="http://schemas.microsoft.com/office/powerpoint/2010/main" val="941354138"/>
      </p:ext>
    </p:extLst>
  </p:cSld>
  <p:clrMapOvr>
    <a:masterClrMapping/>
  </p:clrMapOvr>
</p:notes>
</file>

<file path=ppt/notesSlides/notesSlide10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103</a:t>
            </a:fld>
            <a:endParaRPr lang="el-GR"/>
          </a:p>
        </p:txBody>
      </p:sp>
    </p:spTree>
    <p:extLst>
      <p:ext uri="{BB962C8B-B14F-4D97-AF65-F5344CB8AC3E}">
        <p14:creationId xmlns:p14="http://schemas.microsoft.com/office/powerpoint/2010/main" val="2801911518"/>
      </p:ext>
    </p:extLst>
  </p:cSld>
  <p:clrMapOvr>
    <a:masterClrMapping/>
  </p:clrMapOvr>
</p:notes>
</file>

<file path=ppt/notesSlides/notesSlide10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FFB49-5C2A-6E1F-5256-52CA29954BF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6EE3933-C393-AE51-F9F6-92F14119136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98CBE30-90AE-C461-CD4D-B164553A9B03}"/>
              </a:ext>
            </a:extLst>
          </p:cNvPr>
          <p:cNvSpPr>
            <a:spLocks noGrp="1"/>
          </p:cNvSpPr>
          <p:nvPr>
            <p:ph type="body" idx="1"/>
          </p:nvPr>
        </p:nvSpPr>
        <p:spPr/>
        <p:txBody>
          <a:bodyPr/>
          <a:lstStyle/>
          <a:p>
            <a:r>
              <a:rPr lang="en-US" sz="1100"/>
              <a:t>Il marketing e il coinvolgimento sono presenti in tutti i ruoli. Quando tutti, dagli artisti ai tecnici, sentono di avere una responsabilità nei confronti del pubblico, il lavoro diventa più coerente, autentico e di maggiore impatto.</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7788791A-E7D4-6E90-CC21-CE74820E8979}"/>
              </a:ext>
            </a:extLst>
          </p:cNvPr>
          <p:cNvSpPr>
            <a:spLocks noGrp="1"/>
          </p:cNvSpPr>
          <p:nvPr>
            <p:ph type="sldNum" sz="quarter" idx="5"/>
          </p:nvPr>
        </p:nvSpPr>
        <p:spPr/>
        <p:txBody>
          <a:bodyPr/>
          <a:lstStyle/>
          <a:p>
            <a:fld id="{D274D5D8-74C3-4A38-835E-EC8AAD529D29}" type="slidenum">
              <a:rPr lang="el-GR" smtClean="0"/>
              <a:t>104</a:t>
            </a:fld>
            <a:endParaRPr lang="el-GR"/>
          </a:p>
        </p:txBody>
      </p:sp>
    </p:spTree>
    <p:extLst>
      <p:ext uri="{BB962C8B-B14F-4D97-AF65-F5344CB8AC3E}">
        <p14:creationId xmlns:p14="http://schemas.microsoft.com/office/powerpoint/2010/main" val="2884664470"/>
      </p:ext>
    </p:extLst>
  </p:cSld>
  <p:clrMapOvr>
    <a:masterClrMapping/>
  </p:clrMapOvr>
</p:notes>
</file>

<file path=ppt/notesSlides/notesSlide10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1B334-3019-8B18-B12A-889203B3048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9E678A1-8C91-332B-7F5A-E3097CA9210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ED67F25-3FF5-57B2-D647-555ABDD58C84}"/>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Approfitta di questo momento per consolidare quanto appreso nel Capitolo 4.</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BE52FE1-0A26-5AB3-31DA-A2631C5FC646}"/>
              </a:ext>
            </a:extLst>
          </p:cNvPr>
          <p:cNvSpPr>
            <a:spLocks noGrp="1"/>
          </p:cNvSpPr>
          <p:nvPr>
            <p:ph type="sldNum" sz="quarter" idx="5"/>
          </p:nvPr>
        </p:nvSpPr>
        <p:spPr/>
        <p:txBody>
          <a:bodyPr/>
          <a:lstStyle/>
          <a:p>
            <a:fld id="{D274D5D8-74C3-4A38-835E-EC8AAD529D29}" type="slidenum">
              <a:rPr lang="el-GR" smtClean="0"/>
              <a:t>105</a:t>
            </a:fld>
            <a:endParaRPr lang="el-GR"/>
          </a:p>
        </p:txBody>
      </p:sp>
    </p:spTree>
    <p:extLst>
      <p:ext uri="{BB962C8B-B14F-4D97-AF65-F5344CB8AC3E}">
        <p14:creationId xmlns:p14="http://schemas.microsoft.com/office/powerpoint/2010/main" val="2421558261"/>
      </p:ext>
    </p:extLst>
  </p:cSld>
  <p:clrMapOvr>
    <a:masterClrMapping/>
  </p:clrMapOvr>
</p:notes>
</file>

<file path=ppt/notesSlides/notesSlide10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EFD16-9B1A-82B4-EA52-1A0EBAE9731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70DAB0A-186E-3BDC-D931-AE93BCBBFDA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1CFF551-C94A-81B6-2B10-7784C9D15598}"/>
              </a:ext>
            </a:extLst>
          </p:cNvPr>
          <p:cNvSpPr>
            <a:spLocks noGrp="1"/>
          </p:cNvSpPr>
          <p:nvPr>
            <p:ph type="body" idx="1"/>
          </p:nvPr>
        </p:nvSpPr>
        <p:spPr/>
        <p:txBody>
          <a:bodyPr/>
          <a:lstStyle/>
          <a:p>
            <a:r>
              <a:rPr lang="en-US" sz="1100"/>
              <a:t>Rifletti sull'intero percorso di apprendimento!</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3486D45-3E74-4254-6133-ED90F773DB15}"/>
              </a:ext>
            </a:extLst>
          </p:cNvPr>
          <p:cNvSpPr>
            <a:spLocks noGrp="1"/>
          </p:cNvSpPr>
          <p:nvPr>
            <p:ph type="sldNum" sz="quarter" idx="5"/>
          </p:nvPr>
        </p:nvSpPr>
        <p:spPr/>
        <p:txBody>
          <a:bodyPr/>
          <a:lstStyle/>
          <a:p>
            <a:fld id="{D274D5D8-74C3-4A38-835E-EC8AAD529D29}" type="slidenum">
              <a:rPr lang="el-GR" smtClean="0"/>
              <a:t>106</a:t>
            </a:fld>
            <a:endParaRPr lang="el-GR"/>
          </a:p>
        </p:txBody>
      </p:sp>
    </p:spTree>
    <p:extLst>
      <p:ext uri="{BB962C8B-B14F-4D97-AF65-F5344CB8AC3E}">
        <p14:creationId xmlns:p14="http://schemas.microsoft.com/office/powerpoint/2010/main" val="2342401351"/>
      </p:ext>
    </p:extLst>
  </p:cSld>
  <p:clrMapOvr>
    <a:masterClrMapping/>
  </p:clrMapOvr>
</p:notes>
</file>

<file path=ppt/notesSlides/notesSlide10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107</a:t>
            </a:fld>
            <a:endParaRPr lang="el-GR"/>
          </a:p>
        </p:txBody>
      </p:sp>
    </p:spTree>
    <p:extLst>
      <p:ext uri="{BB962C8B-B14F-4D97-AF65-F5344CB8AC3E}">
        <p14:creationId xmlns:p14="http://schemas.microsoft.com/office/powerpoint/2010/main" val="2614964011"/>
      </p:ext>
    </p:extLst>
  </p:cSld>
  <p:clrMapOvr>
    <a:masterClrMapping/>
  </p:clrMapOvr>
</p:notes>
</file>

<file path=ppt/notesSlides/notesSlide1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C6C97-0C9A-3094-2279-84180F7945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7B07997-AD90-A0C3-7272-6127652AFED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91A23ED-89AD-8051-FF9F-FD6FD4B2F6F1}"/>
              </a:ext>
            </a:extLst>
          </p:cNvPr>
          <p:cNvSpPr>
            <a:spLocks noGrp="1"/>
          </p:cNvSpPr>
          <p:nvPr>
            <p:ph type="body" idx="1"/>
          </p:nvPr>
        </p:nvSpPr>
        <p:spPr/>
        <p:txBody>
          <a:bodyPr/>
          <a:lstStyle/>
          <a:p>
            <a:r>
              <a:rPr lang="en-US" dirty="0" err="1"/>
              <a:t>Il programma</a:t>
            </a:r>
            <a:r>
              <a:rPr lang="en-US" dirty="0"/>
              <a:t> di formazione online INSPIRE </a:t>
            </a:r>
            <a:r>
              <a:rPr lang="en-US" dirty="0"/>
              <a:t>è un </a:t>
            </a:r>
            <a:r>
              <a:rPr lang="en-US" b="1" dirty="0"/>
              <a:t>corso professionale online aperto </a:t>
            </a:r>
            <a:r>
              <a:rPr lang="en-US" dirty="0"/>
              <a:t>(VOOC). </a:t>
            </a:r>
          </a:p>
          <a:p>
            <a:r>
              <a:rPr lang="en-US" dirty="0"/>
              <a:t>È pensato su misura per il settore delle arti dello spettacolo e si concentra su sostenibilità, digitalizzazione, imprenditorialità e resilienza. </a:t>
            </a:r>
          </a:p>
          <a:p>
            <a:endParaRPr lang="en-US" dirty="0"/>
          </a:p>
          <a:p>
            <a:r>
              <a:rPr lang="en-US" dirty="0"/>
              <a:t>Supporta </a:t>
            </a:r>
            <a:r>
              <a:rPr lang="en-US" b="1" dirty="0"/>
              <a:t>la certificazione e le micro-credenziali </a:t>
            </a:r>
            <a:r>
              <a:rPr lang="en-US" dirty="0"/>
              <a:t>in linea con i quadri normativi dell'UE.</a:t>
            </a:r>
          </a:p>
          <a:p>
            <a:endParaRPr lang="en-US" dirty="0"/>
          </a:p>
          <a:p>
            <a:r>
              <a:rPr lang="en-US" dirty="0"/>
              <a:t>Si compone di </a:t>
            </a:r>
            <a:r>
              <a:rPr lang="en-US" b="1" dirty="0"/>
              <a:t>cinque moduli </a:t>
            </a:r>
            <a:r>
              <a:rPr lang="en-US" dirty="0"/>
              <a:t>con i seguenti argomenti: </a:t>
            </a:r>
          </a:p>
          <a:p>
            <a:endParaRPr lang="de-AT" dirty="0"/>
          </a:p>
        </p:txBody>
      </p:sp>
      <p:sp>
        <p:nvSpPr>
          <p:cNvPr id="4" name="Foliennummernplatzhalter 3">
            <a:extLst>
              <a:ext uri="{FF2B5EF4-FFF2-40B4-BE49-F238E27FC236}">
                <a16:creationId xmlns:a16="http://schemas.microsoft.com/office/drawing/2014/main" id="{9138EC13-39CD-DF4C-C144-D99B6267FEF5}"/>
              </a:ext>
            </a:extLst>
          </p:cNvPr>
          <p:cNvSpPr>
            <a:spLocks noGrp="1"/>
          </p:cNvSpPr>
          <p:nvPr>
            <p:ph type="sldNum" sz="quarter" idx="5"/>
          </p:nvPr>
        </p:nvSpPr>
        <p:spPr/>
        <p:txBody>
          <a:bodyPr/>
          <a:lstStyle/>
          <a:p>
            <a:fld id="{D274D5D8-74C3-4A38-835E-EC8AAD529D29}" type="slidenum">
              <a:rPr lang="el-GR" smtClean="0"/>
              <a:t>11</a:t>
            </a:fld>
            <a:endParaRPr lang="el-GR"/>
          </a:p>
        </p:txBody>
      </p:sp>
    </p:spTree>
    <p:extLst>
      <p:ext uri="{BB962C8B-B14F-4D97-AF65-F5344CB8AC3E}">
        <p14:creationId xmlns:p14="http://schemas.microsoft.com/office/powerpoint/2010/main" val="4084868840"/>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100" b="0" dirty="0">
                <a:latin typeface="Calibri" panose="020F0502020204030204" pitchFamily="34" charset="0"/>
                <a:ea typeface="Calibri" panose="020F0502020204030204" pitchFamily="34" charset="0"/>
                <a:cs typeface="Calibri" panose="020F0502020204030204" pitchFamily="34" charset="0"/>
              </a:rPr>
              <a:t>Questi </a:t>
            </a:r>
            <a:r>
              <a:rPr lang="de-AT" sz="1100" b="0" dirty="0" err="1">
                <a:latin typeface="Calibri" panose="020F0502020204030204" pitchFamily="34" charset="0"/>
                <a:ea typeface="Calibri" panose="020F0502020204030204" pitchFamily="34" charset="0"/>
                <a:cs typeface="Calibri" panose="020F0502020204030204" pitchFamily="34" charset="0"/>
              </a:rPr>
              <a:t>sono </a:t>
            </a:r>
            <a:r>
              <a:rPr lang="de-AT" sz="1100" b="0" dirty="0" err="1">
                <a:latin typeface="Calibri" panose="020F0502020204030204" pitchFamily="34" charset="0"/>
                <a:ea typeface="Calibri" panose="020F0502020204030204" pitchFamily="34" charset="0"/>
                <a:cs typeface="Calibri" panose="020F0502020204030204" pitchFamily="34" charset="0"/>
              </a:rPr>
              <a:t>i </a:t>
            </a:r>
            <a:r>
              <a:rPr lang="de-AT" sz="1100" b="0" dirty="0" err="1">
                <a:latin typeface="Calibri" panose="020F0502020204030204" pitchFamily="34" charset="0"/>
                <a:ea typeface="Calibri" panose="020F0502020204030204" pitchFamily="34" charset="0"/>
                <a:cs typeface="Calibri" panose="020F0502020204030204" pitchFamily="34" charset="0"/>
              </a:rPr>
              <a:t>cinque </a:t>
            </a:r>
            <a:r>
              <a:rPr lang="de-AT" sz="1100" b="0" dirty="0">
                <a:latin typeface="Calibri" panose="020F0502020204030204" pitchFamily="34" charset="0"/>
                <a:ea typeface="Calibri" panose="020F0502020204030204" pitchFamily="34" charset="0"/>
                <a:cs typeface="Calibri" panose="020F0502020204030204" pitchFamily="34" charset="0"/>
              </a:rPr>
              <a:t>moduli </a:t>
            </a:r>
            <a:r>
              <a:rPr lang="de-AT" sz="1100" b="0" dirty="0" err="1">
                <a:latin typeface="Calibri" panose="020F0502020204030204" pitchFamily="34" charset="0"/>
                <a:ea typeface="Calibri" panose="020F0502020204030204" pitchFamily="34" charset="0"/>
                <a:cs typeface="Calibri" panose="020F0502020204030204" pitchFamily="34" charset="0"/>
              </a:rPr>
              <a:t>del </a:t>
            </a:r>
            <a:r>
              <a:rPr lang="de-AT" sz="1100" b="0" dirty="0">
                <a:latin typeface="Calibri" panose="020F0502020204030204" pitchFamily="34" charset="0"/>
                <a:ea typeface="Calibri" panose="020F0502020204030204" pitchFamily="34" charset="0"/>
                <a:cs typeface="Calibri" panose="020F0502020204030204" pitchFamily="34" charset="0"/>
              </a:rPr>
              <a:t>programma di formazione online INSPIRE: </a:t>
            </a:r>
          </a:p>
          <a:p>
            <a:pPr lvl="0"/>
            <a:endParaRPr lang="en-GB"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Modulo 1:  Sostenibilità nel settore delle arti dello spettacolo </a:t>
            </a:r>
            <a:endParaRPr lang="de-AT"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Modulo 2: Creazione di produzioni sostenibili e gestione di luoghi sostenibili per le arti dello spettacolo</a:t>
            </a:r>
            <a:endParaRPr lang="de-AT"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Modulo 3: Digitalizzazione del settore delle arti dello spettacolo</a:t>
            </a:r>
            <a:endParaRPr lang="de-AT"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Modulo 4: Competenze imprenditoriali essenziali per il settore delle arti dello spettacolo </a:t>
            </a:r>
            <a:endParaRPr lang="de-AT" sz="1100" b="0" dirty="0">
              <a:latin typeface="Calibri" panose="020F0502020204030204" pitchFamily="34" charset="0"/>
              <a:ea typeface="Calibri" panose="020F0502020204030204" pitchFamily="34" charset="0"/>
              <a:cs typeface="Calibri" panose="020F0502020204030204" pitchFamily="34" charset="0"/>
            </a:endParaRPr>
          </a:p>
          <a:p>
            <a:pPr lvl="0"/>
            <a:r>
              <a:rPr lang="en-GB" sz="1100" b="0" dirty="0">
                <a:latin typeface="Calibri" panose="020F0502020204030204" pitchFamily="34" charset="0"/>
                <a:ea typeface="Calibri" panose="020F0502020204030204" pitchFamily="34" charset="0"/>
                <a:cs typeface="Calibri" panose="020F0502020204030204" pitchFamily="34" charset="0"/>
              </a:rPr>
              <a:t>Modulo 5: Competenze essenziali di gestione delle risorse umane e resilienza per il settore delle arti dello spettacolo</a:t>
            </a:r>
            <a:endParaRPr lang="de-AT" sz="1100" b="0" dirty="0">
              <a:latin typeface="Calibri" panose="020F0502020204030204" pitchFamily="34" charset="0"/>
              <a:ea typeface="Calibri" panose="020F0502020204030204" pitchFamily="34" charset="0"/>
              <a:cs typeface="Calibri" panose="020F0502020204030204" pitchFamily="34" charset="0"/>
            </a:endParaRPr>
          </a:p>
          <a:p>
            <a:endParaRPr lang="de-AT" sz="1100" b="0" dirty="0">
              <a:latin typeface="Calibri" panose="020F0502020204030204" pitchFamily="34" charset="0"/>
              <a:ea typeface="Calibri" panose="020F0502020204030204" pitchFamily="34" charset="0"/>
              <a:cs typeface="Calibri" panose="020F0502020204030204" pitchFamily="34" charset="0"/>
            </a:endParaRPr>
          </a:p>
          <a:p>
            <a:endParaRPr lang="de-AT" sz="1100" b="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Ogni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modulo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richiede</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25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ore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apprendimento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 base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offre</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10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ore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apprendimento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fac</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oltativo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sotto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forma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attività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basate su</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 progetti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materiali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 lettura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apprendimento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aggiuntivi</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Il corso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completo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ha una durata di</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185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ore </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 </a:t>
            </a:r>
            <a:r>
              <a:rPr lang="de-AT"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assegna</a:t>
            </a:r>
            <a:r>
              <a:rPr lang="de-AT"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5 crediti ECTS. </a:t>
            </a:r>
            <a:endParaRPr lang="de-AT" sz="1100" b="0" i="0" dirty="0">
              <a:latin typeface="Calibri" panose="020F0502020204030204" pitchFamily="34" charset="0"/>
              <a:ea typeface="Calibri" panose="020F0502020204030204" pitchFamily="34" charset="0"/>
              <a:cs typeface="Calibri" panose="020F0502020204030204" pitchFamily="34" charset="0"/>
            </a:endParaRPr>
          </a:p>
          <a:p>
            <a:endParaRPr lang="de-AT" sz="1100" b="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B4634F03-915F-446A-BCF8-36FEA9111F26}" type="slidenum">
              <a:rPr lang="de-AT" smtClean="0"/>
              <a:t>12</a:t>
            </a:fld>
            <a:endParaRPr lang="de-AT"/>
          </a:p>
        </p:txBody>
      </p:sp>
    </p:spTree>
    <p:extLst>
      <p:ext uri="{BB962C8B-B14F-4D97-AF65-F5344CB8AC3E}">
        <p14:creationId xmlns:p14="http://schemas.microsoft.com/office/powerpoint/2010/main" val="2048048578"/>
      </p:ext>
    </p:extLst>
  </p:cSld>
  <p:clrMapOvr>
    <a:masterClrMapping/>
  </p:clrMapOvr>
</p:notes>
</file>

<file path=ppt/notesSlides/notesSlide1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B64F1-6D0A-EADD-B800-BCD9D244C54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EF582AE-3F3B-9085-CFA9-91FFF6E0E3D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AF2D36D-8ED2-B145-98D3-A0992610B1E6}"/>
              </a:ext>
            </a:extLst>
          </p:cNvPr>
          <p:cNvSpPr>
            <a:spLocks noGrp="1"/>
          </p:cNvSpPr>
          <p:nvPr>
            <p:ph type="body" idx="1"/>
          </p:nvPr>
        </p:nvSpPr>
        <p:spPr/>
        <p:txBody>
          <a:bodyPr/>
          <a:lstStyle/>
          <a:p>
            <a:r>
              <a:rPr lang="en-US" dirty="0"/>
              <a:t>Ogni modulo che abbiamo appena presentato è come un mini-corso, composto da</a:t>
            </a:r>
            <a:r>
              <a:rPr lang="en-US" b="1" dirty="0"/>
              <a:t> 6-7 lezioni.</a:t>
            </a:r>
          </a:p>
          <a:p>
            <a:endParaRPr lang="en-US" dirty="0"/>
          </a:p>
          <a:p>
            <a:r>
              <a:rPr lang="en-US" b="1" dirty="0"/>
              <a:t>Ogni lezione </a:t>
            </a:r>
            <a:r>
              <a:rPr lang="en-US" dirty="0"/>
              <a:t>esplora un argomento specifico ed è suddivisa in </a:t>
            </a:r>
            <a:r>
              <a:rPr lang="en-US" b="1" dirty="0"/>
              <a:t>unità.</a:t>
            </a:r>
          </a:p>
          <a:p>
            <a:endParaRPr lang="en-US" dirty="0"/>
          </a:p>
          <a:p>
            <a:r>
              <a:rPr lang="en-US" b="1" dirty="0"/>
              <a:t>Le unità </a:t>
            </a:r>
            <a:r>
              <a:rPr lang="en-US" dirty="0"/>
              <a:t>sono le pagine di apprendimento principali con cui interagirai. Contengono vari </a:t>
            </a:r>
            <a:r>
              <a:rPr lang="en-US" b="1" dirty="0"/>
              <a:t>elementi</a:t>
            </a:r>
            <a:r>
              <a:rPr lang="en-US" dirty="0"/>
              <a:t>, quali:</a:t>
            </a:r>
          </a:p>
          <a:p>
            <a:pPr marL="171450" indent="-171450">
              <a:buFont typeface="Arial" panose="020B0604020202020204" pitchFamily="34" charset="0"/>
              <a:buChar char="•"/>
            </a:pPr>
            <a:r>
              <a:rPr lang="en-US" dirty="0"/>
              <a:t>Spiegazioni testuali</a:t>
            </a:r>
          </a:p>
          <a:p>
            <a:pPr marL="171450" indent="-171450">
              <a:buFont typeface="Arial" panose="020B0604020202020204" pitchFamily="34" charset="0"/>
              <a:buChar char="•"/>
            </a:pPr>
            <a:r>
              <a:rPr lang="en-US" dirty="0"/>
              <a:t>Documenti scaricabili</a:t>
            </a:r>
          </a:p>
          <a:p>
            <a:pPr marL="171450" indent="-171450">
              <a:buFont typeface="Arial" panose="020B0604020202020204" pitchFamily="34" charset="0"/>
              <a:buChar char="•"/>
            </a:pPr>
            <a:r>
              <a:rPr lang="en-US" dirty="0"/>
              <a:t>Video didattici</a:t>
            </a:r>
          </a:p>
          <a:p>
            <a:pPr marL="171450" indent="-171450">
              <a:buFont typeface="Arial" panose="020B0604020202020204" pitchFamily="34" charset="0"/>
              <a:buChar char="•"/>
            </a:pPr>
            <a:r>
              <a:rPr lang="en-US" dirty="0"/>
              <a:t>Clip audio</a:t>
            </a:r>
          </a:p>
          <a:p>
            <a:pPr marL="171450" indent="-171450">
              <a:buFont typeface="Arial" panose="020B0604020202020204" pitchFamily="34" charset="0"/>
              <a:buChar char="•"/>
            </a:pPr>
            <a:r>
              <a:rPr lang="en-US" dirty="0"/>
              <a:t>Collegamenti ipertestuali a risorse esterne</a:t>
            </a:r>
            <a:endParaRPr lang="de-AT" dirty="0"/>
          </a:p>
        </p:txBody>
      </p:sp>
      <p:sp>
        <p:nvSpPr>
          <p:cNvPr id="4" name="Foliennummernplatzhalter 3">
            <a:extLst>
              <a:ext uri="{FF2B5EF4-FFF2-40B4-BE49-F238E27FC236}">
                <a16:creationId xmlns:a16="http://schemas.microsoft.com/office/drawing/2014/main" id="{A7433906-7D2A-4F19-044E-3C63A20E3C1A}"/>
              </a:ext>
            </a:extLst>
          </p:cNvPr>
          <p:cNvSpPr>
            <a:spLocks noGrp="1"/>
          </p:cNvSpPr>
          <p:nvPr>
            <p:ph type="sldNum" sz="quarter" idx="5"/>
          </p:nvPr>
        </p:nvSpPr>
        <p:spPr/>
        <p:txBody>
          <a:bodyPr/>
          <a:lstStyle/>
          <a:p>
            <a:fld id="{D274D5D8-74C3-4A38-835E-EC8AAD529D29}" type="slidenum">
              <a:rPr lang="el-GR" smtClean="0"/>
              <a:t>13</a:t>
            </a:fld>
            <a:endParaRPr lang="el-GR"/>
          </a:p>
        </p:txBody>
      </p:sp>
    </p:spTree>
    <p:extLst>
      <p:ext uri="{BB962C8B-B14F-4D97-AF65-F5344CB8AC3E}">
        <p14:creationId xmlns:p14="http://schemas.microsoft.com/office/powerpoint/2010/main" val="4018279096"/>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Nel modulo 1, inizieremo esplorando i fondamenti concettuali della sostenibilità applicati alle arti dello spettacolo. Il nostro obiettivo è quello di costruire una solida comprensione dei principali temi ambientali e normativi che influenzano il modo in cui operano oggi le produzioni e i luoghi di spettacolo.</a:t>
            </a:r>
          </a:p>
          <a:p>
            <a:endParaRPr lang="en-US"/>
          </a:p>
          <a:p>
            <a:r>
              <a:rPr lang="en-US"/>
              <a:t>Esamineremo le principali sfide globali, come il cambiamento climatico, e analizzeremo come concetti quali l'efficienza energetica, la gestione delle risorse e le normative sulla sostenibilità stiano diventando sempre più rilevanti nel nostro settore. Questi argomenti non sono importanti solo in teoria, ma influenzano direttamente il modo in cui pianifichiamo, produciamo e gestiamo il lavoro artistico.</a:t>
            </a:r>
          </a:p>
          <a:p>
            <a:endParaRPr lang="en-US"/>
          </a:p>
          <a:p>
            <a:r>
              <a:rPr lang="en-US"/>
              <a:t>Questo modulo è progettato per preparare il terreno alle applicazioni più pratiche che incontrerete nei moduli successivi. Alla fine di questa sezione, dovreste essere in grado di interpretare le sfide della sostenibilità e iniziare a pensare a come affrontarle nel vostro contesto professionale.</a:t>
            </a:r>
          </a:p>
          <a:p>
            <a:endParaRPr lang="en-US"/>
          </a:p>
          <a:p>
            <a:r>
              <a:rPr lang="en-US"/>
              <a:t>Il modulo è strutturato in sette lezioni, ciascuna incentrata su un aspetto specifico della sostenibilità nelle arti dello spettacolo. Passeremo da concetti generali a strategie più mirate, preparandovi ad applicare ciò che imparate in scenari reali.</a:t>
            </a:r>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14</a:t>
            </a:fld>
            <a:endParaRPr lang="el-GR"/>
          </a:p>
        </p:txBody>
      </p:sp>
    </p:spTree>
    <p:extLst>
      <p:ext uri="{BB962C8B-B14F-4D97-AF65-F5344CB8AC3E}">
        <p14:creationId xmlns:p14="http://schemas.microsoft.com/office/powerpoint/2010/main" val="3045022354"/>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Nel modulo 2, spostiamo la nostra attenzione dai concetti fondamentali all'applicazione pratica della sostenibilità nelle arti dello spettacolo. Il nostro obiettivo è fornirvi le conoscenze, le competenze e gli atteggiamenti necessari per integrare la sostenibilità in ogni fase delle vostre produzioni e nella gestione delle vostre strutture.</a:t>
            </a:r>
          </a:p>
          <a:p>
            <a:endParaRPr lang="en-US"/>
          </a:p>
          <a:p>
            <a:r>
              <a:rPr lang="en-US"/>
              <a:t>Inizieremo esplorando i principi dell'ecologia operativa, comprendendo come i luoghi di spettacolo consumano energia, gestiscono l'acqua e mantengono la qualità dell'aria. Imparerete a valutare l'efficienza energetica e a identificare le opportunità per migliorare le prestazioni ambientali delle vostre strutture.</a:t>
            </a:r>
          </a:p>
          <a:p>
            <a:endParaRPr lang="en-US"/>
          </a:p>
          <a:p>
            <a:r>
              <a:rPr lang="en-US"/>
              <a:t>Una parte significativa di questo modulo è dedicata alla pianificazione di produzioni eco-compatibili. Esamineremo come ottimizzare l'uso delle risorse, selezionare materiali sostenibili e adottare pratiche responsabili dal punto di vista ambientale durante tutto il ciclo di vita della produzione. Considererete anche come coinvolgere le parti interessate, compreso il vostro pubblico, negli sforzi di sostenibilità.</a:t>
            </a:r>
          </a:p>
          <a:p>
            <a:endParaRPr lang="en-US"/>
          </a:p>
          <a:p>
            <a:r>
              <a:rPr lang="en-US"/>
              <a:t>Durante tutto il modulo, utilizzeremo casi di studio, esempi pratici e best practice per aiutarvi ad applicare ciò che imparate. Alla fine, sarete meglio preparati a guidare iniziative di sostenibilità nel vostro lavoro, in linea sia con gli standard del settore che con gli obiettivi ambientali.</a:t>
            </a:r>
          </a:p>
          <a:p>
            <a:endParaRPr lang="en-US"/>
          </a:p>
          <a:p>
            <a:r>
              <a:rPr lang="en-US"/>
              <a:t>Questo modulo comprende sette lezioni, ciascuna incentrata su un aspetto specifico della produzione sostenibile e della gestione delle sedi. </a:t>
            </a:r>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15</a:t>
            </a:fld>
            <a:endParaRPr lang="el-GR"/>
          </a:p>
        </p:txBody>
      </p:sp>
    </p:spTree>
    <p:extLst>
      <p:ext uri="{BB962C8B-B14F-4D97-AF65-F5344CB8AC3E}">
        <p14:creationId xmlns:p14="http://schemas.microsoft.com/office/powerpoint/2010/main" val="85972363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noProof="0" dirty="0">
                <a:solidFill>
                  <a:schemeClr val="tx1"/>
                </a:solidFill>
                <a:effectLst/>
                <a:latin typeface="+mn-lt"/>
                <a:ea typeface="+mn-ea"/>
                <a:cs typeface="+mn-cs"/>
              </a:rPr>
              <a:t>Nel modulo 3 ci concentriamo sulla crescente importanza della </a:t>
            </a:r>
            <a:r>
              <a:rPr lang="en-GB" sz="1200" b="1" i="0" kern="1200" noProof="0" dirty="0">
                <a:solidFill>
                  <a:schemeClr val="tx1"/>
                </a:solidFill>
                <a:effectLst/>
                <a:latin typeface="+mn-lt"/>
                <a:ea typeface="+mn-ea"/>
                <a:cs typeface="+mn-cs"/>
              </a:rPr>
              <a:t>digitalizzazione </a:t>
            </a:r>
            <a:r>
              <a:rPr lang="en-GB" sz="1200" b="0" i="0" kern="1200" noProof="0" dirty="0">
                <a:solidFill>
                  <a:schemeClr val="tx1"/>
                </a:solidFill>
                <a:effectLst/>
                <a:latin typeface="+mn-lt"/>
                <a:ea typeface="+mn-ea"/>
                <a:cs typeface="+mn-cs"/>
              </a:rPr>
              <a:t>nelle arti dello spettacolo. Con l'evoluzione del settore, gli strumenti e le infrastrutture digitali stanno diventando essenziali, non solo per la produzione creativa, ma anche per la gestione organizzativa e il coinvolgimento del pubblico.</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Questo modulo è progettato per aiutarti a comprendere come la digitalizzazione possa essere implementata strategicamente nel tuo lavoro. Esploreremo come creare un </a:t>
            </a:r>
            <a:r>
              <a:rPr lang="en-GB" sz="1200" b="1" i="0" kern="1200" noProof="0" dirty="0">
                <a:solidFill>
                  <a:schemeClr val="tx1"/>
                </a:solidFill>
                <a:effectLst/>
                <a:latin typeface="+mn-lt"/>
                <a:ea typeface="+mn-ea"/>
                <a:cs typeface="+mn-cs"/>
              </a:rPr>
              <a:t>ambiente di lavoro digitale sicuro</a:t>
            </a:r>
            <a:r>
              <a:rPr lang="en-GB" sz="1200" b="0" i="0" kern="1200" noProof="0" dirty="0">
                <a:solidFill>
                  <a:schemeClr val="tx1"/>
                </a:solidFill>
                <a:effectLst/>
                <a:latin typeface="+mn-lt"/>
                <a:ea typeface="+mn-ea"/>
                <a:cs typeface="+mn-cs"/>
              </a:rPr>
              <a:t>, come gestire i rapporti con </a:t>
            </a:r>
            <a:r>
              <a:rPr lang="en-GB" sz="1200" b="1" i="0" kern="1200" noProof="0" dirty="0">
                <a:solidFill>
                  <a:schemeClr val="tx1"/>
                </a:solidFill>
                <a:effectLst/>
                <a:latin typeface="+mn-lt"/>
                <a:ea typeface="+mn-ea"/>
                <a:cs typeface="+mn-cs"/>
              </a:rPr>
              <a:t>i fornitori digitali di terze parti </a:t>
            </a:r>
            <a:r>
              <a:rPr lang="en-GB" sz="1200" b="0" i="0" kern="1200" noProof="0" dirty="0">
                <a:solidFill>
                  <a:schemeClr val="tx1"/>
                </a:solidFill>
                <a:effectLst/>
                <a:latin typeface="+mn-lt"/>
                <a:ea typeface="+mn-ea"/>
                <a:cs typeface="+mn-cs"/>
              </a:rPr>
              <a:t>e come </a:t>
            </a:r>
            <a:r>
              <a:rPr lang="en-GB" sz="1200" b="1" i="0" kern="1200" noProof="0" dirty="0">
                <a:solidFill>
                  <a:schemeClr val="tx1"/>
                </a:solidFill>
                <a:effectLst/>
                <a:latin typeface="+mn-lt"/>
                <a:ea typeface="+mn-ea"/>
                <a:cs typeface="+mn-cs"/>
              </a:rPr>
              <a:t>sviluppare politiche digitali </a:t>
            </a:r>
            <a:r>
              <a:rPr lang="en-GB" sz="1200" b="0" i="0" kern="1200" noProof="0" dirty="0">
                <a:solidFill>
                  <a:schemeClr val="tx1"/>
                </a:solidFill>
                <a:effectLst/>
                <a:latin typeface="+mn-lt"/>
                <a:ea typeface="+mn-ea"/>
                <a:cs typeface="+mn-cs"/>
              </a:rPr>
              <a:t>che supportino la sostenibilità e l'innovazione a lungo termine.</a:t>
            </a:r>
          </a:p>
          <a:p>
            <a:r>
              <a:rPr lang="en-GB" sz="1200" b="0" i="0" kern="1200" noProof="0" dirty="0">
                <a:solidFill>
                  <a:schemeClr val="tx1"/>
                </a:solidFill>
                <a:effectLst/>
                <a:latin typeface="+mn-lt"/>
                <a:ea typeface="+mn-ea"/>
                <a:cs typeface="+mn-cs"/>
              </a:rPr>
              <a:t>Imparerai anche </a:t>
            </a:r>
            <a:r>
              <a:rPr lang="en-GB" sz="1200" b="1" i="0" kern="1200" noProof="0" dirty="0">
                <a:solidFill>
                  <a:schemeClr val="tx1"/>
                </a:solidFill>
                <a:effectLst/>
                <a:latin typeface="+mn-lt"/>
                <a:ea typeface="+mn-ea"/>
                <a:cs typeface="+mn-cs"/>
              </a:rPr>
              <a:t>le pratiche di archiviazione</a:t>
            </a:r>
            <a:r>
              <a:rPr lang="en-GB" sz="1200" b="0" i="0" kern="1200" noProof="0" dirty="0">
                <a:solidFill>
                  <a:schemeClr val="tx1"/>
                </a:solidFill>
                <a:effectLst/>
                <a:latin typeface="+mn-lt"/>
                <a:ea typeface="+mn-ea"/>
                <a:cs typeface="+mn-cs"/>
              </a:rPr>
              <a:t>, la </a:t>
            </a:r>
            <a:r>
              <a:rPr lang="en-GB" sz="1200" b="1" i="0" kern="1200" noProof="0" dirty="0">
                <a:solidFill>
                  <a:schemeClr val="tx1"/>
                </a:solidFill>
                <a:effectLst/>
                <a:latin typeface="+mn-lt"/>
                <a:ea typeface="+mn-ea"/>
                <a:cs typeface="+mn-cs"/>
              </a:rPr>
              <a:t>visione digitale</a:t>
            </a:r>
            <a:r>
              <a:rPr lang="en-GB" sz="1200" b="0" i="0" kern="1200" noProof="0" dirty="0">
                <a:solidFill>
                  <a:schemeClr val="tx1"/>
                </a:solidFill>
                <a:effectLst/>
                <a:latin typeface="+mn-lt"/>
                <a:ea typeface="+mn-ea"/>
                <a:cs typeface="+mn-cs"/>
              </a:rPr>
              <a:t> più ampia </a:t>
            </a:r>
            <a:r>
              <a:rPr lang="en-GB" sz="1200" b="0" i="0" kern="1200" noProof="0" dirty="0">
                <a:solidFill>
                  <a:schemeClr val="tx1"/>
                </a:solidFill>
                <a:effectLst/>
                <a:latin typeface="+mn-lt"/>
                <a:ea typeface="+mn-ea"/>
                <a:cs typeface="+mn-cs"/>
              </a:rPr>
              <a:t>per le organizzazioni artistiche e come gestire </a:t>
            </a:r>
            <a:r>
              <a:rPr lang="en-GB" sz="1200" b="0" i="0" kern="1200" noProof="0" dirty="0">
                <a:solidFill>
                  <a:schemeClr val="tx1"/>
                </a:solidFill>
                <a:effectLst/>
                <a:latin typeface="+mn-lt"/>
                <a:ea typeface="+mn-ea"/>
                <a:cs typeface="+mn-cs"/>
              </a:rPr>
              <a:t>efficacemente </a:t>
            </a:r>
            <a:r>
              <a:rPr lang="en-GB" sz="1200" b="1" i="0" kern="1200" noProof="0" dirty="0">
                <a:solidFill>
                  <a:schemeClr val="tx1"/>
                </a:solidFill>
                <a:effectLst/>
                <a:latin typeface="+mn-lt"/>
                <a:ea typeface="+mn-ea"/>
                <a:cs typeface="+mn-cs"/>
              </a:rPr>
              <a:t>le infrastrutture e i dispositivi digitali</a:t>
            </a:r>
            <a:r>
              <a:rPr lang="en-GB" sz="1200" b="0" i="0" kern="1200" noProof="0" dirty="0">
                <a:solidFill>
                  <a:schemeClr val="tx1"/>
                </a:solidFill>
                <a:effectLst/>
                <a:latin typeface="+mn-lt"/>
                <a:ea typeface="+mn-ea"/>
                <a:cs typeface="+mn-cs"/>
              </a:rPr>
              <a:t>. Questi argomenti sono particolarmente rilevanti per chi si occupa di pianificazione della produzione, gestione delle sedi o creazione di contenuti digitali.</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Al termine di questo modulo, sarai in grado di contribuire alle iniziative di trasformazione digitale all'interno della tua organizzazione, utilizzando strumenti ICT a supporto sia della produzione sostenibile che dei progetti di apprendimento digitale.</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Il modulo comprende </a:t>
            </a:r>
            <a:r>
              <a:rPr lang="en-GB" sz="1200" b="1" i="0" kern="1200" noProof="0" dirty="0">
                <a:solidFill>
                  <a:schemeClr val="tx1"/>
                </a:solidFill>
                <a:effectLst/>
                <a:latin typeface="+mn-lt"/>
                <a:ea typeface="+mn-ea"/>
                <a:cs typeface="+mn-cs"/>
              </a:rPr>
              <a:t>sei lezioni</a:t>
            </a:r>
            <a:r>
              <a:rPr lang="en-GB" sz="1200" b="0" i="0" kern="1200" noProof="0" dirty="0">
                <a:solidFill>
                  <a:schemeClr val="tx1"/>
                </a:solidFill>
                <a:effectLst/>
                <a:latin typeface="+mn-lt"/>
                <a:ea typeface="+mn-ea"/>
                <a:cs typeface="+mn-cs"/>
              </a:rPr>
              <a:t>, ciascuna delle quali si concentra su un aspetto chiave della digitalizzazione nelle arti dello spettacolo. </a:t>
            </a:r>
            <a:endParaRPr lang="en-GB" noProof="0" dirty="0"/>
          </a:p>
        </p:txBody>
      </p:sp>
      <p:sp>
        <p:nvSpPr>
          <p:cNvPr id="4" name="Foliennummernplatzhalter 3"/>
          <p:cNvSpPr>
            <a:spLocks noGrp="1"/>
          </p:cNvSpPr>
          <p:nvPr>
            <p:ph type="sldNum" sz="quarter" idx="5"/>
          </p:nvPr>
        </p:nvSpPr>
        <p:spPr/>
        <p:txBody>
          <a:bodyPr/>
          <a:lstStyle/>
          <a:p>
            <a:fld id="{D274D5D8-74C3-4A38-835E-EC8AAD529D29}" type="slidenum">
              <a:rPr lang="el-GR" smtClean="0"/>
              <a:t>16</a:t>
            </a:fld>
            <a:endParaRPr lang="el-GR"/>
          </a:p>
        </p:txBody>
      </p:sp>
    </p:spTree>
    <p:extLst>
      <p:ext uri="{BB962C8B-B14F-4D97-AF65-F5344CB8AC3E}">
        <p14:creationId xmlns:p14="http://schemas.microsoft.com/office/powerpoint/2010/main" val="285341985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Il modulo 4 si concentra sullo sviluppo della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mentalità imprenditoriale e delle competenze commerciali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necessarie per avere successo nel settore delle arti dello spettacolo. Che tu lavori in modo indipendente, all'interno di </a:t>
            </a:r>
            <a:r>
              <a:rPr lang="en-US"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un'organizzazione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 alla guida di un'iniziativa creativa, è essenziale capire come pensare in modo strategico e gestire in modo efficace.</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Inizieremo esplorando diverse forme di imprenditorialità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imprenditorialità, intraprenditorialità e </a:t>
            </a:r>
            <a:r>
              <a:rPr lang="en-US" sz="1100" b="1"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imprenditorialità individuale</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 il loro applicazione alle arti. Da lì, ci immergeremo nel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pensiero creativo</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nella pianificazione aziendale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nelle pratiche di gestione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 misura per le dinamiche uniche delle arti dello spettacolo.</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Un tema chiave di questo modulo è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la sostenibilità nel business</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Imparerai come integrare la responsabilità ambientale e sociale nelle tue strategie, rendendo il tuo lavoro non solo redditizio, ma anche di grande impatto.</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Tratteremo anche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gli elementi essenziali del marketing</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aiutandovi a capire come coinvolgere il pubblico e ampliare la vostra portata. Infine, vedremo come gestire la vostra crescita come imprenditori, compresi i passi successivi per lo sviluppo professionale.</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Questo modulo comprende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sette lezioni</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ciascuna delle quali è stata progettata per rafforzare la tua sicurezza e competenza come leader e innovatore nel campo delle arti dello spettacolo. </a:t>
            </a:r>
          </a:p>
          <a:p>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17</a:t>
            </a:fld>
            <a:endParaRPr lang="el-GR"/>
          </a:p>
        </p:txBody>
      </p:sp>
    </p:spTree>
    <p:extLst>
      <p:ext uri="{BB962C8B-B14F-4D97-AF65-F5344CB8AC3E}">
        <p14:creationId xmlns:p14="http://schemas.microsoft.com/office/powerpoint/2010/main" val="2094974666"/>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questo modulo finale, rivolgiamo la nostra attenzione alla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dimensione umana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del lavoro nel campo delle arti dello spettacolo. Oltre alle competenze tecniche e creative, il successo in questo settore dipende anche dalla nostra capacità di comunicare, collaborare, guidare e adattarci al cambiamento.</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Questo modulo è progettato per aiutarti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sviluppare le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competenze trasversali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necessarie per creare ambienti di lavoro rispettosi, sicuri e inclusivi. Esploreremo come gestire efficacemente i team, risolvere i conflitti e promuovere l'empatia e l'intelligenza emotiva in contesti professionali.</a:t>
            </a: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Esaminerai anche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 dinamiche di potere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 imparerai come promuovere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l'uguaglianza, la diversità e l'inclusione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nel tuo lavoro. Un punto chiave sarà coltivare una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mentalità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orientata</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all'apprendimento permanente</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essenziale per rimanere resilienti e adattabili in un settore in rapida evoluzione.</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Discuteremo di leadership e intraprenditorialità e di come affrontare con sicurezza la complessità e l'incertezza. Infine, vedremo come queste competenze trasversali possano essere trasferite tra ruoli e contesti diversi, rendendoti un professionista più versatile e di maggiore impatto.</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Questo modulo comprende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sette lezioni</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ciascuna delle quali offre strategie pratiche e spunti di riflessione per sostenere la tua crescita personale e professionale. </a:t>
            </a:r>
          </a:p>
          <a:p>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18</a:t>
            </a:fld>
            <a:endParaRPr lang="el-GR"/>
          </a:p>
        </p:txBody>
      </p:sp>
    </p:spTree>
    <p:extLst>
      <p:ext uri="{BB962C8B-B14F-4D97-AF65-F5344CB8AC3E}">
        <p14:creationId xmlns:p14="http://schemas.microsoft.com/office/powerpoint/2010/main" val="2975021880"/>
      </p:ext>
    </p:extLst>
  </p:cSld>
  <p:clrMapOvr>
    <a:masterClrMapping/>
  </p:clrMapOvr>
</p:notes>
</file>

<file path=ppt/notesSlides/notesSlide1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D763A-A5C2-047C-578A-F5E951373B1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E8CB459-CDFB-4F89-3619-A4FA0DEA251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50C7534-73D5-DF9A-2B9D-75D4D249E73D}"/>
              </a:ext>
            </a:extLst>
          </p:cNvPr>
          <p:cNvSpPr>
            <a:spLocks noGrp="1"/>
          </p:cNvSpPr>
          <p:nvPr>
            <p:ph type="body" idx="1"/>
          </p:nvPr>
        </p:nvSpPr>
        <p:spPr/>
        <p:txBody>
          <a:bodyPr/>
          <a:lstStyle/>
          <a:p>
            <a:r>
              <a:rPr lang="de-AT" err="1"/>
              <a:t>Avete </a:t>
            </a:r>
            <a:r>
              <a:rPr lang="de-AT" err="1"/>
              <a:t>domande </a:t>
            </a:r>
            <a:r>
              <a:rPr lang="de-AT" err="1"/>
              <a:t>o </a:t>
            </a:r>
            <a:r>
              <a:rPr lang="de-AT" err="1"/>
              <a:t>commenti </a:t>
            </a:r>
            <a:r>
              <a:rPr lang="de-AT" err="1"/>
              <a:t>sui</a:t>
            </a:r>
            <a:r>
              <a:rPr lang="de-AT"/>
              <a:t> 5 moduli </a:t>
            </a:r>
            <a:r>
              <a:rPr lang="de-AT" err="1"/>
              <a:t>che </a:t>
            </a:r>
            <a:r>
              <a:rPr lang="de-AT" err="1"/>
              <a:t>abbiamo </a:t>
            </a:r>
            <a:r>
              <a:rPr lang="de-AT" err="1"/>
              <a:t>presentato</a:t>
            </a:r>
            <a:r>
              <a:rPr lang="de-AT"/>
              <a:t>?</a:t>
            </a:r>
          </a:p>
          <a:p>
            <a:endParaRPr lang="de-AT"/>
          </a:p>
        </p:txBody>
      </p:sp>
      <p:sp>
        <p:nvSpPr>
          <p:cNvPr id="4" name="Foliennummernplatzhalter 3">
            <a:extLst>
              <a:ext uri="{FF2B5EF4-FFF2-40B4-BE49-F238E27FC236}">
                <a16:creationId xmlns:a16="http://schemas.microsoft.com/office/drawing/2014/main" id="{E97BEE52-F2CF-94C2-53F9-B15C0B25EAE6}"/>
              </a:ext>
            </a:extLst>
          </p:cNvPr>
          <p:cNvSpPr>
            <a:spLocks noGrp="1"/>
          </p:cNvSpPr>
          <p:nvPr>
            <p:ph type="sldNum" sz="quarter" idx="5"/>
          </p:nvPr>
        </p:nvSpPr>
        <p:spPr/>
        <p:txBody>
          <a:bodyPr/>
          <a:lstStyle/>
          <a:p>
            <a:fld id="{D274D5D8-74C3-4A38-835E-EC8AAD529D29}" type="slidenum">
              <a:rPr lang="el-GR" smtClean="0"/>
              <a:t>19</a:t>
            </a:fld>
            <a:endParaRPr lang="el-GR"/>
          </a:p>
        </p:txBody>
      </p:sp>
    </p:spTree>
    <p:extLst>
      <p:ext uri="{BB962C8B-B14F-4D97-AF65-F5344CB8AC3E}">
        <p14:creationId xmlns:p14="http://schemas.microsoft.com/office/powerpoint/2010/main" val="3768362584"/>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latin typeface="Calibri" panose="020F0502020204030204" pitchFamily="34" charset="0"/>
                <a:ea typeface="Calibri" panose="020F0502020204030204" pitchFamily="34" charset="0"/>
                <a:cs typeface="Calibri" panose="020F0502020204030204" pitchFamily="34" charset="0"/>
              </a:rPr>
              <a:t>Benvenuti alla </a:t>
            </a:r>
            <a:r>
              <a:rPr lang="en-US" sz="1100" b="1" i="0" dirty="0">
                <a:latin typeface="Calibri" panose="020F0502020204030204" pitchFamily="34" charset="0"/>
                <a:ea typeface="Calibri" panose="020F0502020204030204" pitchFamily="34" charset="0"/>
                <a:cs typeface="Calibri" panose="020F0502020204030204" pitchFamily="34" charset="0"/>
              </a:rPr>
              <a:t>Lezione</a:t>
            </a:r>
            <a:r>
              <a:rPr lang="de-AT" sz="1100" b="1" i="0" dirty="0">
                <a:latin typeface="Calibri" panose="020F0502020204030204" pitchFamily="34" charset="0"/>
                <a:ea typeface="Calibri" panose="020F0502020204030204" pitchFamily="34" charset="0"/>
                <a:cs typeface="Calibri" panose="020F0502020204030204" pitchFamily="34" charset="0"/>
              </a:rPr>
              <a:t> 1 - </a:t>
            </a:r>
            <a:r>
              <a:rPr lang="en-US" sz="1100" b="1" i="0" dirty="0"/>
              <a:t>Utilizzo del corso di formazione online INSPIRE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INSPIRE è l'acronimo di Alliance for a Net Positive Performing Arts Sector (Alleanza per un settore delle arti performative a impatto netto positivo). Si tratta di un'iniziativa europea volta ad aiutare il settore delle arti performative nella transizione verso la sostenibilità e l'innovazione digitale.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Questo </a:t>
            </a:r>
            <a:r>
              <a:rPr lang="en-US" sz="1200" b="0" i="0" kern="1200" dirty="0" err="1">
                <a:solidFill>
                  <a:schemeClr val="tx1"/>
                </a:solidFill>
                <a:effectLst/>
                <a:latin typeface="+mn-lt"/>
                <a:ea typeface="+mn-ea"/>
                <a:cs typeface="+mn-cs"/>
              </a:rPr>
              <a:t>programma </a:t>
            </a:r>
            <a:r>
              <a:rPr lang="en-US" sz="1200" b="0" i="0" kern="1200" dirty="0">
                <a:solidFill>
                  <a:schemeClr val="tx1"/>
                </a:solidFill>
                <a:effectLst/>
                <a:latin typeface="+mn-lt"/>
                <a:ea typeface="+mn-ea"/>
                <a:cs typeface="+mn-cs"/>
              </a:rPr>
              <a:t>supporta i professionisti e gli educatori nell'istruzione superiore e nella formazione professionale, fornendo loro competenze a prova di futuro.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2</a:t>
            </a:fld>
            <a:endParaRPr lang="el-GR"/>
          </a:p>
        </p:txBody>
      </p:sp>
    </p:spTree>
    <p:extLst>
      <p:ext uri="{BB962C8B-B14F-4D97-AF65-F5344CB8AC3E}">
        <p14:creationId xmlns:p14="http://schemas.microsoft.com/office/powerpoint/2010/main" val="1791150030"/>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noProof="0">
                <a:solidFill>
                  <a:schemeClr val="tx1"/>
                </a:solidFill>
                <a:effectLst/>
                <a:latin typeface="+mn-lt"/>
                <a:ea typeface="+mn-ea"/>
                <a:cs typeface="+mn-cs"/>
              </a:rPr>
              <a:t>Infine, vi presentiamo la Piattaforma di apprendimento virtuale. Questa piattaforma è la sede digitale del programma di formazione INSPIRE. È stata progettata per offrirvi un'esperienza di apprendimento flessibile, coinvolgente e accessibile, sia che partecipiate da un'aula, da una sala prove o da casa vostra.</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A differenza dei tradizionali sistemi di gestione dell'apprendimento, questa </a:t>
            </a:r>
            <a:r>
              <a:rPr lang="en-GB" sz="1200" b="1" i="0" kern="1200" noProof="0">
                <a:solidFill>
                  <a:schemeClr val="tx1"/>
                </a:solidFill>
                <a:effectLst/>
                <a:latin typeface="+mn-lt"/>
                <a:ea typeface="+mn-ea"/>
                <a:cs typeface="+mn-cs"/>
              </a:rPr>
              <a:t>piattaforma di apprendimento virtuale (VLP) </a:t>
            </a:r>
            <a:r>
              <a:rPr lang="en-GB" sz="1200" b="0" i="0" kern="1200" noProof="0">
                <a:solidFill>
                  <a:schemeClr val="tx1"/>
                </a:solidFill>
                <a:effectLst/>
                <a:latin typeface="+mn-lt"/>
                <a:ea typeface="+mn-ea"/>
                <a:cs typeface="+mn-cs"/>
              </a:rPr>
              <a:t>offre un ambiente più olistico e interattivo. Supporta sia </a:t>
            </a:r>
            <a:r>
              <a:rPr lang="en-GB" sz="1200" b="0" i="0" kern="1200" noProof="0">
                <a:solidFill>
                  <a:schemeClr val="tx1"/>
                </a:solidFill>
                <a:effectLst/>
                <a:latin typeface="+mn-lt"/>
                <a:ea typeface="+mn-ea"/>
                <a:cs typeface="+mn-cs"/>
              </a:rPr>
              <a:t>l'apprendimento </a:t>
            </a:r>
            <a:r>
              <a:rPr lang="en-GB" sz="1200" b="1" i="0" kern="1200" noProof="0">
                <a:solidFill>
                  <a:schemeClr val="tx1"/>
                </a:solidFill>
                <a:effectLst/>
                <a:latin typeface="+mn-lt"/>
                <a:ea typeface="+mn-ea"/>
                <a:cs typeface="+mn-cs"/>
              </a:rPr>
              <a:t>sincrono </a:t>
            </a:r>
            <a:r>
              <a:rPr lang="en-GB" sz="1200" b="0" i="0" kern="1200" noProof="0">
                <a:solidFill>
                  <a:schemeClr val="tx1"/>
                </a:solidFill>
                <a:effectLst/>
                <a:latin typeface="+mn-lt"/>
                <a:ea typeface="+mn-ea"/>
                <a:cs typeface="+mn-cs"/>
              </a:rPr>
              <a:t>(in tempo reale) che </a:t>
            </a:r>
            <a:r>
              <a:rPr lang="en-GB" sz="1200" b="1" i="0" kern="1200" noProof="0">
                <a:solidFill>
                  <a:schemeClr val="tx1"/>
                </a:solidFill>
                <a:effectLst/>
                <a:latin typeface="+mn-lt"/>
                <a:ea typeface="+mn-ea"/>
                <a:cs typeface="+mn-cs"/>
              </a:rPr>
              <a:t>asincrono </a:t>
            </a:r>
            <a:r>
              <a:rPr lang="en-GB" sz="1200" b="0" i="0" kern="1200" noProof="0">
                <a:solidFill>
                  <a:schemeClr val="tx1"/>
                </a:solidFill>
                <a:effectLst/>
                <a:latin typeface="+mn-lt"/>
                <a:ea typeface="+mn-ea"/>
                <a:cs typeface="+mn-cs"/>
              </a:rPr>
              <a:t>(autodidattico), consentendoti di studiare al tuo ritmo e di interagire con i tuoi colleghi e istruttori quando necessario.</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La piattaforma ospita il </a:t>
            </a:r>
            <a:r>
              <a:rPr lang="en-GB" sz="1200" b="1" i="0" kern="1200" noProof="0">
                <a:solidFill>
                  <a:schemeClr val="tx1"/>
                </a:solidFill>
                <a:effectLst/>
                <a:latin typeface="+mn-lt"/>
                <a:ea typeface="+mn-ea"/>
                <a:cs typeface="+mn-cs"/>
              </a:rPr>
              <a:t>corso online professionale aperto (VOOC)</a:t>
            </a:r>
            <a:r>
              <a:rPr lang="en-GB" sz="1200" b="0" i="0" kern="1200" noProof="0">
                <a:solidFill>
                  <a:schemeClr val="tx1"/>
                </a:solidFill>
                <a:effectLst/>
                <a:latin typeface="+mn-lt"/>
                <a:ea typeface="+mn-ea"/>
                <a:cs typeface="+mn-cs"/>
              </a:rPr>
              <a:t>, pensato appositamente per il settore delle arti dello spettacolo. Include moduli strutturati, contenuti multimediali, valutazioni e strumenti collaborativi. Troverai di tutto, dai video alle letture, dai forum di discussione alle attività basate su progetti, il tutto pensato per supportare il tuo apprendimento e il tuo sviluppo professionale.</a:t>
            </a:r>
          </a:p>
          <a:p>
            <a:endParaRPr lang="en-GB" sz="1200" b="0" i="0" kern="1200" noProof="0">
              <a:solidFill>
                <a:schemeClr val="tx1"/>
              </a:solidFill>
              <a:effectLst/>
              <a:latin typeface="+mn-lt"/>
              <a:ea typeface="+mn-ea"/>
              <a:cs typeface="+mn-cs"/>
            </a:endParaRPr>
          </a:p>
          <a:p>
            <a:r>
              <a:rPr lang="en-GB" sz="1200" b="0" i="0" kern="1200" noProof="0">
                <a:solidFill>
                  <a:schemeClr val="tx1"/>
                </a:solidFill>
                <a:effectLst/>
                <a:latin typeface="+mn-lt"/>
                <a:ea typeface="+mn-ea"/>
                <a:cs typeface="+mn-cs"/>
              </a:rPr>
              <a:t>È importante sottolineare che la piattaforma si basa su </a:t>
            </a:r>
            <a:r>
              <a:rPr lang="en-GB" sz="1200" b="1" i="0" kern="1200" noProof="0">
                <a:solidFill>
                  <a:schemeClr val="tx1"/>
                </a:solidFill>
                <a:effectLst/>
                <a:latin typeface="+mn-lt"/>
                <a:ea typeface="+mn-ea"/>
                <a:cs typeface="+mn-cs"/>
              </a:rPr>
              <a:t>principi di apprendimento basati sulle competenze</a:t>
            </a:r>
            <a:r>
              <a:rPr lang="en-GB" sz="1200" b="0" i="0" kern="1200" noProof="0">
                <a:solidFill>
                  <a:schemeClr val="tx1"/>
                </a:solidFill>
                <a:effectLst/>
                <a:latin typeface="+mn-lt"/>
                <a:ea typeface="+mn-ea"/>
                <a:cs typeface="+mn-cs"/>
              </a:rPr>
              <a:t>, il che significa che i contenuti sono in linea con le competenze del mondo reale e con i quadri educativi europei. Non si tratta solo di acquisire conoscenze, ma di applicarle in modo significativo.</a:t>
            </a:r>
          </a:p>
          <a:p>
            <a:endParaRPr lang="en-GB" noProof="0"/>
          </a:p>
        </p:txBody>
      </p:sp>
      <p:sp>
        <p:nvSpPr>
          <p:cNvPr id="4" name="Foliennummernplatzhalter 3"/>
          <p:cNvSpPr>
            <a:spLocks noGrp="1"/>
          </p:cNvSpPr>
          <p:nvPr>
            <p:ph type="sldNum" sz="quarter" idx="5"/>
          </p:nvPr>
        </p:nvSpPr>
        <p:spPr/>
        <p:txBody>
          <a:bodyPr/>
          <a:lstStyle/>
          <a:p>
            <a:fld id="{D274D5D8-74C3-4A38-835E-EC8AAD529D29}" type="slidenum">
              <a:rPr lang="el-GR" smtClean="0"/>
              <a:t>20</a:t>
            </a:fld>
            <a:endParaRPr lang="el-GR"/>
          </a:p>
        </p:txBody>
      </p:sp>
    </p:spTree>
    <p:extLst>
      <p:ext uri="{BB962C8B-B14F-4D97-AF65-F5344CB8AC3E}">
        <p14:creationId xmlns:p14="http://schemas.microsoft.com/office/powerpoint/2010/main" val="2260585175"/>
      </p:ext>
    </p:extLst>
  </p:cSld>
  <p:clrMapOvr>
    <a:masterClrMapping/>
  </p:clrMapOvr>
</p:notes>
</file>

<file path=ppt/notesSlides/notesSlide2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E6B4B-6215-7CD2-BB9C-E4C23CF0170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5698022-D1F1-B77B-3101-06D7360F70F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25A565D-F23D-EA22-31AD-131126CEA058}"/>
              </a:ext>
            </a:extLst>
          </p:cNvPr>
          <p:cNvSpPr>
            <a:spLocks noGrp="1"/>
          </p:cNvSpPr>
          <p:nvPr>
            <p:ph type="body" idx="1"/>
          </p:nvPr>
        </p:nvSpPr>
        <p:spPr/>
        <p:txBody>
          <a:bodyPr/>
          <a:lstStyle/>
          <a:p>
            <a:r>
              <a:rPr lang="en-US" sz="1100" b="0" dirty="0">
                <a:latin typeface="Calibri" panose="020F0502020204030204" pitchFamily="34" charset="0"/>
                <a:ea typeface="Calibri" panose="020F0502020204030204" pitchFamily="34" charset="0"/>
                <a:cs typeface="Calibri" panose="020F0502020204030204" pitchFamily="34" charset="0"/>
              </a:rPr>
              <a:t>Questa attività ti invita a esplorare la piattaforma di apprendimento virtuale INSPIRE. Ti registrerai, navigherai nelle sezioni principali relative al </a:t>
            </a:r>
            <a:r>
              <a:rPr lang="en-US" sz="1100" b="0" dirty="0" err="1">
                <a:latin typeface="Calibri" panose="020F0502020204030204" pitchFamily="34" charset="0"/>
                <a:ea typeface="Calibri" panose="020F0502020204030204" pitchFamily="34" charset="0"/>
                <a:cs typeface="Calibri" panose="020F0502020204030204" pitchFamily="34" charset="0"/>
              </a:rPr>
              <a:t>programma</a:t>
            </a:r>
            <a:r>
              <a:rPr lang="en-US" sz="1100" b="0" dirty="0">
                <a:latin typeface="Calibri" panose="020F0502020204030204" pitchFamily="34" charset="0"/>
                <a:ea typeface="Calibri" panose="020F0502020204030204" pitchFamily="34" charset="0"/>
                <a:cs typeface="Calibri" panose="020F0502020204030204" pitchFamily="34" charset="0"/>
              </a:rPr>
              <a:t> di formazione INSPIRE </a:t>
            </a:r>
            <a:r>
              <a:rPr lang="en-US" sz="1100" b="0" dirty="0">
                <a:latin typeface="Calibri" panose="020F0502020204030204" pitchFamily="34" charset="0"/>
                <a:ea typeface="Calibri" panose="020F0502020204030204" pitchFamily="34" charset="0"/>
                <a:cs typeface="Calibri" panose="020F0502020204030204" pitchFamily="34" charset="0"/>
              </a:rPr>
              <a:t>(VOOC) e alla guida pratica e proverai le funzionalità e le risorse della piattaforma.</a:t>
            </a:r>
            <a:endParaRPr lang="el-GR" sz="1100" b="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F3DD760-9EB7-0C3B-2C73-6D6E510B91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t>21</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8404759"/>
      </p:ext>
    </p:extLst>
  </p:cSld>
  <p:clrMapOvr>
    <a:masterClrMapping/>
  </p:clrMapOvr>
</p:notes>
</file>

<file path=ppt/notesSlides/notesSlide2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EA55C-7EBE-C4C6-6998-A8361916216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1EA0C46-D298-A9EA-29BB-E00DABBF096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1AF1086-2BE8-55FE-4F6D-3400F9D21B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"Bentornati a tutti alla Lezione 2 del nostro </a:t>
            </a:r>
            <a:r>
              <a:rPr lang="en-US" sz="1100" dirty="0" err="1">
                <a:latin typeface="Calibri" panose="020F0502020204030204" pitchFamily="34" charset="0"/>
                <a:ea typeface="Calibri" panose="020F0502020204030204" pitchFamily="34" charset="0"/>
                <a:cs typeface="Calibri" panose="020F0502020204030204" pitchFamily="34" charset="0"/>
              </a:rPr>
              <a:t>programma</a:t>
            </a:r>
            <a:r>
              <a:rPr lang="en-US" sz="1100" dirty="0">
                <a:latin typeface="Calibri" panose="020F0502020204030204" pitchFamily="34" charset="0"/>
                <a:ea typeface="Calibri" panose="020F0502020204030204" pitchFamily="34" charset="0"/>
                <a:cs typeface="Calibri" panose="020F0502020204030204" pitchFamily="34" charset="0"/>
              </a:rPr>
              <a:t> di formazione</a:t>
            </a:r>
            <a:r>
              <a:rPr lang="en-US" sz="1100" dirty="0">
                <a:latin typeface="Calibri" panose="020F0502020204030204" pitchFamily="34" charset="0"/>
                <a:ea typeface="Calibri" panose="020F0502020204030204" pitchFamily="34" charset="0"/>
                <a:cs typeface="Calibri" panose="020F0502020204030204" pitchFamily="34" charset="0"/>
              </a:rPr>
              <a:t>: Creare produzioni sostenibili e gestire luoghi sostenibili per le arti dello spettacolo.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Nella sessione precedente abbiamo esplorato l'intero </a:t>
            </a:r>
            <a:r>
              <a:rPr lang="en-US" sz="1100" dirty="0" err="1">
                <a:latin typeface="Calibri" panose="020F0502020204030204" pitchFamily="34" charset="0"/>
                <a:ea typeface="Calibri" panose="020F0502020204030204" pitchFamily="34" charset="0"/>
                <a:cs typeface="Calibri" panose="020F0502020204030204" pitchFamily="34" charset="0"/>
              </a:rPr>
              <a:t>programma di apprendimento</a:t>
            </a:r>
            <a:r>
              <a:rPr lang="en-US" sz="1100" dirty="0">
                <a:latin typeface="Calibri" panose="020F0502020204030204" pitchFamily="34" charset="0"/>
                <a:ea typeface="Calibri" panose="020F0502020204030204" pitchFamily="34" charset="0"/>
                <a:cs typeface="Calibri" panose="020F0502020204030204" pitchFamily="34" charset="0"/>
              </a:rPr>
              <a:t> INSPIRE </a:t>
            </a:r>
            <a:r>
              <a:rPr lang="en-US" sz="1100" dirty="0">
                <a:latin typeface="Calibri" panose="020F0502020204030204" pitchFamily="34" charset="0"/>
                <a:ea typeface="Calibri" panose="020F0502020204030204" pitchFamily="34" charset="0"/>
                <a:cs typeface="Calibri" panose="020F0502020204030204" pitchFamily="34" charset="0"/>
              </a:rPr>
              <a:t>e abbiamo avuto una panoramica dei cinque moduli principali. Oggi ci concentreremo più nel dettaglio sul Modulo 2, fondamentale per comprendere come la sostenibilità possa essere integrata sia nella produzione artistica che nella gestione delle sedi.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Esamineremo l'impatto ambientale e sociale del nostro lavoro, come la sostenibilità possa migliorare la creatività e l'efficienza e quali strumenti e strategie pratiche siano già disponibili per aiutarci ad agire, sia individualmente che collettivamente.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Benvenuti alla </a:t>
            </a:r>
            <a:r>
              <a:rPr lang="en-US" sz="1100" b="1" dirty="0">
                <a:latin typeface="Calibri" panose="020F0502020204030204" pitchFamily="34" charset="0"/>
                <a:ea typeface="Calibri" panose="020F0502020204030204" pitchFamily="34" charset="0"/>
                <a:cs typeface="Calibri" panose="020F0502020204030204" pitchFamily="34" charset="0"/>
              </a:rPr>
              <a:t>Lezione</a:t>
            </a:r>
            <a:r>
              <a:rPr lang="de-AT" sz="1100" b="1" dirty="0">
                <a:latin typeface="Calibri" panose="020F0502020204030204" pitchFamily="34" charset="0"/>
                <a:ea typeface="Calibri" panose="020F0502020204030204" pitchFamily="34" charset="0"/>
                <a:cs typeface="Calibri" panose="020F0502020204030204" pitchFamily="34" charset="0"/>
              </a:rPr>
              <a:t> 2 - </a:t>
            </a:r>
            <a:r>
              <a:rPr lang="en-US" sz="1100" b="1" dirty="0"/>
              <a:t>Comprendere la creazione di produzioni sostenibili e la gestione di luoghi sostenibili per le arti performative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E2D7F4A-2E2C-C93B-C279-CBF14685733A}"/>
              </a:ext>
            </a:extLst>
          </p:cNvPr>
          <p:cNvSpPr>
            <a:spLocks noGrp="1"/>
          </p:cNvSpPr>
          <p:nvPr>
            <p:ph type="sldNum" sz="quarter" idx="5"/>
          </p:nvPr>
        </p:nvSpPr>
        <p:spPr/>
        <p:txBody>
          <a:bodyPr/>
          <a:lstStyle/>
          <a:p>
            <a:fld id="{D274D5D8-74C3-4A38-835E-EC8AAD529D29}" type="slidenum">
              <a:rPr lang="el-GR" smtClean="0"/>
              <a:t>22</a:t>
            </a:fld>
            <a:endParaRPr lang="el-GR"/>
          </a:p>
        </p:txBody>
      </p:sp>
    </p:spTree>
    <p:extLst>
      <p:ext uri="{BB962C8B-B14F-4D97-AF65-F5344CB8AC3E}">
        <p14:creationId xmlns:p14="http://schemas.microsoft.com/office/powerpoint/2010/main" val="3974581912"/>
      </p:ext>
    </p:extLst>
  </p:cSld>
  <p:clrMapOvr>
    <a:masterClrMapping/>
  </p:clrMapOvr>
</p:notes>
</file>

<file path=ppt/notesSlides/notesSlide2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EF16A-5CF9-7038-1BEB-AE31D4B3C54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52E3114-E300-A3A1-5130-BC20B98750B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0C6E174-AD7A-36DB-0C85-1B079FFFCD05}"/>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Prima di addentrarci nell'argomento, diamo un'occhiata ai punti chiave su cui ci concentreremo in questa lezione.</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In primo luogo, discuteremo perché le pratiche e le operazioni di produzione sostenibili stanno diventando essenziali nelle arti dello spettacolo, sia dal punto di vista ambientale che sociale.</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In secondo luogo, esploreremo come possiamo orientarci verso una produzione teatrale più sostenibile, attraverso soluzioni creative, metodi di lavoro collaborativi e adottando un approccio che tenga conto dell'intero ciclo di vita, dalla pianificazione alla rappresentazione.</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Infine, vedremo come gestire le sedi in modo più sostenibile, con particolare attenzione alle strategie basate sui dati che supportano l'efficienza energetica, una programmazione più intelligente e un miglioramento continuo nel tempo.</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Questi pilastri guideranno le nostre discussioni e attività odierne e ci forniranno una solida base per formare altri soggetti affinché apportino cambiamenti significativi alle loro produzioni e ai loro luoghi di spettacolo.</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dirty="0"/>
              <a:t>Cominciamo riflettendo sul perché questo argomento è così importante per il futuro del nostro settore.</a:t>
            </a:r>
            <a:endParaRPr lang="el-GR" dirty="0"/>
          </a:p>
        </p:txBody>
      </p:sp>
      <p:sp>
        <p:nvSpPr>
          <p:cNvPr id="4" name="Θέση αριθμού διαφάνειας 3">
            <a:extLst>
              <a:ext uri="{FF2B5EF4-FFF2-40B4-BE49-F238E27FC236}">
                <a16:creationId xmlns:a16="http://schemas.microsoft.com/office/drawing/2014/main" id="{BC7A4092-9099-13E9-E914-428064004716}"/>
              </a:ext>
            </a:extLst>
          </p:cNvPr>
          <p:cNvSpPr>
            <a:spLocks noGrp="1"/>
          </p:cNvSpPr>
          <p:nvPr>
            <p:ph type="sldNum" sz="quarter" idx="5"/>
          </p:nvPr>
        </p:nvSpPr>
        <p:spPr/>
        <p:txBody>
          <a:bodyPr/>
          <a:lstStyle/>
          <a:p>
            <a:fld id="{D274D5D8-74C3-4A38-835E-EC8AAD529D29}" type="slidenum">
              <a:rPr lang="el-GR" smtClean="0"/>
              <a:t>23</a:t>
            </a:fld>
            <a:endParaRPr lang="el-GR"/>
          </a:p>
        </p:txBody>
      </p:sp>
    </p:spTree>
    <p:extLst>
      <p:ext uri="{BB962C8B-B14F-4D97-AF65-F5344CB8AC3E}">
        <p14:creationId xmlns:p14="http://schemas.microsoft.com/office/powerpoint/2010/main" val="734667621"/>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noProof="0" dirty="0">
                <a:solidFill>
                  <a:schemeClr val="tx1"/>
                </a:solidFill>
                <a:effectLst/>
                <a:latin typeface="+mn-lt"/>
                <a:ea typeface="+mn-ea"/>
                <a:cs typeface="+mn-cs"/>
              </a:rPr>
              <a:t>L'importanza delle pratiche e delle operazioni di produzione sostenibile nelle arti dello spettacolo è al centro sia della responsabilità settoriale che dell'innovazione creativa. Come sottolineato nel Modulo 2 del programma di formazione INSPIRE, l'integrazione della sostenibilità non è più facoltativa, ma essenziale per garantire la redditività, la credibilità e la rilevanza a lungo termine delle arti. Ecco i motivi principali della loro importanza, strutturati per chiarezza e contesto professionale:</a:t>
            </a:r>
            <a:r>
              <a:rPr lang="en-GB" noProof="0" dirty="0"/>
              <a:t> </a:t>
            </a:r>
          </a:p>
          <a:p>
            <a:endParaRPr lang="en-GB"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1. Impatto ambientale e sociale</a:t>
            </a:r>
          </a:p>
          <a:p>
            <a:r>
              <a:rPr lang="en-US" sz="1200" b="0" i="0" kern="1200" noProof="0" dirty="0">
                <a:solidFill>
                  <a:schemeClr val="tx1"/>
                </a:solidFill>
                <a:effectLst/>
                <a:latin typeface="+mn-lt"/>
                <a:ea typeface="+mn-ea"/>
                <a:cs typeface="+mn-cs"/>
              </a:rPr>
              <a:t>Le arti dello spettacolo richiedono un uso intensivo di risorse. Pratiche sostenibili, come l'utilizzo di materiali rinnovabili, il miglioramento dell'efficienza energetica e la riduzione dei rifiuti, possono ridurre significativamente l'impatto ambientale. </a:t>
            </a:r>
          </a:p>
          <a:p>
            <a:r>
              <a:rPr lang="en-US" sz="1200" b="0" i="0" kern="1200" noProof="0" dirty="0">
                <a:solidFill>
                  <a:schemeClr val="tx1"/>
                </a:solidFill>
                <a:effectLst/>
                <a:latin typeface="+mn-lt"/>
                <a:ea typeface="+mn-ea"/>
                <a:cs typeface="+mn-cs"/>
              </a:rPr>
              <a:t>Un approccio basato sul ciclo di vita garantisce che la sostenibilità sia integrata dal casting alla gestione del pubblico.</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2. Vantaggi creativi e operativi</a:t>
            </a:r>
          </a:p>
          <a:p>
            <a:r>
              <a:rPr lang="en-US" sz="1200" b="0" i="0" kern="1200" noProof="0" dirty="0">
                <a:solidFill>
                  <a:schemeClr val="tx1"/>
                </a:solidFill>
                <a:effectLst/>
                <a:latin typeface="+mn-lt"/>
                <a:ea typeface="+mn-ea"/>
                <a:cs typeface="+mn-cs"/>
              </a:rPr>
              <a:t>La sostenibilità stimola l'innovazione, incoraggiando la progettazione modulare, l'uso di nuovi materiali e narrazioni originali. </a:t>
            </a:r>
          </a:p>
          <a:p>
            <a:r>
              <a:rPr lang="en-US" sz="1200" b="0" i="0" kern="1200" noProof="0" dirty="0">
                <a:solidFill>
                  <a:schemeClr val="tx1"/>
                </a:solidFill>
                <a:effectLst/>
                <a:latin typeface="+mn-lt"/>
                <a:ea typeface="+mn-ea"/>
                <a:cs typeface="+mn-cs"/>
              </a:rPr>
              <a:t>L'efficienza operativa attraverso un uso intelligente dell'energia e sistemi integrati riduce anche i costi e aumenta la resilienza.</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3. Sfide specifiche del settore</a:t>
            </a:r>
          </a:p>
          <a:p>
            <a:r>
              <a:rPr lang="en-US" sz="1200" b="0" i="0" kern="1200" noProof="0" dirty="0">
                <a:solidFill>
                  <a:schemeClr val="tx1"/>
                </a:solidFill>
                <a:effectLst/>
                <a:latin typeface="+mn-lt"/>
                <a:ea typeface="+mn-ea"/>
                <a:cs typeface="+mn-cs"/>
              </a:rPr>
              <a:t>Le sedi devono affrontare problemi quali l'uso intermittente e la protezione del patrimonio. </a:t>
            </a:r>
          </a:p>
          <a:p>
            <a:r>
              <a:rPr lang="en-US" sz="1200" b="0" i="0" kern="1200" noProof="0" dirty="0">
                <a:solidFill>
                  <a:schemeClr val="tx1"/>
                </a:solidFill>
                <a:effectLst/>
                <a:latin typeface="+mn-lt"/>
                <a:ea typeface="+mn-ea"/>
                <a:cs typeface="+mn-cs"/>
              </a:rPr>
              <a:t>Le soluzioni includono una programmazione efficiente, il miglioramento dell'isolamento e il monitoraggio energetico, garantendo miglioramenti senza compromettere il valore culturale.</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4. Dall'impronta ecologica all'impronta positiva</a:t>
            </a:r>
          </a:p>
          <a:p>
            <a:r>
              <a:rPr lang="en-US" sz="1200" b="0" i="0" kern="1200" noProof="0" dirty="0">
                <a:solidFill>
                  <a:schemeClr val="tx1"/>
                </a:solidFill>
                <a:effectLst/>
                <a:latin typeface="+mn-lt"/>
                <a:ea typeface="+mn-ea"/>
                <a:cs typeface="+mn-cs"/>
              </a:rPr>
              <a:t>La sostenibilità non riguarda solo la riduzione dei danni. </a:t>
            </a:r>
          </a:p>
          <a:p>
            <a:r>
              <a:rPr lang="en-US" sz="1200" b="0" i="0" kern="1200" noProof="0" dirty="0">
                <a:solidFill>
                  <a:schemeClr val="tx1"/>
                </a:solidFill>
                <a:effectLst/>
                <a:latin typeface="+mn-lt"/>
                <a:ea typeface="+mn-ea"/>
                <a:cs typeface="+mn-cs"/>
              </a:rPr>
              <a:t>Le produzioni possono creare attivamente un cambiamento positivo, promuovendo pratiche ecologiche, educando il pubblico e guidando una trasformazione a livello settoriale in linea con gli obiettivi climatici dell'UE.</a:t>
            </a:r>
          </a:p>
          <a:p>
            <a:endParaRPr lang="en-US" sz="1200" b="0" i="0" kern="1200" noProof="0" dirty="0">
              <a:solidFill>
                <a:schemeClr val="tx1"/>
              </a:solidFill>
              <a:effectLst/>
              <a:latin typeface="+mn-lt"/>
              <a:ea typeface="+mn-ea"/>
              <a:cs typeface="+mn-cs"/>
            </a:endParaRPr>
          </a:p>
          <a:p>
            <a:r>
              <a:rPr lang="en-US" sz="1200" b="1" i="0" kern="1200" noProof="0" dirty="0">
                <a:solidFill>
                  <a:schemeClr val="tx1"/>
                </a:solidFill>
                <a:effectLst/>
                <a:latin typeface="+mn-lt"/>
                <a:ea typeface="+mn-ea"/>
                <a:cs typeface="+mn-cs"/>
              </a:rPr>
              <a:t>5. Collaborazione e responsabilità condivisa</a:t>
            </a:r>
          </a:p>
          <a:p>
            <a:r>
              <a:rPr lang="en-US" sz="1200" b="0" i="0" kern="1200" noProof="0" dirty="0">
                <a:solidFill>
                  <a:schemeClr val="tx1"/>
                </a:solidFill>
                <a:effectLst/>
                <a:latin typeface="+mn-lt"/>
                <a:ea typeface="+mn-ea"/>
                <a:cs typeface="+mn-cs"/>
              </a:rPr>
              <a:t>Le produzioni sostenibili richiedono un lavoro di squadra: artisti, tecnici e manager devono collaborare. </a:t>
            </a:r>
          </a:p>
          <a:p>
            <a:endParaRPr lang="en-GB" sz="1200" b="0" i="0" kern="1200" noProof="0" dirty="0">
              <a:solidFill>
                <a:schemeClr val="tx1"/>
              </a:solidFill>
              <a:effectLst/>
              <a:latin typeface="+mn-lt"/>
              <a:ea typeface="+mn-ea"/>
              <a:cs typeface="+mn-cs"/>
            </a:endParaRPr>
          </a:p>
          <a:p>
            <a:r>
              <a:rPr lang="en-GB" sz="1200" b="0" i="0" kern="1200" noProof="0" dirty="0">
                <a:solidFill>
                  <a:schemeClr val="tx1"/>
                </a:solidFill>
                <a:effectLst/>
                <a:latin typeface="+mn-lt"/>
                <a:ea typeface="+mn-ea"/>
                <a:cs typeface="+mn-cs"/>
              </a:rPr>
              <a:t>Integrare la sostenibilità nella produzione e nelle operazioni è essenziale affinché le arti dello spettacolo possano prosperare sia artisticamente che economicamente, adempiendo al contempo al proprio obbligo di leader nella risposta sociale alle sfide climatiche. La sostenibilità non è un vincolo, ma piuttosto un catalizzatore per l'innovazione, la collaborazione e la garanzia di un futuro sostenibile per il settore. Gli educatori che impartiscono questo modulo stanno fornendo alla prossima generazione di professionisti la mentalità e gli strumenti necessari per promuovere un cambiamento significativo e garantire un'eredità duratura di creatività unita alla responsabilità.</a:t>
            </a:r>
            <a:r>
              <a:rPr lang="en-GB" noProof="0" dirty="0"/>
              <a:t> </a:t>
            </a:r>
          </a:p>
        </p:txBody>
      </p:sp>
      <p:sp>
        <p:nvSpPr>
          <p:cNvPr id="4" name="Foliennummernplatzhalter 3"/>
          <p:cNvSpPr>
            <a:spLocks noGrp="1"/>
          </p:cNvSpPr>
          <p:nvPr>
            <p:ph type="sldNum" sz="quarter" idx="5"/>
          </p:nvPr>
        </p:nvSpPr>
        <p:spPr/>
        <p:txBody>
          <a:bodyPr/>
          <a:lstStyle/>
          <a:p>
            <a:fld id="{D274D5D8-74C3-4A38-835E-EC8AAD529D29}" type="slidenum">
              <a:rPr lang="el-GR" smtClean="0"/>
              <a:t>24</a:t>
            </a:fld>
            <a:endParaRPr lang="el-GR"/>
          </a:p>
        </p:txBody>
      </p:sp>
    </p:spTree>
    <p:extLst>
      <p:ext uri="{BB962C8B-B14F-4D97-AF65-F5344CB8AC3E}">
        <p14:creationId xmlns:p14="http://schemas.microsoft.com/office/powerpoint/2010/main" val="485856347"/>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25</a:t>
            </a:fld>
            <a:endParaRPr lang="el-GR"/>
          </a:p>
        </p:txBody>
      </p:sp>
    </p:spTree>
    <p:extLst>
      <p:ext uri="{BB962C8B-B14F-4D97-AF65-F5344CB8AC3E}">
        <p14:creationId xmlns:p14="http://schemas.microsoft.com/office/powerpoint/2010/main" val="2485202240"/>
      </p:ext>
    </p:extLst>
  </p:cSld>
  <p:clrMapOvr>
    <a:masterClrMapping/>
  </p:clrMapOvr>
</p:notes>
</file>

<file path=ppt/notesSlides/notesSlide2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97C0D-B515-1AEF-6448-A782A79145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B59C9A1-2591-39AB-5B06-EFD847A7BEA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40B4DF3-A4B9-83B2-BB1B-35113DD80FB5}"/>
              </a:ext>
            </a:extLst>
          </p:cNvPr>
          <p:cNvSpPr>
            <a:spLocks noGrp="1"/>
          </p:cNvSpPr>
          <p:nvPr>
            <p:ph type="body" idx="1"/>
          </p:nvPr>
        </p:nvSpPr>
        <p:spPr/>
        <p:txBody>
          <a:bodyPr/>
          <a:lstStyle/>
          <a:p>
            <a:r>
              <a:rPr lang="en-US" sz="1100" noProof="0" dirty="0">
                <a:latin typeface="Calibri" panose="020F0502020204030204" pitchFamily="34" charset="0"/>
                <a:ea typeface="Calibri" panose="020F0502020204030204" pitchFamily="34" charset="0"/>
                <a:cs typeface="Calibri" panose="020F0502020204030204" pitchFamily="34" charset="0"/>
              </a:rPr>
              <a:t>Quando parliamo di sostenibilità nelle arti dello spettacolo, è importante comprendere la differenza tra ridurre il danno e creare un impatto positivo. Questo ci porta ai concetti di impronta ecologica e impronta positiva.</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noProof="0" dirty="0">
                <a:latin typeface="Calibri" panose="020F0502020204030204" pitchFamily="34" charset="0"/>
                <a:ea typeface="Calibri" panose="020F0502020204030204" pitchFamily="34" charset="0"/>
                <a:cs typeface="Calibri" panose="020F0502020204030204" pitchFamily="34" charset="0"/>
              </a:rPr>
              <a:t>Tradizionalmente, ci concentriamo sulla nostra impronta ecologica, ovvero l'impatto ambientale negativo che cerchiamo di ridurre. Nel teatro e negli spettacoli dal vivo, ciò potrebbe significare ridurre il consumo energetico, ridurre i rifiuti, utilizzare meno materiali o limitare gli spostamenti.</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noProof="0" dirty="0">
                <a:latin typeface="Calibri" panose="020F0502020204030204" pitchFamily="34" charset="0"/>
                <a:ea typeface="Calibri" panose="020F0502020204030204" pitchFamily="34" charset="0"/>
                <a:cs typeface="Calibri" panose="020F0502020204030204" pitchFamily="34" charset="0"/>
              </a:rPr>
              <a:t>Ma sempre più spesso il settore parla anche di impronta positiva, che non riguarda la riduzione dei danni, ma il fare del bene in modo attivo. È l'influenza positiva che possiamo creare sul nostro pubblico, sui nostri colleghi, sulle nostre comunità e sul panorama culturale in generale.</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noProof="0" dirty="0">
                <a:latin typeface="Calibri" panose="020F0502020204030204" pitchFamily="34" charset="0"/>
                <a:ea typeface="Calibri" panose="020F0502020204030204" pitchFamily="34" charset="0"/>
                <a:cs typeface="Calibri" panose="020F0502020204030204" pitchFamily="34" charset="0"/>
              </a:rPr>
              <a:t>Nelle arti dello spettacolo, possiamo ampliare la nostra impronta positiva in diversi modi:</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1" noProof="0" dirty="0">
                <a:latin typeface="Calibri" panose="020F0502020204030204" pitchFamily="34" charset="0"/>
                <a:ea typeface="Calibri" panose="020F0502020204030204" pitchFamily="34" charset="0"/>
                <a:cs typeface="Calibri" panose="020F0502020204030204" pitchFamily="34" charset="0"/>
              </a:rPr>
              <a:t>Influenza educativa: </a:t>
            </a:r>
            <a:r>
              <a:rPr lang="en-US" sz="1100" noProof="0" dirty="0">
                <a:latin typeface="Calibri" panose="020F0502020204030204" pitchFamily="34" charset="0"/>
                <a:ea typeface="Calibri" panose="020F0502020204030204" pitchFamily="34" charset="0"/>
                <a:cs typeface="Calibri" panose="020F0502020204030204" pitchFamily="34" charset="0"/>
              </a:rPr>
              <a:t>le produzioni possono sensibilizzare e stimolare il dibattito sulla sostenibilità. I temi trattati in uno spettacolo o nelle attività di sensibilizzazione correlate possono ispirare il pubblico a riflettere, imparare e cambiare comportamento.</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1" noProof="0" dirty="0">
                <a:latin typeface="Calibri" panose="020F0502020204030204" pitchFamily="34" charset="0"/>
                <a:ea typeface="Calibri" panose="020F0502020204030204" pitchFamily="34" charset="0"/>
                <a:cs typeface="Calibri" panose="020F0502020204030204" pitchFamily="34" charset="0"/>
              </a:rPr>
              <a:t>Pratiche innovative: </a:t>
            </a:r>
            <a:r>
              <a:rPr lang="en-US" sz="1100" noProof="0" dirty="0">
                <a:latin typeface="Calibri" panose="020F0502020204030204" pitchFamily="34" charset="0"/>
                <a:ea typeface="Calibri" panose="020F0502020204030204" pitchFamily="34" charset="0"/>
                <a:cs typeface="Calibri" panose="020F0502020204030204" pitchFamily="34" charset="0"/>
              </a:rPr>
              <a:t>utilizzando materiali sostenibili, design circolare ed energia rinnovabile sul palco o nel backstage, le produzioni dimostrano ciò che è possibile fare e danno l'esempio agli altri.</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1" noProof="0" dirty="0">
                <a:latin typeface="Calibri" panose="020F0502020204030204" pitchFamily="34" charset="0"/>
                <a:ea typeface="Calibri" panose="020F0502020204030204" pitchFamily="34" charset="0"/>
                <a:cs typeface="Calibri" panose="020F0502020204030204" pitchFamily="34" charset="0"/>
              </a:rPr>
              <a:t>Coinvolgimento della comunità: </a:t>
            </a:r>
            <a:r>
              <a:rPr lang="en-US" sz="1100" noProof="0" dirty="0">
                <a:latin typeface="Calibri" panose="020F0502020204030204" pitchFamily="34" charset="0"/>
                <a:ea typeface="Calibri" panose="020F0502020204030204" pitchFamily="34" charset="0"/>
                <a:cs typeface="Calibri" panose="020F0502020204030204" pitchFamily="34" charset="0"/>
              </a:rPr>
              <a:t>quando collaboriamo con partner locali, sosteniamo l'istruzione o promuoviamo l'inclusione, estendiamo il nostro impatto ben oltre lo spettacolo stesso.</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1" noProof="0" dirty="0">
                <a:latin typeface="Calibri" panose="020F0502020204030204" pitchFamily="34" charset="0"/>
                <a:ea typeface="Calibri" panose="020F0502020204030204" pitchFamily="34" charset="0"/>
                <a:cs typeface="Calibri" panose="020F0502020204030204" pitchFamily="34" charset="0"/>
              </a:rPr>
              <a:t>Leadership nel settore: </a:t>
            </a:r>
            <a:r>
              <a:rPr lang="en-US" sz="1100" noProof="0" dirty="0">
                <a:latin typeface="Calibri" panose="020F0502020204030204" pitchFamily="34" charset="0"/>
                <a:ea typeface="Calibri" panose="020F0502020204030204" pitchFamily="34" charset="0"/>
                <a:cs typeface="Calibri" panose="020F0502020204030204" pitchFamily="34" charset="0"/>
              </a:rPr>
              <a:t>infine, quando condividiamo strumenti, lezioni apprese e storie di successo, contribuiamo a plasmare un settore più sostenibile, non solo una produzione alla volta, ma collettivamente.</a:t>
            </a:r>
          </a:p>
          <a:p>
            <a:endParaRPr lang="en-US" sz="1100" noProof="0" dirty="0">
              <a:latin typeface="Calibri" panose="020F0502020204030204" pitchFamily="34" charset="0"/>
              <a:ea typeface="Calibri" panose="020F0502020204030204" pitchFamily="34" charset="0"/>
              <a:cs typeface="Calibri" panose="020F0502020204030204" pitchFamily="34" charset="0"/>
            </a:endParaRPr>
          </a:p>
          <a:p>
            <a:r>
              <a:rPr lang="en-US" sz="1100" noProof="0" dirty="0">
                <a:latin typeface="Calibri" panose="020F0502020204030204" pitchFamily="34" charset="0"/>
                <a:ea typeface="Calibri" panose="020F0502020204030204" pitchFamily="34" charset="0"/>
                <a:cs typeface="Calibri" panose="020F0502020204030204" pitchFamily="34" charset="0"/>
              </a:rPr>
              <a:t>Quindi, come formatori e facilitatori, sfidiamo noi stessi e i nostri studenti non solo a ridurre l'impronta ecologica, ma anche ad aumentare l'impronta positiva delle loro produzioni.</a:t>
            </a:r>
            <a:endParaRPr lang="en-GB" sz="11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34E12D65-7D83-BBED-26AF-C61DC48152E9}"/>
              </a:ext>
            </a:extLst>
          </p:cNvPr>
          <p:cNvSpPr>
            <a:spLocks noGrp="1"/>
          </p:cNvSpPr>
          <p:nvPr>
            <p:ph type="sldNum" sz="quarter" idx="5"/>
          </p:nvPr>
        </p:nvSpPr>
        <p:spPr/>
        <p:txBody>
          <a:bodyPr/>
          <a:lstStyle/>
          <a:p>
            <a:fld id="{D274D5D8-74C3-4A38-835E-EC8AAD529D29}" type="slidenum">
              <a:rPr lang="el-GR" smtClean="0"/>
              <a:t>26</a:t>
            </a:fld>
            <a:endParaRPr lang="el-GR"/>
          </a:p>
        </p:txBody>
      </p:sp>
    </p:spTree>
    <p:extLst>
      <p:ext uri="{BB962C8B-B14F-4D97-AF65-F5344CB8AC3E}">
        <p14:creationId xmlns:p14="http://schemas.microsoft.com/office/powerpoint/2010/main" val="3319114640"/>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Esploreremo ora i ruoli chiave che contribuiscono al successo delle produzioni artistiche sostenibili. La sostenibilità nelle arti non riguarda solo la riduzione dell'impatto ambientale, ma anche la creazione di sistemi socialmente responsabili, finanziariamente sostenibili e creativamente arricchenti.</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Cominciamo dagli artisti. </a:t>
            </a:r>
            <a:r>
              <a:rPr lang="en-US" sz="1100" dirty="0">
                <a:latin typeface="Calibri" panose="020F0502020204030204" pitchFamily="34" charset="0"/>
                <a:ea typeface="Calibri" panose="020F0502020204030204" pitchFamily="34" charset="0"/>
                <a:cs typeface="Calibri" panose="020F0502020204030204" pitchFamily="34" charset="0"/>
              </a:rPr>
              <a:t>Sono il cuore del processo creativo. Abbracciando concetti eco-compatibili e integrando la sostenibilità nella loro visione artistica, ci dimostrano che la responsabilità ambientale può alimentare, anziché limitare, la creatività. La loro influenza va oltre il palcoscenico: ispirano il pubblico e dettano le tendenze nel settore.</a:t>
            </a:r>
          </a:p>
          <a:p>
            <a:r>
              <a:rPr lang="en-US" sz="1100" dirty="0">
                <a:latin typeface="Calibri" panose="020F0502020204030204" pitchFamily="34" charset="0"/>
                <a:ea typeface="Calibri" panose="020F0502020204030204" pitchFamily="34" charset="0"/>
                <a:cs typeface="Calibri" panose="020F0502020204030204" pitchFamily="34" charset="0"/>
              </a:rPr>
              <a:t>(Esempi di artisti sono attori, scenografi, registi teatrali, coreografi </a:t>
            </a:r>
            <a:r>
              <a:rPr lang="en-US" sz="1100" dirty="0">
                <a:latin typeface="Calibri" panose="020F0502020204030204" pitchFamily="34" charset="0"/>
                <a:ea typeface="Calibri" panose="020F0502020204030204" pitchFamily="34" charset="0"/>
                <a:cs typeface="Calibri" panose="020F0502020204030204" pitchFamily="34" charset="0"/>
              </a:rPr>
              <a:t>ecc...)</a:t>
            </a:r>
          </a:p>
          <a:p>
            <a:r>
              <a:rPr lang="en-US" sz="1100" dirty="0">
                <a:latin typeface="Calibri" panose="020F0502020204030204" pitchFamily="34" charset="0"/>
                <a:ea typeface="Calibri" panose="020F0502020204030204" pitchFamily="34" charset="0"/>
                <a:cs typeface="Calibri" panose="020F0502020204030204" pitchFamily="34" charset="0"/>
              </a:rPr>
              <a:t> Ma anche i direttori artistici.</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Poi ci sono gli artigiani e i tecnici. </a:t>
            </a:r>
            <a:r>
              <a:rPr lang="en-US" sz="1100" dirty="0">
                <a:latin typeface="Calibri" panose="020F0502020204030204" pitchFamily="34" charset="0"/>
                <a:ea typeface="Calibri" panose="020F0502020204030204" pitchFamily="34" charset="0"/>
                <a:cs typeface="Calibri" panose="020F0502020204030204" pitchFamily="34" charset="0"/>
              </a:rPr>
              <a:t>Sono gli esperti pratici che danno vita alla visione artistica. Le loro scelte in termini di materiali, la loro capacità di ridurre al minimo gli sprechi e la loro abilità nel progettare per il riutilizzo sono fondamentali. Quando collaborano fin dall'inizio con i designer, contribuiscono a dare forma a produzioni che sono sia belle che sostenibili.</a:t>
            </a:r>
          </a:p>
          <a:p>
            <a:r>
              <a:rPr lang="en-US" sz="1100" dirty="0">
                <a:latin typeface="Calibri" panose="020F0502020204030204" pitchFamily="34" charset="0"/>
                <a:ea typeface="Calibri" panose="020F0502020204030204" pitchFamily="34" charset="0"/>
                <a:cs typeface="Calibri" panose="020F0502020204030204" pitchFamily="34" charset="0"/>
              </a:rPr>
              <a:t>(Esempi di artigiani/tecnici sono i tecnici delle luci, del suono e di scena, i falegnami, i pittori, i produttori di oggetti di scena, i pirotecnici, </a:t>
            </a:r>
            <a:r>
              <a:rPr lang="en-US" sz="1100" dirty="0">
                <a:latin typeface="Calibri" panose="020F0502020204030204" pitchFamily="34" charset="0"/>
                <a:ea typeface="Calibri" panose="020F0502020204030204" pitchFamily="34" charset="0"/>
                <a:cs typeface="Calibri" panose="020F0502020204030204" pitchFamily="34" charset="0"/>
              </a:rPr>
              <a:t>ecc...) </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I</a:t>
            </a:r>
            <a:r>
              <a:rPr lang="en-US" sz="1100" b="1" dirty="0">
                <a:latin typeface="Calibri" panose="020F0502020204030204" pitchFamily="34" charset="0"/>
                <a:ea typeface="Calibri" panose="020F0502020204030204" pitchFamily="34" charset="0"/>
                <a:cs typeface="Calibri" panose="020F0502020204030204" pitchFamily="34" charset="0"/>
              </a:rPr>
              <a:t> produttori e i manager </a:t>
            </a:r>
            <a:r>
              <a:rPr lang="en-US" sz="1100" dirty="0">
                <a:latin typeface="Calibri" panose="020F0502020204030204" pitchFamily="34" charset="0"/>
                <a:ea typeface="Calibri" panose="020F0502020204030204" pitchFamily="34" charset="0"/>
                <a:cs typeface="Calibri" panose="020F0502020204030204" pitchFamily="34" charset="0"/>
              </a:rPr>
              <a:t>svolgono un ruolo strategico. Definiscono gli obiettivi di sostenibilità e garantiscono che questi si riflettano nei budget, nelle tempistiche e nella pianificazione. La loro leadership promuove una cultura di collaborazione e responsabilità, bilanciando le priorità ambientali, sociali e finanziarie.</a:t>
            </a:r>
          </a:p>
          <a:p>
            <a:r>
              <a:rPr lang="en-US" sz="1100" dirty="0">
                <a:latin typeface="Calibri" panose="020F0502020204030204" pitchFamily="34" charset="0"/>
                <a:ea typeface="Calibri" panose="020F0502020204030204" pitchFamily="34" charset="0"/>
                <a:cs typeface="Calibri" panose="020F0502020204030204" pitchFamily="34" charset="0"/>
              </a:rPr>
              <a:t>(Esempi sono i direttori di scena, i direttori finanziari, i gestori di strutture culturali, i direttori artistici</a:t>
            </a:r>
            <a:r>
              <a:rPr lang="en-US" sz="1100" dirty="0" err="1">
                <a:latin typeface="Calibri" panose="020F0502020204030204" pitchFamily="34" charset="0"/>
                <a:ea typeface="Calibri" panose="020F0502020204030204" pitchFamily="34" charset="0"/>
                <a:cs typeface="Calibri" panose="020F0502020204030204" pitchFamily="34" charset="0"/>
              </a:rPr>
              <a:t>, ecc</a:t>
            </a:r>
            <a:r>
              <a:rPr lang="en-US" sz="1100" dirty="0">
                <a:latin typeface="Calibri" panose="020F0502020204030204" pitchFamily="34" charset="0"/>
                <a:ea typeface="Calibri" panose="020F0502020204030204" pitchFamily="34" charset="0"/>
                <a:cs typeface="Calibri" panose="020F0502020204030204" pitchFamily="34" charset="0"/>
              </a:rPr>
              <a:t>...)</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Poi c'è </a:t>
            </a:r>
            <a:r>
              <a:rPr lang="en-US" sz="1100" b="1" dirty="0">
                <a:latin typeface="Calibri" panose="020F0502020204030204" pitchFamily="34" charset="0"/>
                <a:ea typeface="Calibri" panose="020F0502020204030204" pitchFamily="34" charset="0"/>
                <a:cs typeface="Calibri" panose="020F0502020204030204" pitchFamily="34" charset="0"/>
              </a:rPr>
              <a:t>il personale amministrativo e di supporto</a:t>
            </a:r>
            <a:r>
              <a:rPr lang="en-US" sz="1100" dirty="0">
                <a:latin typeface="Calibri" panose="020F0502020204030204" pitchFamily="34" charset="0"/>
                <a:ea typeface="Calibri" panose="020F0502020204030204" pitchFamily="34" charset="0"/>
                <a:cs typeface="Calibri" panose="020F0502020204030204" pitchFamily="34" charset="0"/>
              </a:rPr>
              <a:t>, dal marketing alle risorse umane ai team di front-of-house. Aiutano a integrare la sostenibilità nelle operazioni quotidiane di una produzione. Che si tratti di biglietteria eco-consapevole, merchandising sostenibile o pratiche di assunzione inclusive, il loro lavoro sostiene la missione più ampia.</a:t>
            </a:r>
          </a:p>
          <a:p>
            <a:r>
              <a:rPr lang="en-US" sz="1100" dirty="0">
                <a:latin typeface="Calibri" panose="020F0502020204030204" pitchFamily="34" charset="0"/>
                <a:ea typeface="Calibri" panose="020F0502020204030204" pitchFamily="34" charset="0"/>
                <a:cs typeface="Calibri" panose="020F0502020204030204" pitchFamily="34" charset="0"/>
              </a:rPr>
              <a:t>(Esempi sono il personale di sala, l'ufficio biglietteria, i custodi, i responsabili della sostenibilità, i responsabili delle strutture, </a:t>
            </a:r>
            <a:r>
              <a:rPr lang="en-US" sz="1100" dirty="0" err="1">
                <a:latin typeface="Calibri" panose="020F0502020204030204" pitchFamily="34" charset="0"/>
                <a:ea typeface="Calibri" panose="020F0502020204030204" pitchFamily="34" charset="0"/>
                <a:cs typeface="Calibri" panose="020F0502020204030204" pitchFamily="34" charset="0"/>
              </a:rPr>
              <a:t>i responsabili</a:t>
            </a:r>
            <a:r>
              <a:rPr lang="en-US" sz="1100" dirty="0">
                <a:latin typeface="Calibri" panose="020F0502020204030204" pitchFamily="34" charset="0"/>
                <a:ea typeface="Calibri" panose="020F0502020204030204" pitchFamily="34" charset="0"/>
                <a:cs typeface="Calibri" panose="020F0502020204030204" pitchFamily="34" charset="0"/>
              </a:rPr>
              <a:t> delle risorse umane</a:t>
            </a:r>
            <a:r>
              <a:rPr lang="en-US" sz="1100" dirty="0">
                <a:latin typeface="Calibri" panose="020F0502020204030204" pitchFamily="34" charset="0"/>
                <a:ea typeface="Calibri" panose="020F0502020204030204" pitchFamily="34" charset="0"/>
                <a:cs typeface="Calibri" panose="020F0502020204030204" pitchFamily="34" charset="0"/>
              </a:rPr>
              <a:t>, </a:t>
            </a:r>
            <a:r>
              <a:rPr lang="en-US" sz="1100" dirty="0">
                <a:latin typeface="Calibri" panose="020F0502020204030204" pitchFamily="34" charset="0"/>
                <a:ea typeface="Calibri" panose="020F0502020204030204" pitchFamily="34" charset="0"/>
                <a:cs typeface="Calibri" panose="020F0502020204030204" pitchFamily="34" charset="0"/>
              </a:rPr>
              <a:t>ecc...) </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Dobbiamo anche riconoscere il ruolo del </a:t>
            </a:r>
            <a:r>
              <a:rPr lang="en-US" sz="1100" b="1" dirty="0">
                <a:latin typeface="Calibri" panose="020F0502020204030204" pitchFamily="34" charset="0"/>
                <a:ea typeface="Calibri" panose="020F0502020204030204" pitchFamily="34" charset="0"/>
                <a:cs typeface="Calibri" panose="020F0502020204030204" pitchFamily="34" charset="0"/>
              </a:rPr>
              <a:t>pubblico e </a:t>
            </a:r>
            <a:r>
              <a:rPr lang="en-US" sz="1100" dirty="0">
                <a:latin typeface="Calibri" panose="020F0502020204030204" pitchFamily="34" charset="0"/>
                <a:ea typeface="Calibri" panose="020F0502020204030204" pitchFamily="34" charset="0"/>
                <a:cs typeface="Calibri" panose="020F0502020204030204" pitchFamily="34" charset="0"/>
              </a:rPr>
              <a:t>delle</a:t>
            </a:r>
            <a:r>
              <a:rPr lang="en-US" sz="1100" b="1" dirty="0">
                <a:latin typeface="Calibri" panose="020F0502020204030204" pitchFamily="34" charset="0"/>
                <a:ea typeface="Calibri" panose="020F0502020204030204" pitchFamily="34" charset="0"/>
                <a:cs typeface="Calibri" panose="020F0502020204030204" pitchFamily="34" charset="0"/>
              </a:rPr>
              <a:t> comunità. </a:t>
            </a:r>
            <a:r>
              <a:rPr lang="en-US" sz="1100" dirty="0">
                <a:latin typeface="Calibri" panose="020F0502020204030204" pitchFamily="34" charset="0"/>
                <a:ea typeface="Calibri" panose="020F0502020204030204" pitchFamily="34" charset="0"/>
                <a:cs typeface="Calibri" panose="020F0502020204030204" pitchFamily="34" charset="0"/>
              </a:rPr>
              <a:t>Il loro impegno e la loro promozione possono stimolare la domanda di pratiche sostenibili. Quando il pubblico sostiene produzioni che danno priorità alla sostenibilità, contribuisce a plasmare il futuro delle arti dello spettacolo.</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Infine, </a:t>
            </a:r>
            <a:r>
              <a:rPr lang="en-US" sz="1100" b="1" dirty="0">
                <a:latin typeface="Calibri" panose="020F0502020204030204" pitchFamily="34" charset="0"/>
                <a:ea typeface="Calibri" panose="020F0502020204030204" pitchFamily="34" charset="0"/>
                <a:cs typeface="Calibri" panose="020F0502020204030204" pitchFamily="34" charset="0"/>
              </a:rPr>
              <a:t>le istituzioni e i finanziatori</a:t>
            </a:r>
            <a:r>
              <a:rPr lang="en-US" sz="1100" dirty="0">
                <a:latin typeface="Calibri" panose="020F0502020204030204" pitchFamily="34" charset="0"/>
                <a:ea typeface="Calibri" panose="020F0502020204030204" pitchFamily="34" charset="0"/>
                <a:cs typeface="Calibri" panose="020F0502020204030204" pitchFamily="34" charset="0"/>
              </a:rPr>
              <a:t>, come i consigli delle arti, le fondazioni e gli sponsor, danno l'esempio attraverso il sostegno politico e finanziario. Legando i finanziamenti a parametri di sostenibilità e incoraggiando l'innovazione, consentono all'intero ecosistema di evolversi.</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Insieme, </a:t>
            </a:r>
            <a:r>
              <a:rPr lang="en-US" sz="1100" dirty="0">
                <a:latin typeface="Calibri" panose="020F0502020204030204" pitchFamily="34" charset="0"/>
                <a:ea typeface="Calibri" panose="020F0502020204030204" pitchFamily="34" charset="0"/>
                <a:cs typeface="Calibri" panose="020F0502020204030204" pitchFamily="34" charset="0"/>
              </a:rPr>
              <a:t>questi gruppi formano una rete di responsabilità e opportunità. </a:t>
            </a:r>
          </a:p>
          <a:p>
            <a:r>
              <a:rPr lang="en-US" sz="1100" dirty="0">
                <a:latin typeface="Calibri" panose="020F0502020204030204" pitchFamily="34" charset="0"/>
                <a:ea typeface="Calibri" panose="020F0502020204030204" pitchFamily="34" charset="0"/>
                <a:cs typeface="Calibri" panose="020F0502020204030204" pitchFamily="34" charset="0"/>
              </a:rPr>
              <a:t>Quando ogni ruolo viene attivato tenendo presente la sostenibilità, le arti dello spettacolo possono prosperare, non solo dal punto di vista artistico, ma anche etico ed ecologico.</a:t>
            </a:r>
            <a:endParaRPr lang="de-AT" sz="1100" dirty="0">
              <a:latin typeface="Calibri" panose="020F0502020204030204" pitchFamily="34" charset="0"/>
              <a:ea typeface="Calibri" panose="020F0502020204030204" pitchFamily="34" charset="0"/>
              <a:cs typeface="Calibri" panose="020F0502020204030204" pitchFamily="34" charset="0"/>
            </a:endParaRPr>
          </a:p>
          <a:p>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27</a:t>
            </a:fld>
            <a:endParaRPr lang="el-GR"/>
          </a:p>
        </p:txBody>
      </p:sp>
    </p:spTree>
    <p:extLst>
      <p:ext uri="{BB962C8B-B14F-4D97-AF65-F5344CB8AC3E}">
        <p14:creationId xmlns:p14="http://schemas.microsoft.com/office/powerpoint/2010/main" val="1093999807"/>
      </p:ext>
    </p:extLst>
  </p:cSld>
  <p:clrMapOvr>
    <a:masterClrMapping/>
  </p:clrMapOvr>
</p:notes>
</file>

<file path=ppt/notesSlides/notesSlide2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2C1E8-7EFE-8EB9-208A-80A98B861BB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46CAEB7-4EB9-E248-D2B4-E13C11E482E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00A2DD9-5A59-45A8-C58E-F452A36475C2}"/>
              </a:ext>
            </a:extLst>
          </p:cNvPr>
          <p:cNvSpPr>
            <a:spLocks noGrp="1"/>
          </p:cNvSpPr>
          <p:nvPr>
            <p:ph type="body" idx="1"/>
          </p:nvPr>
        </p:nvSpPr>
        <p:spPr/>
        <p:txBody>
          <a:bodyPr/>
          <a:lstStyle/>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 che abbiamo esplorato i diversi ruoli, o personaggi, coinvolti nelle arti performative sostenibili e i principi della responsabilità condivisa, è il momento di applicare attivamente queste conoscenze.</a:t>
            </a:r>
            <a:endParaRPr lang="de-AT"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questa attività lavorerete in piccoli gruppi per simulare una sessione di pianificazione collaborativa per una produzione o una gestione sostenibile di un luogo di spettacolo. Il vostro obiettivo è identificare in che modo ogni persona contribuisce alla sostenibilità e come devono collaborare per avere successo.</a:t>
            </a:r>
            <a:endParaRPr lang="de-AT"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Questo esercizio non consiste nell'individuare le responsabilità in modo isolato, ma nel </a:t>
            </a:r>
            <a:r>
              <a:rPr lang="en-GB"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vedere come i ruoli interagiscono</a:t>
            </a:r>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dove risiede la responsabilità condivisa e come possiamo </a:t>
            </a:r>
            <a:r>
              <a:rPr lang="en-GB"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ottenere risultati migliori attraverso la collaborazione precoce e la responsabilità reciproca. "</a:t>
            </a:r>
            <a:endParaRPr lang="de-AT"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929EBF4-BBAE-F3E5-4825-8169C939C5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t>28</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2776405"/>
      </p:ext>
    </p:extLst>
  </p:cSld>
  <p:clrMapOvr>
    <a:masterClrMapping/>
  </p:clrMapOvr>
</p:notes>
</file>

<file path=ppt/notesSlides/notesSlide2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A4BEB-4207-9B74-CD04-0240DD2D188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78EF9AE-4866-3A23-5AD0-AF2C9D3EE11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1549E77-29EB-6944-6AB6-20AB3AE95BDF}"/>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a16="http://schemas.microsoft.com/office/drawing/2014/main" id="{7E977F12-6C46-0D19-F8B7-999131EC6549}"/>
              </a:ext>
            </a:extLst>
          </p:cNvPr>
          <p:cNvSpPr>
            <a:spLocks noGrp="1"/>
          </p:cNvSpPr>
          <p:nvPr>
            <p:ph type="sldNum" sz="quarter" idx="5"/>
          </p:nvPr>
        </p:nvSpPr>
        <p:spPr/>
        <p:txBody>
          <a:bodyPr/>
          <a:lstStyle/>
          <a:p>
            <a:fld id="{D274D5D8-74C3-4A38-835E-EC8AAD529D29}" type="slidenum">
              <a:rPr lang="el-GR" smtClean="0"/>
              <a:t>29</a:t>
            </a:fld>
            <a:endParaRPr lang="el-GR"/>
          </a:p>
        </p:txBody>
      </p:sp>
    </p:spTree>
    <p:extLst>
      <p:ext uri="{BB962C8B-B14F-4D97-AF65-F5344CB8AC3E}">
        <p14:creationId xmlns:p14="http://schemas.microsoft.com/office/powerpoint/2010/main" val="3679662441"/>
      </p:ext>
    </p:extLst>
  </p:cSld>
  <p:clrMapOvr>
    <a:masterClrMapping/>
  </p:clrMapOvr>
</p:notes>
</file>

<file path=ppt/notesSlides/notesSlide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85E3F-EE32-0BB6-8C2B-79AFA626E42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A949D9C-5CBE-92E0-B9C3-1D86BB16566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64B64CC-A899-A88A-3B12-CAD36805AC4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 pilastri fondamentali della lezione 2 sono: </a:t>
            </a:r>
          </a:p>
          <a:p>
            <a:endParaRPr lang="en-US" sz="1100">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US" sz="1100" kern="1200">
                <a:solidFill>
                  <a:schemeClr val="tx1"/>
                </a:solidFill>
                <a:effectLst/>
                <a:latin typeface="+mn-lt"/>
                <a:ea typeface="Arial" panose="020B0604020202020204" pitchFamily="34" charset="0"/>
                <a:cs typeface="+mn-cs"/>
              </a:rPr>
              <a:t>Il progetto INSPIRE </a:t>
            </a: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US" sz="1100" kern="1200">
                <a:solidFill>
                  <a:schemeClr val="tx1"/>
                </a:solidFill>
                <a:effectLst/>
                <a:latin typeface="+mn-lt"/>
                <a:ea typeface="Arial" panose="020B0604020202020204" pitchFamily="34" charset="0"/>
                <a:cs typeface="+mn-cs"/>
              </a:rPr>
              <a:t>Il corso di formazione online INSPIRE </a:t>
            </a: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US" sz="1100" kern="1200">
                <a:solidFill>
                  <a:schemeClr val="tx1"/>
                </a:solidFill>
                <a:effectLst/>
                <a:latin typeface="+mn-lt"/>
                <a:ea typeface="Arial" panose="020B0604020202020204" pitchFamily="34" charset="0"/>
                <a:cs typeface="+mn-cs"/>
              </a:rPr>
              <a:t>La piattaforma di apprendimento virtuale INSPIRE </a:t>
            </a:r>
            <a:endParaRPr lang="el-GR" sz="1100" kern="1200">
              <a:solidFill>
                <a:schemeClr val="tx1"/>
              </a:solidFill>
              <a:effectLst/>
              <a:latin typeface="+mn-lt"/>
              <a:ea typeface="Arial" panose="020B0604020202020204" pitchFamily="34" charset="0"/>
              <a:cs typeface="+mn-cs"/>
            </a:endParaRPr>
          </a:p>
          <a:p>
            <a:endParaRPr lang="el-GR"/>
          </a:p>
        </p:txBody>
      </p:sp>
      <p:sp>
        <p:nvSpPr>
          <p:cNvPr id="4" name="Θέση αριθμού διαφάνειας 3">
            <a:extLst>
              <a:ext uri="{FF2B5EF4-FFF2-40B4-BE49-F238E27FC236}">
                <a16:creationId xmlns:a16="http://schemas.microsoft.com/office/drawing/2014/main" id="{0FAAF6A5-AD71-6358-BA40-E52E41050F5F}"/>
              </a:ext>
            </a:extLst>
          </p:cNvPr>
          <p:cNvSpPr>
            <a:spLocks noGrp="1"/>
          </p:cNvSpPr>
          <p:nvPr>
            <p:ph type="sldNum" sz="quarter" idx="5"/>
          </p:nvPr>
        </p:nvSpPr>
        <p:spPr/>
        <p:txBody>
          <a:bodyPr/>
          <a:lstStyle/>
          <a:p>
            <a:fld id="{D274D5D8-74C3-4A38-835E-EC8AAD529D29}" type="slidenum">
              <a:rPr lang="el-GR" smtClean="0"/>
              <a:t>3</a:t>
            </a:fld>
            <a:endParaRPr lang="el-GR"/>
          </a:p>
        </p:txBody>
      </p:sp>
    </p:spTree>
    <p:extLst>
      <p:ext uri="{BB962C8B-B14F-4D97-AF65-F5344CB8AC3E}">
        <p14:creationId xmlns:p14="http://schemas.microsoft.com/office/powerpoint/2010/main" val="1474320909"/>
      </p:ext>
    </p:extLst>
  </p:cSld>
  <p:clrMapOvr>
    <a:masterClrMapping/>
  </p:clrMapOvr>
</p:notes>
</file>

<file path=ppt/notesSlides/notesSlide3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657F1-50FA-A2AF-6D1D-F3C1D75EBE8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0365978-DB02-D2DB-338A-97F85D8A04D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1E05C6E-9F8A-1CFC-76F8-55B436739EDB}"/>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89A08960-881B-E0A4-B9A3-07936A03D892}"/>
              </a:ext>
            </a:extLst>
          </p:cNvPr>
          <p:cNvSpPr>
            <a:spLocks noGrp="1"/>
          </p:cNvSpPr>
          <p:nvPr>
            <p:ph type="sldNum" sz="quarter" idx="5"/>
          </p:nvPr>
        </p:nvSpPr>
        <p:spPr/>
        <p:txBody>
          <a:bodyPr/>
          <a:lstStyle/>
          <a:p>
            <a:fld id="{D274D5D8-74C3-4A38-835E-EC8AAD529D29}" type="slidenum">
              <a:rPr lang="el-GR" smtClean="0"/>
              <a:t>30</a:t>
            </a:fld>
            <a:endParaRPr lang="el-GR"/>
          </a:p>
        </p:txBody>
      </p:sp>
    </p:spTree>
    <p:extLst>
      <p:ext uri="{BB962C8B-B14F-4D97-AF65-F5344CB8AC3E}">
        <p14:creationId xmlns:p14="http://schemas.microsoft.com/office/powerpoint/2010/main" val="3118727356"/>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L'integrazione di metodi di produzione sostenibili nella gestione tradizionale della produzione per i luoghi di spettacolo è una necessità dettata dalla responsabilità ambientale, economica e sociale. Questa integrazione richiede una trasformazione di ogni aspetto della gestione della produzione, ripensando radicalmente le pratiche consolidate alla luce delle realtà climatiche, preservando al contempo l'eccellenza artistica e operativa che contraddistingue il settore.</a:t>
            </a:r>
            <a:r>
              <a:rPr lang="en-US" sz="1100" dirty="0">
                <a:latin typeface="Calibri" panose="020F0502020204030204" pitchFamily="34" charset="0"/>
                <a:ea typeface="Calibri" panose="020F0502020204030204" pitchFamily="34" charset="0"/>
                <a:cs typeface="Calibri" panose="020F0502020204030204" pitchFamily="34" charset="0"/>
              </a:rPr>
              <a:t> </a:t>
            </a:r>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31</a:t>
            </a:fld>
            <a:endParaRPr lang="el-GR"/>
          </a:p>
        </p:txBody>
      </p:sp>
    </p:spTree>
    <p:extLst>
      <p:ext uri="{BB962C8B-B14F-4D97-AF65-F5344CB8AC3E}">
        <p14:creationId xmlns:p14="http://schemas.microsoft.com/office/powerpoint/2010/main" val="2083875277"/>
      </p:ext>
    </p:extLst>
  </p:cSld>
  <p:clrMapOvr>
    <a:masterClrMapping/>
  </p:clrMapOvr>
</p:notes>
</file>

<file path=ppt/notesSlides/notesSlide3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DE38B-858B-AB79-9431-78E5CFD3763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41718FC-4603-1DD1-DAF2-5A1199E61CB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304E75C-B00C-D044-0D73-A16E2EA42090}"/>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Per integrare con successo la sostenibilità nella produzione delle arti performative e nella gestione delle sedi, è necessario affrontare in modo olistico quattro aree chiave durante l'intero ciclo di vita della produzione:</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Approvvigionamento dei materiali e gestione del ciclo di vita</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Utilizzare materiali recuperati, riciclati o certificati sostenibili ove possibile. Mantenere inventari per tracciare l'origine, l'uso e il futuro di tutti i materiali e progettare set facili da smontare e riutilizzare. Evitare materiali vergini se non assolutamente necessario.</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Efficienza energetica e operazioni tecniche</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Ove possibile, passare a fonti di energia rinnovabile o fornitori di energia verde. Adottare routine operative che consentano di risparmiare energia durante le prove e gli spettacoli.</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Riduzione dei rifiuti e pratiche circolari</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Andate oltre il riciclaggio con programmi di gestione dei rifiuti che includono il compostaggio, le donazioni e il riciclo creativo. Progettate tutti gli elementi di produzione con un piano post-utilizzo chiaro e monitorate i rifiuti per raggiungere gli obiettivi di riutilizzo e riciclaggio.</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Approvvigionamento e logistica sostenibili</a:t>
            </a:r>
            <a:br>
              <a:rPr lang="en-US" sz="1100" dirty="0">
                <a:latin typeface="Calibri" panose="020F0502020204030204" pitchFamily="34" charset="0"/>
                <a:ea typeface="Calibri" panose="020F0502020204030204" pitchFamily="34" charset="0"/>
                <a:cs typeface="Calibri" panose="020F0502020204030204" pitchFamily="34" charset="0"/>
              </a:rPr>
            </a:br>
            <a:r>
              <a:rPr lang="en-US" sz="1100" dirty="0">
                <a:latin typeface="Calibri" panose="020F0502020204030204" pitchFamily="34" charset="0"/>
                <a:ea typeface="Calibri" panose="020F0502020204030204" pitchFamily="34" charset="0"/>
                <a:cs typeface="Calibri" panose="020F0502020204030204" pitchFamily="34" charset="0"/>
              </a:rPr>
              <a:t>Collaborate strettamente con i fornitori per reperire materiali sostenibili, ridurre gli imballaggi e limitare le consegne. </a:t>
            </a:r>
            <a:r>
              <a:rPr lang="en-US" sz="1100" dirty="0" err="1">
                <a:latin typeface="Calibri" panose="020F0502020204030204" pitchFamily="34" charset="0"/>
                <a:ea typeface="Calibri" panose="020F0502020204030204" pitchFamily="34" charset="0"/>
                <a:cs typeface="Calibri" panose="020F0502020204030204" pitchFamily="34" charset="0"/>
              </a:rPr>
              <a:t>Date la priorità </a:t>
            </a:r>
            <a:r>
              <a:rPr lang="en-US" sz="1100" dirty="0">
                <a:latin typeface="Calibri" panose="020F0502020204030204" pitchFamily="34" charset="0"/>
                <a:ea typeface="Calibri" panose="020F0502020204030204" pitchFamily="34" charset="0"/>
                <a:cs typeface="Calibri" panose="020F0502020204030204" pitchFamily="34" charset="0"/>
              </a:rPr>
              <a:t>ai fornitori locali e ai trasporti a basse emissioni per </a:t>
            </a:r>
            <a:r>
              <a:rPr lang="en-US" sz="1100" dirty="0" err="1">
                <a:latin typeface="Calibri" panose="020F0502020204030204" pitchFamily="34" charset="0"/>
                <a:ea typeface="Calibri" panose="020F0502020204030204" pitchFamily="34" charset="0"/>
                <a:cs typeface="Calibri" panose="020F0502020204030204" pitchFamily="34" charset="0"/>
              </a:rPr>
              <a:t>ridurre al minimo </a:t>
            </a:r>
            <a:r>
              <a:rPr lang="en-US" sz="1100" dirty="0">
                <a:latin typeface="Calibri" panose="020F0502020204030204" pitchFamily="34" charset="0"/>
                <a:ea typeface="Calibri" panose="020F0502020204030204" pitchFamily="34" charset="0"/>
                <a:cs typeface="Calibri" panose="020F0502020204030204" pitchFamily="34" charset="0"/>
              </a:rPr>
              <a:t>l'impronta di carbonio logistica.</a:t>
            </a:r>
          </a:p>
          <a:p>
            <a:endParaRPr lang="en-US" sz="1100" b="1" dirty="0">
              <a:latin typeface="Calibri" panose="020F0502020204030204" pitchFamily="34" charset="0"/>
              <a:ea typeface="Calibri" panose="020F0502020204030204" pitchFamily="34" charset="0"/>
              <a:cs typeface="Calibri" panose="020F0502020204030204" pitchFamily="34" charset="0"/>
            </a:endParaRPr>
          </a:p>
          <a:p>
            <a:r>
              <a:rPr lang="en-US" sz="1100" b="1" dirty="0">
                <a:latin typeface="Calibri" panose="020F0502020204030204" pitchFamily="34" charset="0"/>
                <a:ea typeface="Calibri" panose="020F0502020204030204" pitchFamily="34" charset="0"/>
                <a:cs typeface="Calibri" panose="020F0502020204030204" pitchFamily="34" charset="0"/>
              </a:rPr>
              <a:t>Infine, e soprattutto: </a:t>
            </a:r>
            <a:r>
              <a:rPr lang="en-US" sz="1100" dirty="0">
                <a:latin typeface="Calibri" panose="020F0502020204030204" pitchFamily="34" charset="0"/>
                <a:ea typeface="Calibri" panose="020F0502020204030204" pitchFamily="34" charset="0"/>
                <a:cs typeface="Calibri" panose="020F0502020204030204" pitchFamily="34" charset="0"/>
              </a:rPr>
              <a:t>offrite una formazione sulla sostenibilità a tutto il personale e ai liberi professionisti. Coinvolgete tutti i ruoli chiave, dai designer ai tecnici, sin dalle prime fasi del processo di pianificazione e incoraggiate l'apprendimento tra pari condividendo esperienze e soluzioni dopo ogni produzione.</a:t>
            </a:r>
          </a:p>
          <a:p>
            <a:endParaRPr lang="en-US" sz="1100" dirty="0">
              <a:latin typeface="Calibri" panose="020F0502020204030204" pitchFamily="34" charset="0"/>
              <a:ea typeface="Calibri" panose="020F0502020204030204" pitchFamily="34" charset="0"/>
              <a:cs typeface="Calibri" panose="020F0502020204030204" pitchFamily="34" charset="0"/>
            </a:endParaRPr>
          </a:p>
          <a:p>
            <a:r>
              <a:rPr lang="en-US" sz="1100" dirty="0">
                <a:latin typeface="Calibri" panose="020F0502020204030204" pitchFamily="34" charset="0"/>
                <a:ea typeface="Calibri" panose="020F0502020204030204" pitchFamily="34" charset="0"/>
                <a:cs typeface="Calibri" panose="020F0502020204030204" pitchFamily="34" charset="0"/>
              </a:rPr>
              <a:t>Affrontando questi aspetti in modo coerente, </a:t>
            </a:r>
            <a:r>
              <a:rPr lang="en-US" sz="1100" dirty="0" err="1">
                <a:latin typeface="Calibri" panose="020F0502020204030204" pitchFamily="34" charset="0"/>
                <a:ea typeface="Calibri" panose="020F0502020204030204" pitchFamily="34" charset="0"/>
                <a:cs typeface="Calibri" panose="020F0502020204030204" pitchFamily="34" charset="0"/>
              </a:rPr>
              <a:t>le organizzazioni </a:t>
            </a:r>
            <a:r>
              <a:rPr lang="en-US" sz="1100" dirty="0">
                <a:latin typeface="Calibri" panose="020F0502020204030204" pitchFamily="34" charset="0"/>
                <a:ea typeface="Calibri" panose="020F0502020204030204" pitchFamily="34" charset="0"/>
                <a:cs typeface="Calibri" panose="020F0502020204030204" pitchFamily="34" charset="0"/>
              </a:rPr>
              <a:t>possono integrare la sostenibilità senza compromettere la qualità creativa.</a:t>
            </a:r>
          </a:p>
          <a:p>
            <a:endParaRPr lang="de-AT"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0C8DABB3-0861-26CF-3D9A-49E518A7792D}"/>
              </a:ext>
            </a:extLst>
          </p:cNvPr>
          <p:cNvSpPr>
            <a:spLocks noGrp="1"/>
          </p:cNvSpPr>
          <p:nvPr>
            <p:ph type="sldNum" sz="quarter" idx="5"/>
          </p:nvPr>
        </p:nvSpPr>
        <p:spPr/>
        <p:txBody>
          <a:bodyPr/>
          <a:lstStyle/>
          <a:p>
            <a:fld id="{D274D5D8-74C3-4A38-835E-EC8AAD529D29}" type="slidenum">
              <a:rPr lang="el-GR" smtClean="0"/>
              <a:t>32</a:t>
            </a:fld>
            <a:endParaRPr lang="el-GR"/>
          </a:p>
        </p:txBody>
      </p:sp>
    </p:spTree>
    <p:extLst>
      <p:ext uri="{BB962C8B-B14F-4D97-AF65-F5344CB8AC3E}">
        <p14:creationId xmlns:p14="http://schemas.microsoft.com/office/powerpoint/2010/main" val="1009152359"/>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Per integrare veramente la sostenibilità nel teatro e nelle arti dello spettacolo, dobbiamo guardare oltre le azioni isolate e considerare </a:t>
            </a:r>
            <a:r>
              <a:rPr lang="en-US" i="1" dirty="0"/>
              <a:t>l'intero ciclo di vita della produzione</a:t>
            </a:r>
            <a:r>
              <a:rPr lang="en-US" dirty="0"/>
              <a:t>. Ciò significa pensare in modo sistemico, dall'idea iniziale allo smantellamento finale e oltre.</a:t>
            </a:r>
          </a:p>
          <a:p>
            <a:r>
              <a:rPr lang="en-US" dirty="0"/>
              <a:t>Esaminiamo le fasi tipiche della produzione di uno spettacolo teatrale, come descritto nel Theatre Green Book, e vediamo come integrare la sostenibilità in ciascuna di esse.</a:t>
            </a:r>
          </a:p>
          <a:p>
            <a:endParaRPr lang="en-US" b="1" dirty="0"/>
          </a:p>
          <a:p>
            <a:r>
              <a:rPr lang="en-US" b="1" dirty="0"/>
              <a:t>1. Invito, budget e programma, e sviluppo del concetto</a:t>
            </a:r>
            <a:br>
              <a:rPr lang="en-US" dirty="0"/>
            </a:br>
            <a:r>
              <a:rPr lang="en-US" dirty="0"/>
              <a:t>La sostenibilità inizia proprio all'inizio. Durante le prime conversazioni creative, quando le idee sono ancora in fase di definizione, è fondamentale considerare l'impatto ambientale.</a:t>
            </a:r>
            <a:br>
              <a:rPr lang="en-US" dirty="0"/>
            </a:br>
            <a:r>
              <a:rPr lang="en-US" dirty="0"/>
              <a:t>La collaborazione precoce tra il team artistico, i reparti tecnici e persino i fornitori crea lo spazio per fissare obiettivi di sostenibilità e riflettere insieme su approcci eco-compatibili. Se si aspetta fino alle fasi successive, le opportunità sono già perdute.</a:t>
            </a:r>
          </a:p>
          <a:p>
            <a:endParaRPr lang="en-US" b="1" dirty="0"/>
          </a:p>
          <a:p>
            <a:r>
              <a:rPr lang="en-US" b="1" dirty="0"/>
              <a:t>2.  Modello finale, progettazione e pianificazione</a:t>
            </a:r>
            <a:br>
              <a:rPr lang="en-US" dirty="0"/>
            </a:br>
            <a:r>
              <a:rPr lang="en-US" dirty="0"/>
              <a:t>Man mano che la produzione prende forma, i designer possono fare una grande differenza. La scelta di materiali modulari e riutilizzabili e una pianificazione che tenga conto della circolarità riducono gli sprechi fin dall'inizio. È anche importante prevedere del tempo aggiuntivo per reperire materiali di seconda mano o a basso impatto. La sostenibilità dovrebbe essere integrata nel budget, piuttosto che essere considerata un extra.</a:t>
            </a:r>
          </a:p>
          <a:p>
            <a:endParaRPr lang="en-US" b="1" dirty="0"/>
          </a:p>
          <a:p>
            <a:r>
              <a:rPr lang="en-US" b="1" dirty="0"/>
              <a:t>3. Approvvigionamento e costruzione, allestimento e realizzazione</a:t>
            </a:r>
            <a:br>
              <a:rPr lang="en-US" dirty="0"/>
            </a:br>
            <a:r>
              <a:rPr lang="en-US" dirty="0"/>
              <a:t>Quando si tratta di acquistare materiali e attrezzature, la regola d'oro è: </a:t>
            </a:r>
            <a:r>
              <a:rPr lang="en-US" i="1" dirty="0"/>
              <a:t>locale, riutilizzato o certificato sostenibile</a:t>
            </a:r>
            <a:r>
              <a:rPr lang="en-US" dirty="0"/>
              <a:t>. I contratti con i fornitori e i prestatori di servizi possono anche includere clausole di sostenibilità, garantendo che tutte le parti coinvolte siano allineate con i vostri obiettivi ecologici.</a:t>
            </a:r>
          </a:p>
          <a:p>
            <a:r>
              <a:rPr lang="en-US" dirty="0"/>
              <a:t>Nel laboratorio e sul palco, il design modulare e l'uso preciso dei materiali riducono gli sprechi. Le scelte sostenibili devono essere rispettate durante la costruzione, non solo durante la progettazione.</a:t>
            </a:r>
            <a:br>
              <a:rPr lang="en-US" dirty="0"/>
            </a:br>
            <a:r>
              <a:rPr lang="en-US" dirty="0"/>
              <a:t>E ricordate: l'implementazione sostenibile non riguarda solo il set, ma anche il modo in cui i sistemi di illuminazione, audio e HVAC sono preparati per l'efficienza energetica durante le prove e gli spettacoli.</a:t>
            </a:r>
          </a:p>
          <a:p>
            <a:endParaRPr lang="en-US" b="1" dirty="0"/>
          </a:p>
          <a:p>
            <a:r>
              <a:rPr lang="en-US" b="1" dirty="0"/>
              <a:t>4.  Prove, implementazione tecnica e SPETTACOLO</a:t>
            </a:r>
            <a:br>
              <a:rPr lang="en-US" dirty="0"/>
            </a:br>
            <a:r>
              <a:rPr lang="en-US" dirty="0"/>
              <a:t>Durante le prove e gli spettacoli, i sistemi tecnici dovrebbero funzionare in modo efficiente. Riutilizzate le attrezzature esistenti ove possibile, coordinatevi con altre produzioni per condividere le risorse e attenetevi alle routine di risparmio energetico. Questa fase è spesso quella in cui il consumo energetico raggiunge il picco, quindi una pianificazione intelligente ripaga davvero.</a:t>
            </a:r>
          </a:p>
          <a:p>
            <a:endParaRPr lang="en-US" b="1" dirty="0"/>
          </a:p>
          <a:p>
            <a:r>
              <a:rPr lang="en-US" b="1" dirty="0"/>
              <a:t>5. Smontaggio, smaltimento, valutazione -&gt; RIUTILIZZO E RICICLAGGIO</a:t>
            </a:r>
            <a:br>
              <a:rPr lang="en-US" dirty="0"/>
            </a:br>
            <a:r>
              <a:rPr lang="en-US" dirty="0"/>
              <a:t>La sostenibilità non si ferma al calare del sipario. Durante lo smontaggio, il team dovrebbe seguire un piano chiaro per riutilizzare, riciclare o smaltire correttamente tutti i materiali.</a:t>
            </a:r>
            <a:br>
              <a:rPr lang="en-US" dirty="0"/>
            </a:br>
            <a:r>
              <a:rPr lang="en-US" dirty="0"/>
              <a:t>Un inventario dei materiali rende tutto più semplice, mentre una revisione della sostenibilità post-produzione aiuta il team a riflettere su cosa ha funzionato, cosa no e come migliorare la prossima volta.</a:t>
            </a:r>
          </a:p>
          <a:p>
            <a:r>
              <a:rPr lang="en-US" dirty="0"/>
              <a:t>Ma soprattutto, è importante adottare una </a:t>
            </a:r>
            <a:r>
              <a:rPr lang="en-US" i="1" dirty="0"/>
              <a:t>mentalità circolare</a:t>
            </a:r>
            <a:r>
              <a:rPr lang="en-US" dirty="0"/>
              <a:t>: nulla dovrebbe essere progettato pensando a un uso singolo.</a:t>
            </a:r>
          </a:p>
          <a:p>
            <a:endParaRPr lang="en-US" b="1" dirty="0"/>
          </a:p>
          <a:p>
            <a:r>
              <a:rPr lang="en-US" b="1" dirty="0"/>
              <a:t>Collaborazione e responsabilità condivisa</a:t>
            </a:r>
            <a:br>
              <a:rPr lang="en-US" dirty="0"/>
            </a:br>
            <a:r>
              <a:rPr lang="en-US" dirty="0"/>
              <a:t>Niente di tutto questo è possibile senza una forte collaborazione. Tutti, dal produttore al team degli oggetti di scena, devono essere coinvolti fin dall'inizio. I tradizionali silos o il processo decisionale dall'alto verso il basso dovrebbero essere sostituiti da una cultura di obiettivi condivisi e risoluzione congiunta dei problemi.</a:t>
            </a:r>
            <a:br>
              <a:rPr lang="en-US" dirty="0"/>
            </a:br>
            <a:r>
              <a:rPr lang="en-US" dirty="0"/>
              <a:t>Alcuni team nominano un </a:t>
            </a:r>
            <a:r>
              <a:rPr lang="en-US" b="1" dirty="0"/>
              <a:t>responsabile della sostenibilità </a:t>
            </a:r>
            <a:r>
              <a:rPr lang="en-US" dirty="0"/>
              <a:t>per monitorare i progressi e condurre le revisioni, ma in definitiva la responsabilità è condivisa.</a:t>
            </a:r>
          </a:p>
          <a:p>
            <a:r>
              <a:rPr lang="en-US" dirty="0"/>
              <a:t>Nominate il vostro team di produzione in anticipo, definite un accordo condiviso sulla sostenibilità e impegnatevi insieme a raggiungere standard elevati.</a:t>
            </a:r>
          </a:p>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33</a:t>
            </a:fld>
            <a:endParaRPr lang="el-GR"/>
          </a:p>
        </p:txBody>
      </p:sp>
    </p:spTree>
    <p:extLst>
      <p:ext uri="{BB962C8B-B14F-4D97-AF65-F5344CB8AC3E}">
        <p14:creationId xmlns:p14="http://schemas.microsoft.com/office/powerpoint/2010/main" val="1070690938"/>
      </p:ext>
    </p:extLst>
  </p:cSld>
  <p:clrMapOvr>
    <a:masterClrMapping/>
  </p:clrMapOvr>
</p:notes>
</file>

<file path=ppt/notesSlides/notesSlide3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F90F9-41EF-EC3C-BDC5-17A4DBFC501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765D007-11A0-A6B7-7834-C4223950CDC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E45DBD0-F7E1-93EA-29BC-42A4E55F93C6}"/>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“Ora che abbiamo esplorato come integrare la sostenibilità nel ciclo di vita della produzione, applicheremo queste conoscenze in un'attività pratica di gruppo.</a:t>
            </a:r>
          </a:p>
          <a:p>
            <a:r>
              <a:rPr lang="en-US" sz="1100" dirty="0">
                <a:latin typeface="Calibri" panose="020F0502020204030204" pitchFamily="34" charset="0"/>
                <a:ea typeface="Calibri" panose="020F0502020204030204" pitchFamily="34" charset="0"/>
                <a:cs typeface="Calibri" panose="020F0502020204030204" pitchFamily="34" charset="0"/>
              </a:rPr>
              <a:t>Ogni gruppo riceverà una fase diversa del ciclo di vita della produzione, dallo sviluppo del concetto allo smaltimento.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pitchFamily="34" charset="0"/>
                <a:ea typeface="Calibri" panose="020F0502020204030204" pitchFamily="34" charset="0"/>
                <a:cs typeface="Calibri" panose="020F0502020204030204" pitchFamily="34" charset="0"/>
              </a:rPr>
              <a:t>Pensate in termini di approvvigionamento dei materiali, energia, logistica, collaborazione e responsabilità del team.</a:t>
            </a:r>
          </a:p>
          <a:p>
            <a:endParaRPr lang="el-GR" sz="1100" dirty="0">
              <a:latin typeface="Calibri" panose="020F0502020204030204" pitchFamily="34" charset="0"/>
              <a:ea typeface="Calibri" panose="020F0502020204030204" pitchFamily="34" charset="0"/>
              <a:cs typeface="Calibri" panose="020F0502020204030204" pitchFamily="34" charset="0"/>
            </a:endParaRPr>
          </a:p>
          <a:p>
            <a:endParaRPr lang="el-GR"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B661ABE-DBEA-94B3-8729-597DBDBEA6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t>34</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93750954"/>
      </p:ext>
    </p:extLst>
  </p:cSld>
  <p:clrMapOvr>
    <a:masterClrMapping/>
  </p:clrMapOvr>
</p:notes>
</file>

<file path=ppt/notesSlides/notesSlide3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4CB41-D233-5109-1CD8-0DBD6B1664E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B258378-BC74-F65C-82B6-523D3629839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A34ED4A-747F-6A15-48B5-E30F5B4B87BE}"/>
              </a:ext>
            </a:extLst>
          </p:cNvPr>
          <p:cNvSpPr>
            <a:spLocks noGrp="1"/>
          </p:cNvSpPr>
          <p:nvPr>
            <p:ph type="body" idx="1"/>
          </p:nvPr>
        </p:nvSpPr>
        <p:spPr/>
        <p:txBody>
          <a:bodyPr/>
          <a:lstStyle/>
          <a:p>
            <a:r>
              <a:rPr lang="de-AT" dirty="0" err="1"/>
              <a:t>Avete </a:t>
            </a:r>
            <a:r>
              <a:rPr lang="de-AT" dirty="0" err="1"/>
              <a:t>domande </a:t>
            </a:r>
            <a:r>
              <a:rPr lang="de-AT" dirty="0" err="1"/>
              <a:t>o </a:t>
            </a:r>
            <a:r>
              <a:rPr lang="de-AT" dirty="0" err="1"/>
              <a:t>commenti </a:t>
            </a:r>
            <a:r>
              <a:rPr lang="de-AT" dirty="0" err="1"/>
              <a:t>sui</a:t>
            </a:r>
            <a:r>
              <a:rPr lang="de-AT" dirty="0"/>
              <a:t> 5 moduli </a:t>
            </a:r>
            <a:r>
              <a:rPr lang="de-AT" dirty="0" err="1"/>
              <a:t>che </a:t>
            </a:r>
            <a:r>
              <a:rPr lang="de-AT" dirty="0" err="1"/>
              <a:t>abbiamo </a:t>
            </a:r>
            <a:r>
              <a:rPr lang="de-AT" dirty="0" err="1"/>
              <a:t>presentato</a:t>
            </a:r>
            <a:r>
              <a:rPr lang="de-AT" dirty="0"/>
              <a:t>?</a:t>
            </a:r>
          </a:p>
          <a:p>
            <a:endParaRPr lang="de-AT" dirty="0"/>
          </a:p>
        </p:txBody>
      </p:sp>
      <p:sp>
        <p:nvSpPr>
          <p:cNvPr id="4" name="Foliennummernplatzhalter 3">
            <a:extLst>
              <a:ext uri="{FF2B5EF4-FFF2-40B4-BE49-F238E27FC236}">
                <a16:creationId xmlns:a16="http://schemas.microsoft.com/office/drawing/2014/main" id="{A282603F-24BC-5BB5-9692-92713FBEAD13}"/>
              </a:ext>
            </a:extLst>
          </p:cNvPr>
          <p:cNvSpPr>
            <a:spLocks noGrp="1"/>
          </p:cNvSpPr>
          <p:nvPr>
            <p:ph type="sldNum" sz="quarter" idx="5"/>
          </p:nvPr>
        </p:nvSpPr>
        <p:spPr/>
        <p:txBody>
          <a:bodyPr/>
          <a:lstStyle/>
          <a:p>
            <a:fld id="{D274D5D8-74C3-4A38-835E-EC8AAD529D29}" type="slidenum">
              <a:rPr lang="el-GR" smtClean="0"/>
              <a:t>35</a:t>
            </a:fld>
            <a:endParaRPr lang="el-GR"/>
          </a:p>
        </p:txBody>
      </p:sp>
    </p:spTree>
    <p:extLst>
      <p:ext uri="{BB962C8B-B14F-4D97-AF65-F5344CB8AC3E}">
        <p14:creationId xmlns:p14="http://schemas.microsoft.com/office/powerpoint/2010/main" val="3433960677"/>
      </p:ext>
    </p:extLst>
  </p:cSld>
  <p:clrMapOvr>
    <a:masterClrMapping/>
  </p:clrMapOvr>
</p:notes>
</file>

<file path=ppt/notesSlides/notesSlide3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82F1D-7CE6-04FC-19DB-4101A50A830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84CE8E1-7B0C-4905-37E0-49D121A394C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E179B47-2B8D-8819-62E0-12F3CF866403}"/>
              </a:ext>
            </a:extLst>
          </p:cNvPr>
          <p:cNvSpPr>
            <a:spLocks noGrp="1"/>
          </p:cNvSpPr>
          <p:nvPr>
            <p:ph type="body" idx="1"/>
          </p:nvPr>
        </p:nvSpPr>
        <p:spPr/>
        <p:txBody>
          <a:bodyPr/>
          <a:lstStyle/>
          <a:p>
            <a:r>
              <a:rPr lang="en-US" dirty="0"/>
              <a:t>L'integrazione di strategie basate sui dati è fondamentale per una formazione teatrale moderna e sostenibile e per la gestione dei teatri. Inserendo questi principi nel vostro insegnamento, formerete futuri professionisti dotati non solo delle conoscenze necessarie, ma anche delle competenze quantitative, adattive e di leadership richieste per promuovere la sostenibilità nel settore delle arti performative.</a:t>
            </a:r>
          </a:p>
          <a:p>
            <a:endParaRPr lang="en-US" dirty="0"/>
          </a:p>
          <a:p>
            <a:endParaRPr lang="el-GR" dirty="0"/>
          </a:p>
        </p:txBody>
      </p:sp>
      <p:sp>
        <p:nvSpPr>
          <p:cNvPr id="4" name="Θέση αριθμού διαφάνειας 3">
            <a:extLst>
              <a:ext uri="{FF2B5EF4-FFF2-40B4-BE49-F238E27FC236}">
                <a16:creationId xmlns:a16="http://schemas.microsoft.com/office/drawing/2014/main" id="{61E6DD41-AC24-3444-3030-4745AE19E553}"/>
              </a:ext>
            </a:extLst>
          </p:cNvPr>
          <p:cNvSpPr>
            <a:spLocks noGrp="1"/>
          </p:cNvSpPr>
          <p:nvPr>
            <p:ph type="sldNum" sz="quarter" idx="5"/>
          </p:nvPr>
        </p:nvSpPr>
        <p:spPr/>
        <p:txBody>
          <a:bodyPr/>
          <a:lstStyle/>
          <a:p>
            <a:fld id="{D274D5D8-74C3-4A38-835E-EC8AAD529D29}" type="slidenum">
              <a:rPr lang="el-GR" smtClean="0"/>
              <a:t>36</a:t>
            </a:fld>
            <a:endParaRPr lang="el-GR"/>
          </a:p>
        </p:txBody>
      </p:sp>
    </p:spTree>
    <p:extLst>
      <p:ext uri="{BB962C8B-B14F-4D97-AF65-F5344CB8AC3E}">
        <p14:creationId xmlns:p14="http://schemas.microsoft.com/office/powerpoint/2010/main" val="2553664790"/>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Il nostro obiettivo è quello di esplorare come i dati possano aiutare gli studenti non solo a comprendere la sostenibilità, ma anche a guidare attivamente il cambiamento nei loro futuri ambienti professionali. Esamineremo come obiettivi misurabili, strumenti pratici e processi collaborativi possano trasformare la sostenibilità da teoria ad azione.</a:t>
            </a:r>
          </a:p>
          <a:p>
            <a:endParaRPr lang="en-US" dirty="0"/>
          </a:p>
          <a:p>
            <a:r>
              <a:rPr lang="en-US" dirty="0"/>
              <a:t>1. Definizione di obiettivi misurabili e promozione del miglioramento</a:t>
            </a:r>
          </a:p>
          <a:p>
            <a:r>
              <a:rPr lang="en-US" dirty="0"/>
              <a:t>Incoraggiare gli studenti a fissare obiettivi di sostenibilità chiari e misurabili fin dall'inizio, che si tratti di ridurre il consumo energetico, raggiungere un tasso di riciclaggio o seguire i parametri di riferimento del Theatre Green Book. Ma non si tratta solo di raggiungere dei numeri. Si tratta di creare una cultura del miglioramento continuo. Ogni produzione, ogni operazione in sede diventa un'occasione per testare, misurare e migliorare.</a:t>
            </a:r>
          </a:p>
          <a:p>
            <a:endParaRPr lang="en-US" dirty="0"/>
          </a:p>
          <a:p>
            <a:r>
              <a:rPr lang="en-US" dirty="0"/>
              <a:t>2. Integrare l'alfabetizzazione dei dati nella pratica</a:t>
            </a:r>
          </a:p>
          <a:p>
            <a:r>
              <a:rPr lang="en-US" dirty="0"/>
              <a:t>La leadership nella sostenibilità oggi richiede l'alfabetizzazione dei dati. Dobbiamo insegnare agli studenti a raccogliere e interpretare dati reali, come il consumo energetico, i flussi di materiali o le emissioni dei trasporti. Utilizzate strumenti come dashboard digitali, calcolatori di produzione o anche semplici fogli di lavoro per il monitoraggio. Lavorando in modo pratico con i dati, gli studenti imparano a prendere decisioni informate e acquisiscono sicurezza nella gestione di sistemi sostenibili complessi.</a:t>
            </a:r>
          </a:p>
          <a:p>
            <a:endParaRPr lang="en-US" dirty="0"/>
          </a:p>
          <a:p>
            <a:r>
              <a:rPr lang="en-US" dirty="0"/>
              <a:t>3. L'efficienza energetica inizia con i dati</a:t>
            </a:r>
          </a:p>
          <a:p>
            <a:r>
              <a:rPr lang="en-US" dirty="0"/>
              <a:t>L'efficienza energetica è un'area chiave in cui i dati aprono la strada. Chiedete agli studenti di analizzare i dati della sede per identificare le inefficienze, come l'illuminazione obsoleta o una programmazione inadeguata del sistema di climatizzazione. Quindi sfidateli a proporre aggiornamenti basati sui dati: transizione ai LED, automazione, energie rinnovabili o programmazione intelligente. Questo approccio collega direttamente le scelte operative all'impatto ambientale e mostra agli studenti come la conoscenza possa portare a cambiamenti significativi.</a:t>
            </a:r>
          </a:p>
          <a:p>
            <a:endParaRPr lang="en-US" dirty="0"/>
          </a:p>
          <a:p>
            <a:r>
              <a:rPr lang="en-US" dirty="0"/>
              <a:t>4. Pensiero circolare e mappatura delle risorse</a:t>
            </a:r>
          </a:p>
          <a:p>
            <a:r>
              <a:rPr lang="en-US" dirty="0"/>
              <a:t>La produzione sostenibile non riguarda solo ciò che si acquista, ma anche ciò che si possiede già. Insegnate agli studenti a mappare le risorse disponibili e a monitorare l'uso dei materiali durante il loro ciclo di vita. Presentate loro gli strumenti e gli inventari dell'economia circolare che supportano il riutilizzo, la modularità e l'approvvigionamento intelligente. Comprendendo i flussi delle risorse, gli studenti possono progettare produzioni creative e a basso impatto ambientale.</a:t>
            </a:r>
          </a:p>
          <a:p>
            <a:endParaRPr lang="en-US" dirty="0"/>
          </a:p>
          <a:p>
            <a:r>
              <a:rPr lang="en-US" dirty="0"/>
              <a:t>5. Collaborazione e allineamento delle parti interessate</a:t>
            </a:r>
          </a:p>
          <a:p>
            <a:r>
              <a:rPr lang="en-US" dirty="0"/>
              <a:t>I dati possono anche rafforzare il lavoro di squadra. Strutturate le vostre lezioni in modo da includere la pianificazione collaborativa e la revisione dei dati. Utilizzate accordi di produzione verde con obiettivi, come il risparmio energetico o i tassi di riutilizzo, per allineare tutti sugli stessi obiettivi. Questo crea responsabilità e mostra agli studenti come la sostenibilità possa essere gestita attraverso un lavoro di squadra agile e trasparente.</a:t>
            </a:r>
          </a:p>
          <a:p>
            <a:endParaRPr lang="en-US" dirty="0"/>
          </a:p>
          <a:p>
            <a:r>
              <a:rPr lang="en-US" dirty="0"/>
              <a:t>6. Documentazione e riflessione per l'apprendimento a lungo termine</a:t>
            </a:r>
          </a:p>
          <a:p>
            <a:r>
              <a:rPr lang="en-US" dirty="0"/>
              <a:t>Non lasciate che gli studenti passino oltre senza aver acquisito ciò che hanno imparato. Incoraggiateli a documentare i processi, le metriche, i successi e le battute d'arresto. La riflessione non è solo un esercizio accademico, ma è la base per ampliare ciò che funziona. Ogni progetto diventa un trampolino di lancio verso una pratica più sostenibile.</a:t>
            </a:r>
          </a:p>
          <a:p>
            <a:endParaRPr lang="en-US" dirty="0"/>
          </a:p>
          <a:p>
            <a:r>
              <a:rPr lang="en-US" dirty="0"/>
              <a:t>7. Motivazione attraverso un impatto misurabile</a:t>
            </a:r>
          </a:p>
          <a:p>
            <a:r>
              <a:rPr lang="en-US" dirty="0"/>
              <a:t>Infine, ricordate che la sostenibilità a volte può sembrare opprimente, soprattutto per gli studenti che hanno appena iniziato. Utilizzate i dati come fonte di incoraggiamento e responsabilizzazione. Aiutate gli studenti a vedere la loro impronta, l'impatto positivo che possono avere. Lasciate che i dati raccontino una storia di progresso e potenziale, non solo di responsabilità.</a:t>
            </a:r>
          </a:p>
          <a:p>
            <a:endParaRPr lang="en-US" dirty="0"/>
          </a:p>
          <a:p>
            <a:r>
              <a:rPr lang="en-US" dirty="0"/>
              <a:t>Conclusione</a:t>
            </a:r>
          </a:p>
          <a:p>
            <a:r>
              <a:rPr lang="en-US" dirty="0"/>
              <a:t>La sostenibilità non riguarda la perfezione, ma l'apprendimento attraverso l'azione. E i dati ci forniscono gli strumenti per imparare, adattarci e migliorare. Incorporando queste strategie nel vostro insegnamento, aiutate gli studenti a diventare non solo professionisti competenti, ma anche leader sicuri e creativi per un'industria delle arti performative più sostenibile.</a:t>
            </a:r>
          </a:p>
          <a:p>
            <a:endParaRPr lang="de-AT" dirty="0"/>
          </a:p>
        </p:txBody>
      </p:sp>
      <p:sp>
        <p:nvSpPr>
          <p:cNvPr id="4" name="Foliennummernplatzhalter 3"/>
          <p:cNvSpPr>
            <a:spLocks noGrp="1"/>
          </p:cNvSpPr>
          <p:nvPr>
            <p:ph type="sldNum" sz="quarter" idx="5"/>
          </p:nvPr>
        </p:nvSpPr>
        <p:spPr/>
        <p:txBody>
          <a:bodyPr/>
          <a:lstStyle/>
          <a:p>
            <a:fld id="{D274D5D8-74C3-4A38-835E-EC8AAD529D29}" type="slidenum">
              <a:rPr lang="el-GR" smtClean="0"/>
              <a:t>37</a:t>
            </a:fld>
            <a:endParaRPr lang="el-GR"/>
          </a:p>
        </p:txBody>
      </p:sp>
    </p:spTree>
    <p:extLst>
      <p:ext uri="{BB962C8B-B14F-4D97-AF65-F5344CB8AC3E}">
        <p14:creationId xmlns:p14="http://schemas.microsoft.com/office/powerpoint/2010/main" val="3323118461"/>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38</a:t>
            </a:fld>
            <a:endParaRPr lang="el-GR"/>
          </a:p>
        </p:txBody>
      </p:sp>
    </p:spTree>
    <p:extLst>
      <p:ext uri="{BB962C8B-B14F-4D97-AF65-F5344CB8AC3E}">
        <p14:creationId xmlns:p14="http://schemas.microsoft.com/office/powerpoint/2010/main" val="2750618720"/>
      </p:ext>
    </p:extLst>
  </p:cSld>
  <p:clrMapOvr>
    <a:masterClrMapping/>
  </p:clrMapOvr>
</p:notes>
</file>

<file path=ppt/notesSlides/notesSlide3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9719C-B40A-3854-F597-EFB864E0541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4A557C4-6945-C718-9AA8-9D46CB9F4DA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788AAD6-F7DC-091E-4044-B4A9A62216F5}"/>
              </a:ext>
            </a:extLst>
          </p:cNvPr>
          <p:cNvSpPr>
            <a:spLocks noGrp="1"/>
          </p:cNvSpPr>
          <p:nvPr>
            <p:ph type="body" idx="1"/>
          </p:nvPr>
        </p:nvSpPr>
        <p:spPr/>
        <p:txBody>
          <a:bodyPr/>
          <a:lstStyle/>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qualità di educatori orientati al futuro, la nostra sfida non è solo quella di comprendere la sostenibilità, ma anche di fornire agli studenti gli strumenti, le abitudini e la fiducia necessari per guidare gli sforzi di sostenibilità sul campo.</a:t>
            </a:r>
            <a:endParaRPr lang="de-AT"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 questa attività, progetterete insieme un compito di apprendimento trasferibile che colleghi la teoria della sostenibilità con l'applicazione sul campo e risultati misurabili.</a:t>
            </a:r>
            <a:endParaRPr lang="el-GR" sz="1100" i="0"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61F04A8-1B0E-6ADE-1AEA-A2A2848AB5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74D5D8-74C3-4A38-835E-EC8AAD529D29}" type="slidenum">
              <a:rPr kumimoji="0" lang="el-GR" sz="1200" b="0" i="0" u="none" strike="noStrike" kern="1200" cap="none" spc="0" normalizeH="0" baseline="0" noProof="0" smtClean="0">
                <a:ln>
                  <a:noFill/>
                </a:ln>
                <a:solidFill>
                  <a:prstClr val="black"/>
                </a:solidFill>
                <a:effectLst/>
                <a:uLnTx/>
                <a:uFillTx/>
                <a:latin typeface="Aptos" panose="02110004020202020204"/>
                <a:ea typeface="+mn-ea"/>
                <a:cs typeface="+mn-cs"/>
              </a:rPr>
              <a:t>39</a:t>
            </a:fld>
            <a:endParaRPr kumimoji="0" lang="el-G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2451083"/>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100" noProof="0" dirty="0">
                <a:latin typeface="Calibri" panose="020F0502020204030204" pitchFamily="34" charset="0"/>
                <a:ea typeface="Calibri" panose="020F0502020204030204" pitchFamily="34" charset="0"/>
                <a:cs typeface="Calibri" panose="020F0502020204030204" pitchFamily="34" charset="0"/>
              </a:rPr>
              <a:t>INSPIRE è un'iniziativa formativa europea volta a sostenere la trasformazione sostenibile e digitale delle arti dello spettacolo. Fornisce a professionisti ed educatori gli strumenti per sviluppare competenze orientate al futuro in materia di sostenibilità, digitalizzazione, imprenditorialità, leadership e resilienza.</a:t>
            </a:r>
          </a:p>
          <a:p>
            <a:endParaRPr lang="en-GB" sz="1100" noProof="0" dirty="0">
              <a:latin typeface="Calibri" panose="020F0502020204030204" pitchFamily="34" charset="0"/>
              <a:ea typeface="Calibri" panose="020F0502020204030204" pitchFamily="34" charset="0"/>
              <a:cs typeface="Calibri" panose="020F0502020204030204" pitchFamily="34" charset="0"/>
            </a:endParaRPr>
          </a:p>
          <a:p>
            <a:r>
              <a:rPr lang="en-GB" sz="1100" noProof="0" dirty="0">
                <a:latin typeface="Calibri" panose="020F0502020204030204" pitchFamily="34" charset="0"/>
                <a:ea typeface="Calibri" panose="020F0502020204030204" pitchFamily="34" charset="0"/>
                <a:cs typeface="Calibri" panose="020F0502020204030204" pitchFamily="34" charset="0"/>
              </a:rPr>
              <a:t>Il programma è in linea con i quadri europei di riferimento per l'istruzione e adattato alle esigenze reali del settore, consentendo ai partecipanti di guidare un cambiamento significativo nelle loro organizzazioni e nelle loro pratiche lavorative.</a:t>
            </a:r>
          </a:p>
          <a:p>
            <a:endParaRPr lang="en-GB" sz="1100" noProof="0" dirty="0">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Questo corso e il manuale correlato sono pensati per gli educatori che lavorano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nell'istruzione superiore (HE)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nell'istruzione e formazione professionale (VET)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 che sono coinvolti nella preparazione della prossima generazione di professionisti delle arti dello spettacolo. È particolarmente rilevante per coloro che formano gli studenti ad assumere ruoli quali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direttori di produzione</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registi</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direttori artistici</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gestori di strutture culturali</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tecnici di scena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 </a:t>
            </a:r>
            <a:r>
              <a:rPr lang="en-US" sz="1100" b="1"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scenografi</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tra gli altri.</a:t>
            </a:r>
            <a:endParaRPr lang="en-GB" sz="110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p:cNvSpPr>
            <a:spLocks noGrp="1"/>
          </p:cNvSpPr>
          <p:nvPr>
            <p:ph type="sldNum" sz="quarter" idx="5"/>
          </p:nvPr>
        </p:nvSpPr>
        <p:spPr/>
        <p:txBody>
          <a:bodyPr/>
          <a:lstStyle/>
          <a:p>
            <a:fld id="{D274D5D8-74C3-4A38-835E-EC8AAD529D29}" type="slidenum">
              <a:rPr lang="el-GR" smtClean="0"/>
              <a:t>4</a:t>
            </a:fld>
            <a:endParaRPr lang="el-GR"/>
          </a:p>
        </p:txBody>
      </p:sp>
    </p:spTree>
    <p:extLst>
      <p:ext uri="{BB962C8B-B14F-4D97-AF65-F5344CB8AC3E}">
        <p14:creationId xmlns:p14="http://schemas.microsoft.com/office/powerpoint/2010/main" val="172307175"/>
      </p:ext>
    </p:extLst>
  </p:cSld>
  <p:clrMapOvr>
    <a:masterClrMapping/>
  </p:clrMapOvr>
</p:notes>
</file>

<file path=ppt/notesSlides/notesSlide4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6D09B-B8DA-3534-89E1-2CF44AFD50A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69437B-1F04-32A0-6921-A6B1CCACABB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B0B7817-23FF-AB1E-63B6-17FDADE792B5}"/>
              </a:ext>
            </a:extLst>
          </p:cNvPr>
          <p:cNvSpPr>
            <a:spLocks noGrp="1"/>
          </p:cNvSpPr>
          <p:nvPr>
            <p:ph type="body" idx="1"/>
          </p:nvPr>
        </p:nvSpPr>
        <p:spPr/>
        <p:txBody>
          <a:bodyPr/>
          <a:lstStyle/>
          <a:p>
            <a:r>
              <a:rPr lang="en-US" dirty="0"/>
              <a:t>Per concludere la sessione, prenditi un momento per riflettere sul tuo ruolo di formatore nel favorire una trasformazione verde e sostenibile. </a:t>
            </a:r>
          </a:p>
          <a:p>
            <a:endParaRPr lang="en-US" dirty="0"/>
          </a:p>
          <a:p>
            <a:pPr marL="171450" indent="-171450">
              <a:buFont typeface="Arial" panose="020B0604020202020204" pitchFamily="34" charset="0"/>
              <a:buChar char="•"/>
            </a:pPr>
            <a:r>
              <a:rPr lang="en-US" dirty="0"/>
              <a:t>Quanto vi sentite sicuri ora nel progettare attività di sostenibilità orientate al campo con risultati misurabili? </a:t>
            </a:r>
          </a:p>
          <a:p>
            <a:pPr marL="171450" indent="-171450">
              <a:buFont typeface="Arial" panose="020B0604020202020204" pitchFamily="34" charset="0"/>
              <a:buChar char="•"/>
            </a:pPr>
            <a:r>
              <a:rPr lang="en-US" dirty="0"/>
              <a:t>In che modo potresti integrare strumenti come il Theatre Green Book nel tuo insegnamento incentrato sugli studenti? </a:t>
            </a:r>
          </a:p>
          <a:p>
            <a:pPr marL="171450" indent="-171450">
              <a:buFont typeface="Arial" panose="020B0604020202020204" pitchFamily="34" charset="0"/>
              <a:buChar char="•"/>
            </a:pPr>
            <a:r>
              <a:rPr lang="en-US" dirty="0"/>
              <a:t>Riesci a trovare un equilibrio tra dati, collaborazione e riflessione critica nei tuoi metodi e come intendi strutturare e valutare efficacemente questo apprendimento? </a:t>
            </a:r>
          </a:p>
          <a:p>
            <a:endParaRPr lang="en-US" dirty="0"/>
          </a:p>
          <a:p>
            <a:r>
              <a:rPr lang="en-US" b="1" dirty="0"/>
              <a:t>Infine, quali idee stanno emergendo per estendere le pratiche di sostenibilità al tuo programma di studi o al tuo istituto e come intendi metterle in pratica?</a:t>
            </a:r>
            <a:endParaRPr lang="de-AT" b="1" dirty="0"/>
          </a:p>
        </p:txBody>
      </p:sp>
      <p:sp>
        <p:nvSpPr>
          <p:cNvPr id="4" name="Foliennummernplatzhalter 3">
            <a:extLst>
              <a:ext uri="{FF2B5EF4-FFF2-40B4-BE49-F238E27FC236}">
                <a16:creationId xmlns:a16="http://schemas.microsoft.com/office/drawing/2014/main" id="{A9957802-98C1-965D-42D2-F30E94FBDFFB}"/>
              </a:ext>
            </a:extLst>
          </p:cNvPr>
          <p:cNvSpPr>
            <a:spLocks noGrp="1"/>
          </p:cNvSpPr>
          <p:nvPr>
            <p:ph type="sldNum" sz="quarter" idx="5"/>
          </p:nvPr>
        </p:nvSpPr>
        <p:spPr/>
        <p:txBody>
          <a:bodyPr/>
          <a:lstStyle/>
          <a:p>
            <a:fld id="{D274D5D8-74C3-4A38-835E-EC8AAD529D29}" type="slidenum">
              <a:rPr lang="el-GR" smtClean="0"/>
              <a:t>40</a:t>
            </a:fld>
            <a:endParaRPr lang="el-GR"/>
          </a:p>
        </p:txBody>
      </p:sp>
    </p:spTree>
    <p:extLst>
      <p:ext uri="{BB962C8B-B14F-4D97-AF65-F5344CB8AC3E}">
        <p14:creationId xmlns:p14="http://schemas.microsoft.com/office/powerpoint/2010/main" val="3433763424"/>
      </p:ext>
    </p:extLst>
  </p:cSld>
  <p:clrMapOvr>
    <a:masterClrMapping/>
  </p:clrMapOvr>
</p:notes>
</file>

<file path=ppt/notesSlides/notesSlide4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DFD79-6811-7969-E832-6157EA87BC4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EF7FF83-1C28-5C4B-0742-E7355CCD246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6243832-190A-9A3C-95BC-A2F2C377587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Benvenuti alla </a:t>
            </a:r>
            <a:r>
              <a:rPr lang="en-US" sz="1100" b="1">
                <a:latin typeface="Calibri" panose="020F0502020204030204" pitchFamily="34" charset="0"/>
                <a:ea typeface="Calibri" panose="020F0502020204030204" pitchFamily="34" charset="0"/>
                <a:cs typeface="Calibri" panose="020F0502020204030204" pitchFamily="34" charset="0"/>
              </a:rPr>
              <a:t>Lezione 3 - </a:t>
            </a:r>
            <a:r>
              <a:rPr lang="en-GB" sz="1100" b="1">
                <a:effectLst/>
                <a:latin typeface="Calibri" panose="020F0502020204030204" pitchFamily="34" charset="0"/>
                <a:ea typeface="Arial" panose="020B0604020202020204" pitchFamily="34" charset="0"/>
              </a:rPr>
              <a:t>Sfruttare gli strumenti digitali nelle arti dello spettacolo, </a:t>
            </a:r>
            <a:r>
              <a:rPr lang="en-US" sz="1100"/>
              <a:t>parte del Modulo 3 del </a:t>
            </a:r>
            <a:r>
              <a:rPr lang="en-US" sz="1100" err="1"/>
              <a:t>Programma</a:t>
            </a:r>
            <a:r>
              <a:rPr lang="en-US" sz="1100"/>
              <a:t> di formazione INSPIRE</a:t>
            </a:r>
            <a:r>
              <a:rPr lang="en-US" sz="1100"/>
              <a:t>: </a:t>
            </a:r>
            <a:r>
              <a:rPr lang="en-US" sz="1100" i="1" err="1"/>
              <a:t>Digitalizzazione </a:t>
            </a:r>
            <a:r>
              <a:rPr lang="en-US" sz="1100" i="1"/>
              <a:t>del settore delle arti dello spettacolo</a:t>
            </a:r>
            <a:r>
              <a:rPr lang="en-US" sz="110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Questa sessione vi aiuterà a orientarvi nella trasformazione digitale delle arti dello spettacolo. Imparerete come creare ambienti digitali sicuri, inclusivi e sostenibili, non solo con gli strumenti, ma anche attraverso abitudini, flussi di lavoro e comunicazione.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4A11DDC-730E-862C-B503-33206CDF5946}"/>
              </a:ext>
            </a:extLst>
          </p:cNvPr>
          <p:cNvSpPr>
            <a:spLocks noGrp="1"/>
          </p:cNvSpPr>
          <p:nvPr>
            <p:ph type="sldNum" sz="quarter" idx="5"/>
          </p:nvPr>
        </p:nvSpPr>
        <p:spPr/>
        <p:txBody>
          <a:bodyPr/>
          <a:lstStyle/>
          <a:p>
            <a:fld id="{D274D5D8-74C3-4A38-835E-EC8AAD529D29}" type="slidenum">
              <a:rPr lang="el-GR" smtClean="0"/>
              <a:t>41</a:t>
            </a:fld>
            <a:endParaRPr lang="el-GR"/>
          </a:p>
        </p:txBody>
      </p:sp>
    </p:spTree>
    <p:extLst>
      <p:ext uri="{BB962C8B-B14F-4D97-AF65-F5344CB8AC3E}">
        <p14:creationId xmlns:p14="http://schemas.microsoft.com/office/powerpoint/2010/main" val="1766663857"/>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 pilastri fondamentali della lezione 3 sono: </a:t>
            </a:r>
          </a:p>
          <a:p>
            <a:endParaRPr lang="en-US" sz="1100">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Costruire una cultura digitale sicura e inclusiva</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Pianificazione della sostenibilità digitale e pratica a lungo termine</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Guidare la trasformazione digitale nella pratica</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42</a:t>
            </a:fld>
            <a:endParaRPr lang="el-GR"/>
          </a:p>
        </p:txBody>
      </p:sp>
    </p:spTree>
    <p:extLst>
      <p:ext uri="{BB962C8B-B14F-4D97-AF65-F5344CB8AC3E}">
        <p14:creationId xmlns:p14="http://schemas.microsoft.com/office/powerpoint/2010/main" val="4031535822"/>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err="1">
                <a:latin typeface="Calibri" panose="020F0502020204030204" pitchFamily="34" charset="0"/>
                <a:ea typeface="Calibri" panose="020F0502020204030204" pitchFamily="34" charset="0"/>
                <a:cs typeface="Calibri" panose="020F0502020204030204" pitchFamily="34" charset="0"/>
              </a:rPr>
              <a:t>La digitalizzazione </a:t>
            </a:r>
            <a:r>
              <a:rPr lang="en-US" sz="1100">
                <a:latin typeface="Calibri" panose="020F0502020204030204" pitchFamily="34" charset="0"/>
                <a:ea typeface="Calibri" panose="020F0502020204030204" pitchFamily="34" charset="0"/>
                <a:cs typeface="Calibri" panose="020F0502020204030204" pitchFamily="34" charset="0"/>
              </a:rPr>
              <a:t>viene spesso fraintesa come un processo puramente tecnico. Ma nelle arti dello spettacolo, essa plasma il modo in cui le persone collaborano, comunicano e creano. In qualità di formatori, non vi limitate a insegnare strumenti. Guidate i professionisti nell'integrare valori come la sicurezza, l'accessibilità, l'uso etico e la resilienza nel loro lavoro digitale.</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43</a:t>
            </a:fld>
            <a:endParaRPr lang="el-GR"/>
          </a:p>
        </p:txBody>
      </p:sp>
    </p:spTree>
    <p:extLst>
      <p:ext uri="{BB962C8B-B14F-4D97-AF65-F5344CB8AC3E}">
        <p14:creationId xmlns:p14="http://schemas.microsoft.com/office/powerpoint/2010/main" val="3045078047"/>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Questa attività ci radica nel mondo reale. Ogni scenario evidenzia problemi comuni nel campo delle arti dello spettacolo. Rischi che possiamo prevenire attraverso abitudini migliori.</a:t>
            </a:r>
            <a:endParaRPr lang="el-GR" dirty="0"/>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44</a:t>
            </a:fld>
            <a:endParaRPr lang="el-GR"/>
          </a:p>
        </p:txBody>
      </p:sp>
    </p:spTree>
    <p:extLst>
      <p:ext uri="{BB962C8B-B14F-4D97-AF65-F5344CB8AC3E}">
        <p14:creationId xmlns:p14="http://schemas.microsoft.com/office/powerpoint/2010/main" val="3334828910"/>
      </p:ext>
    </p:extLst>
  </p:cSld>
  <p:clrMapOvr>
    <a:masterClrMapping/>
  </p:clrMapOvr>
</p:notes>
</file>

<file path=ppt/notesSlides/notesSlide4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C9AD3-9691-A322-23F8-B6B5F405FFC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E01B307-BEF2-23DD-158E-2CD0438D28E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62D7CD8-2F80-C25B-E6EE-61A5140F3A9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Nel mondo dello spettacolo, i professionisti lavorano spesso su più piattaforme e condividono dati sensibili.</a:t>
            </a:r>
          </a:p>
          <a:p>
            <a:r>
              <a:rPr lang="en-US" sz="1100">
                <a:latin typeface="Calibri" panose="020F0502020204030204" pitchFamily="34" charset="0"/>
                <a:ea typeface="Calibri" panose="020F0502020204030204" pitchFamily="34" charset="0"/>
                <a:cs typeface="Calibri" panose="020F0502020204030204" pitchFamily="34" charset="0"/>
              </a:rPr>
              <a:t>La sicurezza digitale non è compito di un solo esperto e non è solo una questione tecnica. È una </a:t>
            </a:r>
            <a:r>
              <a:rPr lang="en-US" sz="1100" b="1">
                <a:latin typeface="Calibri" panose="020F0502020204030204" pitchFamily="34" charset="0"/>
                <a:ea typeface="Calibri" panose="020F0502020204030204" pitchFamily="34" charset="0"/>
                <a:cs typeface="Calibri" panose="020F0502020204030204" pitchFamily="34" charset="0"/>
              </a:rPr>
              <a:t>responsabilità condivisa </a:t>
            </a:r>
            <a:r>
              <a:rPr lang="en-US" sz="1100">
                <a:latin typeface="Calibri" panose="020F0502020204030204" pitchFamily="34" charset="0"/>
                <a:ea typeface="Calibri" panose="020F0502020204030204" pitchFamily="34" charset="0"/>
                <a:cs typeface="Calibri" panose="020F0502020204030204" pitchFamily="34" charset="0"/>
              </a:rPr>
              <a:t>tra i vari ruoli e </a:t>
            </a:r>
            <a:r>
              <a:rPr lang="en-US" sz="1100"/>
              <a:t>riguarda la protezione delle persone e dei flussi di lavoro all'interno del team</a:t>
            </a:r>
            <a:r>
              <a:rPr lang="en-US" sz="1100">
                <a:latin typeface="Calibri" panose="020F0502020204030204" pitchFamily="34" charset="0"/>
                <a:ea typeface="Calibri" panose="020F0502020204030204" pitchFamily="34" charset="0"/>
                <a:cs typeface="Calibri" panose="020F0502020204030204" pitchFamily="34" charset="0"/>
              </a:rPr>
              <a:t>. Ciò include password complesse, condivisione sicura dei file e protezione del benessere negli spazi digitali.</a:t>
            </a:r>
          </a:p>
          <a:p>
            <a:r>
              <a:rPr lang="en-US" sz="1100">
                <a:latin typeface="Calibri" panose="020F0502020204030204" pitchFamily="34" charset="0"/>
                <a:ea typeface="Calibri" panose="020F0502020204030204" pitchFamily="34" charset="0"/>
                <a:cs typeface="Calibri" panose="020F0502020204030204" pitchFamily="34" charset="0"/>
              </a:rPr>
              <a:t>Che i professionisti gestiscano contratti, prove o file tecnici, ogni ruolo contribuisce a plasmare il </a:t>
            </a:r>
            <a:r>
              <a:rPr lang="en-US" sz="1100">
                <a:latin typeface="Calibri" panose="020F0502020204030204" pitchFamily="34" charset="0"/>
                <a:ea typeface="Calibri" panose="020F0502020204030204" pitchFamily="34" charset="0"/>
                <a:cs typeface="Calibri" panose="020F0502020204030204" pitchFamily="34" charset="0"/>
              </a:rPr>
              <a:t>benessere digitale </a:t>
            </a:r>
            <a:r>
              <a:rPr lang="en-US" sz="1100" err="1">
                <a:latin typeface="Calibri" panose="020F0502020204030204" pitchFamily="34" charset="0"/>
                <a:ea typeface="Calibri" panose="020F0502020204030204" pitchFamily="34" charset="0"/>
                <a:cs typeface="Calibri" panose="020F0502020204030204" pitchFamily="34" charset="0"/>
              </a:rPr>
              <a:t>dell'organizzazione</a:t>
            </a:r>
            <a:r>
              <a:rPr lang="en-US" sz="1100">
                <a:latin typeface="Calibri" panose="020F0502020204030204" pitchFamily="34" charset="0"/>
                <a:ea typeface="Calibri" panose="020F0502020204030204" pitchFamily="34" charset="0"/>
                <a:cs typeface="Calibri" panose="020F0502020204030204" pitchFamily="34" charset="0"/>
              </a:rPr>
              <a:t>.</a:t>
            </a:r>
          </a:p>
        </p:txBody>
      </p:sp>
      <p:sp>
        <p:nvSpPr>
          <p:cNvPr id="4" name="Θέση αριθμού διαφάνειας 3">
            <a:extLst>
              <a:ext uri="{FF2B5EF4-FFF2-40B4-BE49-F238E27FC236}">
                <a16:creationId xmlns:a16="http://schemas.microsoft.com/office/drawing/2014/main" id="{0B90FB69-5095-36A7-B127-093BFDA69DE9}"/>
              </a:ext>
            </a:extLst>
          </p:cNvPr>
          <p:cNvSpPr>
            <a:spLocks noGrp="1"/>
          </p:cNvSpPr>
          <p:nvPr>
            <p:ph type="sldNum" sz="quarter" idx="5"/>
          </p:nvPr>
        </p:nvSpPr>
        <p:spPr/>
        <p:txBody>
          <a:bodyPr/>
          <a:lstStyle/>
          <a:p>
            <a:fld id="{D274D5D8-74C3-4A38-835E-EC8AAD529D29}" type="slidenum">
              <a:rPr lang="el-GR" smtClean="0"/>
              <a:t>45</a:t>
            </a:fld>
            <a:endParaRPr lang="el-GR"/>
          </a:p>
        </p:txBody>
      </p:sp>
    </p:spTree>
    <p:extLst>
      <p:ext uri="{BB962C8B-B14F-4D97-AF65-F5344CB8AC3E}">
        <p14:creationId xmlns:p14="http://schemas.microsoft.com/office/powerpoint/2010/main" val="523748989"/>
      </p:ext>
    </p:extLst>
  </p:cSld>
  <p:clrMapOvr>
    <a:masterClrMapping/>
  </p:clrMapOvr>
</p:notes>
</file>

<file path=ppt/notesSlides/notesSlide4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4B59C-EED7-6D7B-1A81-E1D17CFBB4A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70FC4FE-E476-7D3D-A8F2-87A35B3B6CD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4857A93-C720-D299-52BE-0B97345B98F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Dopo aver identificato i rischi digitali comuni, diventa essenziale evidenziare le aree di interesse pratiche in cui è possibile rafforzare abitudini sostenibili e inclusive. Queste aree non sono semplici obblighi dettati dalle politiche, ma strumenti che favoriscono la creatività, la collaborazione e l'impegno digitale etico. Se integrati nella pratica formativa, contribuiscono a plasmare una cultura digitale più sana in diversi ambienti delle arti performative</a:t>
            </a:r>
            <a:r>
              <a:rPr lang="en-US" sz="1100">
                <a:latin typeface="Calibri" panose="020F0502020204030204" pitchFamily="34" charset="0"/>
                <a:ea typeface="Calibri" panose="020F0502020204030204" pitchFamily="34" charset="0"/>
                <a:cs typeface="Calibri" panose="020F0502020204030204" pitchFamily="34" charset="0"/>
              </a:rPr>
              <a:t>.</a:t>
            </a:r>
            <a:r>
              <a:rPr lang="en-US" sz="1100">
                <a:latin typeface="Calibri" panose="020F0502020204030204" pitchFamily="34" charset="0"/>
                <a:ea typeface="Calibri" panose="020F0502020204030204" pitchFamily="34" charset="0"/>
                <a:cs typeface="Calibri" panose="020F0502020204030204" pitchFamily="34" charset="0"/>
              </a:rPr>
              <a:t> I facilitatori possono incorporare questi elementi attraverso esempi, spunti di riflessione e modelli di </a:t>
            </a:r>
            <a:r>
              <a:rPr lang="en-US" sz="1100" err="1">
                <a:latin typeface="Calibri" panose="020F0502020204030204" pitchFamily="34" charset="0"/>
                <a:ea typeface="Calibri" panose="020F0502020204030204" pitchFamily="34" charset="0"/>
                <a:cs typeface="Calibri" panose="020F0502020204030204" pitchFamily="34" charset="0"/>
              </a:rPr>
              <a:t>comportamenti</a:t>
            </a:r>
            <a:r>
              <a:rPr lang="en-US" sz="1100">
                <a:latin typeface="Calibri" panose="020F0502020204030204" pitchFamily="34" charset="0"/>
                <a:ea typeface="Calibri" panose="020F0502020204030204" pitchFamily="34" charset="0"/>
                <a:cs typeface="Calibri" panose="020F0502020204030204" pitchFamily="34" charset="0"/>
              </a:rPr>
              <a:t> efficaci</a:t>
            </a:r>
            <a:r>
              <a:rPr lang="en-US" sz="1100">
                <a:latin typeface="Calibri" panose="020F0502020204030204" pitchFamily="34" charset="0"/>
                <a:ea typeface="Calibri" panose="020F0502020204030204" pitchFamily="34" charset="0"/>
                <a:cs typeface="Calibri" panose="020F0502020204030204" pitchFamily="34" charset="0"/>
              </a:rPr>
              <a:t>. Piccoli cambiamenti intenzionali possono contribuire a rendere i flussi di lavoro digitali più sicuri, rispettosi e resilienti in tutti i contesti professionali.</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BF9801C-A1CA-A69B-F3B9-B2839F17F04B}"/>
              </a:ext>
            </a:extLst>
          </p:cNvPr>
          <p:cNvSpPr>
            <a:spLocks noGrp="1"/>
          </p:cNvSpPr>
          <p:nvPr>
            <p:ph type="sldNum" sz="quarter" idx="5"/>
          </p:nvPr>
        </p:nvSpPr>
        <p:spPr/>
        <p:txBody>
          <a:bodyPr/>
          <a:lstStyle/>
          <a:p>
            <a:fld id="{D274D5D8-74C3-4A38-835E-EC8AAD529D29}" type="slidenum">
              <a:rPr lang="el-GR" smtClean="0"/>
              <a:t>46</a:t>
            </a:fld>
            <a:endParaRPr lang="el-GR"/>
          </a:p>
        </p:txBody>
      </p:sp>
    </p:spTree>
    <p:extLst>
      <p:ext uri="{BB962C8B-B14F-4D97-AF65-F5344CB8AC3E}">
        <p14:creationId xmlns:p14="http://schemas.microsoft.com/office/powerpoint/2010/main" val="3430271916"/>
      </p:ext>
    </p:extLst>
  </p:cSld>
  <p:clrMapOvr>
    <a:masterClrMapping/>
  </p:clrMapOvr>
</p:notes>
</file>

<file path=ppt/notesSlides/notesSlide4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ECB00-A827-0FEA-D978-87B19EB1E65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0EDD0D8-4207-12C8-4278-374AF7A883E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97CB5FA-1D1D-CBA8-3467-B7E20AD7585C}"/>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 rischi digitali non riguardano solo le informazioni, ma hanno un impatto anche sulla salute fisica e mentale. In qualità di formatori, aiutiamo i professionisti </a:t>
            </a:r>
            <a:r>
              <a:rPr lang="en-US" sz="1100" err="1">
                <a:latin typeface="Calibri" panose="020F0502020204030204" pitchFamily="34" charset="0"/>
                <a:ea typeface="Calibri" panose="020F0502020204030204" pitchFamily="34" charset="0"/>
                <a:cs typeface="Calibri" panose="020F0502020204030204" pitchFamily="34" charset="0"/>
              </a:rPr>
              <a:t>a riconoscere </a:t>
            </a:r>
            <a:r>
              <a:rPr lang="en-US" sz="1100">
                <a:latin typeface="Calibri" panose="020F0502020204030204" pitchFamily="34" charset="0"/>
                <a:ea typeface="Calibri" panose="020F0502020204030204" pitchFamily="34" charset="0"/>
                <a:cs typeface="Calibri" panose="020F0502020204030204" pitchFamily="34" charset="0"/>
              </a:rPr>
              <a:t>questi rischi e a sviluppare abitudini digitali migliori. </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FF5E6C6-8190-9E1F-9005-C12D259E8F0F}"/>
              </a:ext>
            </a:extLst>
          </p:cNvPr>
          <p:cNvSpPr>
            <a:spLocks noGrp="1"/>
          </p:cNvSpPr>
          <p:nvPr>
            <p:ph type="sldNum" sz="quarter" idx="5"/>
          </p:nvPr>
        </p:nvSpPr>
        <p:spPr/>
        <p:txBody>
          <a:bodyPr/>
          <a:lstStyle/>
          <a:p>
            <a:fld id="{D274D5D8-74C3-4A38-835E-EC8AAD529D29}" type="slidenum">
              <a:rPr lang="el-GR" smtClean="0"/>
              <a:t>47</a:t>
            </a:fld>
            <a:endParaRPr lang="el-GR"/>
          </a:p>
        </p:txBody>
      </p:sp>
    </p:spTree>
    <p:extLst>
      <p:ext uri="{BB962C8B-B14F-4D97-AF65-F5344CB8AC3E}">
        <p14:creationId xmlns:p14="http://schemas.microsoft.com/office/powerpoint/2010/main" val="145548700"/>
      </p:ext>
    </p:extLst>
  </p:cSld>
  <p:clrMapOvr>
    <a:masterClrMapping/>
  </p:clrMapOvr>
</p:notes>
</file>

<file path=ppt/notesSlides/notesSlide4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DD392-31ED-D5D8-664C-985992D7E98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B55CE39-4B63-5373-4C24-F986B755237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3AC237A-C2F3-60F6-6AA3-43A32BCF318C}"/>
              </a:ext>
            </a:extLst>
          </p:cNvPr>
          <p:cNvSpPr>
            <a:spLocks noGrp="1"/>
          </p:cNvSpPr>
          <p:nvPr>
            <p:ph type="body" idx="1"/>
          </p:nvPr>
        </p:nvSpPr>
        <p:spPr/>
        <p:txBody>
          <a:bodyPr/>
          <a:lstStyle/>
          <a:p>
            <a:r>
              <a:rPr lang="en-US" sz="1100"/>
              <a:t>I professionisti non si limitano a utilizzare strumenti. Si impegnano con sistemi che determinano benessere, autonomia e collaborazione. In qualità di formatori, considerate come questi diritti si riflettono negli strumenti, nelle aspettative e nelle norme che contribuite a integrare</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6C89743-512F-DF8B-C8E8-B41E6E2CFF5B}"/>
              </a:ext>
            </a:extLst>
          </p:cNvPr>
          <p:cNvSpPr>
            <a:spLocks noGrp="1"/>
          </p:cNvSpPr>
          <p:nvPr>
            <p:ph type="sldNum" sz="quarter" idx="5"/>
          </p:nvPr>
        </p:nvSpPr>
        <p:spPr/>
        <p:txBody>
          <a:bodyPr/>
          <a:lstStyle/>
          <a:p>
            <a:fld id="{D274D5D8-74C3-4A38-835E-EC8AAD529D29}" type="slidenum">
              <a:rPr lang="el-GR" smtClean="0"/>
              <a:t>48</a:t>
            </a:fld>
            <a:endParaRPr lang="el-GR"/>
          </a:p>
        </p:txBody>
      </p:sp>
    </p:spTree>
    <p:extLst>
      <p:ext uri="{BB962C8B-B14F-4D97-AF65-F5344CB8AC3E}">
        <p14:creationId xmlns:p14="http://schemas.microsoft.com/office/powerpoint/2010/main" val="912740318"/>
      </p:ext>
    </p:extLst>
  </p:cSld>
  <p:clrMapOvr>
    <a:masterClrMapping/>
  </p:clrMapOvr>
</p:notes>
</file>

<file path=ppt/notesSlides/notesSlide4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40662-47E0-D9D5-D8C9-BE9E417542B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AD88E5E-1C02-8826-2F5D-C93E1778ED5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7201C47-77DD-D42D-EEC9-869D195D0E03}"/>
              </a:ext>
            </a:extLst>
          </p:cNvPr>
          <p:cNvSpPr>
            <a:spLocks noGrp="1"/>
          </p:cNvSpPr>
          <p:nvPr>
            <p:ph type="body" idx="1"/>
          </p:nvPr>
        </p:nvSpPr>
        <p:spPr/>
        <p:txBody>
          <a:bodyPr/>
          <a:lstStyle/>
          <a:p>
            <a:r>
              <a:rPr lang="en-US" sz="1100"/>
              <a:t>Una comunicazione chiara e rispettosa favorisce l'inclusione eliminando le barriere e facendo sentire tutti al sicuro e considerati. In qualità di formatori, potete dare l'esempio nelle vostre comunicazioni, incoraggiare la riflessione tra gli studenti e aiutarli ad adattare i formati per renderli più accessibili. Anche piccoli accorgimenti, come evitare l'uso di acronimi o rispettare i limiti di tempo, fanno la differenza in termini di fiducia e uguaglianza nel mondo digitale.</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56DE52C-CC57-9BCA-4B97-FB4AC542CBB1}"/>
              </a:ext>
            </a:extLst>
          </p:cNvPr>
          <p:cNvSpPr>
            <a:spLocks noGrp="1"/>
          </p:cNvSpPr>
          <p:nvPr>
            <p:ph type="sldNum" sz="quarter" idx="5"/>
          </p:nvPr>
        </p:nvSpPr>
        <p:spPr/>
        <p:txBody>
          <a:bodyPr/>
          <a:lstStyle/>
          <a:p>
            <a:fld id="{D274D5D8-74C3-4A38-835E-EC8AAD529D29}" type="slidenum">
              <a:rPr lang="el-GR" smtClean="0"/>
              <a:t>49</a:t>
            </a:fld>
            <a:endParaRPr lang="el-GR"/>
          </a:p>
        </p:txBody>
      </p:sp>
    </p:spTree>
    <p:extLst>
      <p:ext uri="{BB962C8B-B14F-4D97-AF65-F5344CB8AC3E}">
        <p14:creationId xmlns:p14="http://schemas.microsoft.com/office/powerpoint/2010/main" val="1863772592"/>
      </p:ext>
    </p:extLst>
  </p:cSld>
  <p:clrMapOvr>
    <a:masterClrMapping/>
  </p:clrMapOvr>
</p:notes>
</file>

<file path=ppt/notesSlides/notesSlide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ADB10-6661-B902-9160-53DF0B48995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35B9E58-2D4B-3BCC-BE75-AB66E02C081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C8AA451-C21F-2C7C-C1CF-65F6AE6B8048}"/>
              </a:ext>
            </a:extLst>
          </p:cNvPr>
          <p:cNvSpPr>
            <a:spLocks noGrp="1"/>
          </p:cNvSpPr>
          <p:nvPr>
            <p:ph type="body" idx="1"/>
          </p:nvPr>
        </p:nvSpPr>
        <p:spPr/>
        <p:txBody>
          <a:bodyPr/>
          <a:lstStyle/>
          <a:p>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Formare professionisti attenti alla sostenibilità, competenti dal punto di vista digitale, imprenditoriali e resilienti: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il progetto INSPIRE sostiene lo sviluppo delle competenze chiave necessarie oggi nel settore delle arti dello spettacolo. Queste includono la consapevolezza ambientale, l'alfabetizzazione digitale, il senso degli affari e l'adattabilità, competenze che riflettono le esigenze in continua evoluzione del settore.</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Formazione flessibile e modulare radicata nelle esigenze del mondo reale: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il programma è strutturato attorno a un curriculum modulare che consente agli studenti di concentrarsi su aree specifiche rilevanti per i loro ruoli. Combina conoscenze teoriche e applicazioni pratiche, garantendo la pertinenza alle attuali sfide del settore.</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1"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Consente ai partecipanti di guidare un cambiamento significativo: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allineandosi ai quadri europei delle competenze e concentrandosi sull'apprendimento applicato, INSPIRE fornisce a professionisti ed educatori gli strumenti per implementare pratiche sostenibili, adottare strumenti digitali e promuovere l'innovazione nei loro ambienti di lavoro.</a:t>
            </a:r>
          </a:p>
        </p:txBody>
      </p:sp>
      <p:sp>
        <p:nvSpPr>
          <p:cNvPr id="4" name="Foliennummernplatzhalter 3">
            <a:extLst>
              <a:ext uri="{FF2B5EF4-FFF2-40B4-BE49-F238E27FC236}">
                <a16:creationId xmlns:a16="http://schemas.microsoft.com/office/drawing/2014/main" id="{52FB3102-9F90-0D30-3333-9A1052F7A1DB}"/>
              </a:ext>
            </a:extLst>
          </p:cNvPr>
          <p:cNvSpPr>
            <a:spLocks noGrp="1"/>
          </p:cNvSpPr>
          <p:nvPr>
            <p:ph type="sldNum" sz="quarter" idx="5"/>
          </p:nvPr>
        </p:nvSpPr>
        <p:spPr/>
        <p:txBody>
          <a:bodyPr/>
          <a:lstStyle/>
          <a:p>
            <a:fld id="{D274D5D8-74C3-4A38-835E-EC8AAD529D29}" type="slidenum">
              <a:rPr lang="el-GR" smtClean="0"/>
              <a:t>5</a:t>
            </a:fld>
            <a:endParaRPr lang="el-GR"/>
          </a:p>
        </p:txBody>
      </p:sp>
    </p:spTree>
    <p:extLst>
      <p:ext uri="{BB962C8B-B14F-4D97-AF65-F5344CB8AC3E}">
        <p14:creationId xmlns:p14="http://schemas.microsoft.com/office/powerpoint/2010/main" val="169647760"/>
      </p:ext>
    </p:extLst>
  </p:cSld>
  <p:clrMapOvr>
    <a:masterClrMapping/>
  </p:clrMapOvr>
</p:notes>
</file>

<file path=ppt/notesSlides/notesSlide5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4B7E2-377B-828C-5F1F-59DA32158CC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28EDCA1-7CE7-4CDD-C1FA-9D56AF9BC6F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268CFA72-A4F4-4F49-4FDD-03A1AD1DC6B2}"/>
              </a:ext>
            </a:extLst>
          </p:cNvPr>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Questa attività mostra come gli errori comuni possano essere trasformati in abitudini digitali rispettose che favoriscono la chiarezza e l'inclusione.</a:t>
            </a:r>
            <a:endParaRPr lang="el-GR" dirty="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42EA747-628D-2B99-C7B2-280A2185ADC4}"/>
              </a:ext>
            </a:extLst>
          </p:cNvPr>
          <p:cNvSpPr>
            <a:spLocks noGrp="1"/>
          </p:cNvSpPr>
          <p:nvPr>
            <p:ph type="sldNum" sz="quarter" idx="5"/>
          </p:nvPr>
        </p:nvSpPr>
        <p:spPr/>
        <p:txBody>
          <a:bodyPr/>
          <a:lstStyle/>
          <a:p>
            <a:fld id="{D274D5D8-74C3-4A38-835E-EC8AAD529D29}" type="slidenum">
              <a:rPr lang="el-GR" smtClean="0"/>
              <a:t>50</a:t>
            </a:fld>
            <a:endParaRPr lang="el-GR"/>
          </a:p>
        </p:txBody>
      </p:sp>
    </p:spTree>
    <p:extLst>
      <p:ext uri="{BB962C8B-B14F-4D97-AF65-F5344CB8AC3E}">
        <p14:creationId xmlns:p14="http://schemas.microsoft.com/office/powerpoint/2010/main" val="1658239973"/>
      </p:ext>
    </p:extLst>
  </p:cSld>
  <p:clrMapOvr>
    <a:masterClrMapping/>
  </p:clrMapOvr>
</p:notes>
</file>

<file path=ppt/notesSlides/notesSlide5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0C1BB-D5EB-A31A-561F-5862378923A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3EF2CE2-6BC8-36CC-5B96-0F4B299A8FE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5E9001F6-D4BB-CB66-3012-A55481DD39EC}"/>
              </a:ext>
            </a:extLst>
          </p:cNvPr>
          <p:cNvSpPr>
            <a:spLocks noGrp="1"/>
          </p:cNvSpPr>
          <p:nvPr>
            <p:ph type="body" idx="1"/>
          </p:nvPr>
        </p:nvSpPr>
        <p:spPr/>
        <p:txBody>
          <a:bodyPr/>
          <a:lstStyle/>
          <a:p>
            <a:r>
              <a:rPr lang="en-US" sz="1100" dirty="0">
                <a:latin typeface="Calibri" panose="020F0502020204030204" pitchFamily="34" charset="0"/>
                <a:ea typeface="Calibri" panose="020F0502020204030204" pitchFamily="34" charset="0"/>
                <a:cs typeface="Calibri" panose="020F0502020204030204" pitchFamily="34" charset="0"/>
              </a:rPr>
              <a:t>La sostenibilità digitale si riferisce all'uso efficiente, etico e duraturo degli strumenti e delle pratiche digitali in contesti professionali. Nelle arti dello spettacolo, dove il lavoro spesso coinvolge più team, fusi orari e progetti, abitudini digitali sostenibili aiutano a ridurre lo stress, migliorare la collaborazione e proteggere i processi creativi.</a:t>
            </a:r>
          </a:p>
          <a:p>
            <a:r>
              <a:rPr lang="en-US" sz="1100" dirty="0">
                <a:latin typeface="Calibri" panose="020F0502020204030204" pitchFamily="34" charset="0"/>
                <a:ea typeface="Calibri" panose="020F0502020204030204" pitchFamily="34" charset="0"/>
                <a:cs typeface="Calibri" panose="020F0502020204030204" pitchFamily="34" charset="0"/>
              </a:rPr>
              <a:t>Questo concetto va oltre l'utilizzo dei software più recenti: si concentra sul prendere decisioni ponderate su come le informazioni vengono create, condivise, archiviate e riutilizzate.</a:t>
            </a:r>
          </a:p>
        </p:txBody>
      </p:sp>
      <p:sp>
        <p:nvSpPr>
          <p:cNvPr id="4" name="Θέση αριθμού διαφάνειας 3">
            <a:extLst>
              <a:ext uri="{FF2B5EF4-FFF2-40B4-BE49-F238E27FC236}">
                <a16:creationId xmlns:a16="http://schemas.microsoft.com/office/drawing/2014/main" id="{C37D336D-ADFC-2570-F091-EB42021547EE}"/>
              </a:ext>
            </a:extLst>
          </p:cNvPr>
          <p:cNvSpPr>
            <a:spLocks noGrp="1"/>
          </p:cNvSpPr>
          <p:nvPr>
            <p:ph type="sldNum" sz="quarter" idx="5"/>
          </p:nvPr>
        </p:nvSpPr>
        <p:spPr/>
        <p:txBody>
          <a:bodyPr/>
          <a:lstStyle/>
          <a:p>
            <a:fld id="{D274D5D8-74C3-4A38-835E-EC8AAD529D29}" type="slidenum">
              <a:rPr lang="el-GR" smtClean="0"/>
              <a:t>51</a:t>
            </a:fld>
            <a:endParaRPr lang="el-GR"/>
          </a:p>
        </p:txBody>
      </p:sp>
    </p:spTree>
    <p:extLst>
      <p:ext uri="{BB962C8B-B14F-4D97-AF65-F5344CB8AC3E}">
        <p14:creationId xmlns:p14="http://schemas.microsoft.com/office/powerpoint/2010/main" val="3180270742"/>
      </p:ext>
    </p:extLst>
  </p:cSld>
  <p:clrMapOvr>
    <a:masterClrMapping/>
  </p:clrMapOvr>
</p:notes>
</file>

<file path=ppt/notesSlides/notesSlide5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1C3F7-8380-5761-CB44-0982FD325E5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F53123F-7B6A-B7C6-4A82-31CFBFA7577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10FEC1F-29A5-3FE6-9019-34089A23FE5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 mappatura delle informazioni favorisce un coordinamento più chiaro e riduce il rischio di </a:t>
            </a:r>
            <a:r>
              <a:rPr lang="en-US" sz="1100" err="1">
                <a:latin typeface="Calibri" panose="020F0502020204030204" pitchFamily="34" charset="0"/>
                <a:ea typeface="Calibri" panose="020F0502020204030204" pitchFamily="34" charset="0"/>
                <a:cs typeface="Calibri" panose="020F0502020204030204" pitchFamily="34" charset="0"/>
              </a:rPr>
              <a:t>disorganizzazione</a:t>
            </a:r>
            <a:r>
              <a:rPr lang="en-US" sz="1100">
                <a:latin typeface="Calibri" panose="020F0502020204030204" pitchFamily="34" charset="0"/>
                <a:ea typeface="Calibri" panose="020F0502020204030204" pitchFamily="34" charset="0"/>
                <a:cs typeface="Calibri" panose="020F0502020204030204" pitchFamily="34" charset="0"/>
              </a:rPr>
              <a:t>. Aiuta i team a definire quali informazioni sono necessarie, da chi e in quale fase. Questa chiarezza avvantaggia i flussi di lavoro quali la pianificazione, la definizione del budget e la pianificazione della produzione.</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26199053-3FAC-42D8-A4DA-F26A746838CE}"/>
              </a:ext>
            </a:extLst>
          </p:cNvPr>
          <p:cNvSpPr>
            <a:spLocks noGrp="1"/>
          </p:cNvSpPr>
          <p:nvPr>
            <p:ph type="sldNum" sz="quarter" idx="5"/>
          </p:nvPr>
        </p:nvSpPr>
        <p:spPr/>
        <p:txBody>
          <a:bodyPr/>
          <a:lstStyle/>
          <a:p>
            <a:fld id="{D274D5D8-74C3-4A38-835E-EC8AAD529D29}" type="slidenum">
              <a:rPr lang="el-GR" smtClean="0"/>
              <a:t>52</a:t>
            </a:fld>
            <a:endParaRPr lang="el-GR"/>
          </a:p>
        </p:txBody>
      </p:sp>
    </p:spTree>
    <p:extLst>
      <p:ext uri="{BB962C8B-B14F-4D97-AF65-F5344CB8AC3E}">
        <p14:creationId xmlns:p14="http://schemas.microsoft.com/office/powerpoint/2010/main" val="59341708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53</a:t>
            </a:fld>
            <a:endParaRPr lang="el-GR"/>
          </a:p>
        </p:txBody>
      </p:sp>
    </p:spTree>
    <p:extLst>
      <p:ext uri="{BB962C8B-B14F-4D97-AF65-F5344CB8AC3E}">
        <p14:creationId xmlns:p14="http://schemas.microsoft.com/office/powerpoint/2010/main" val="2633928789"/>
      </p:ext>
    </p:extLst>
  </p:cSld>
  <p:clrMapOvr>
    <a:masterClrMapping/>
  </p:clrMapOvr>
</p:notes>
</file>

<file path=ppt/notesSlides/notesSlide5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DEC37-18ED-88DD-6951-6C55E875404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0C5A094-CD77-A2CA-2558-3425CA22D6E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90EE5DA-2742-4636-F189-20BDB3A87837}"/>
              </a:ext>
            </a:extLst>
          </p:cNvPr>
          <p:cNvSpPr>
            <a:spLocks noGrp="1"/>
          </p:cNvSpPr>
          <p:nvPr>
            <p:ph type="body" idx="1"/>
          </p:nvPr>
        </p:nvSpPr>
        <p:spPr/>
        <p:txBody>
          <a:bodyPr/>
          <a:lstStyle/>
          <a:p>
            <a:r>
              <a:rPr lang="en-US" sz="1100"/>
              <a:t>L'archiviazione è una pratica lungimirante che aiuta a conservare materiali utili per un utilizzo futuro. Una denominazione chiara dei file, cartelle strutturate e tagging dei metadati rendono più facile per i team trovare e riutilizzare i contenuti, specialmente nei team freelance o a rotazione.</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1E6F49E-4960-EDCA-EB3C-9C75C274B123}"/>
              </a:ext>
            </a:extLst>
          </p:cNvPr>
          <p:cNvSpPr>
            <a:spLocks noGrp="1"/>
          </p:cNvSpPr>
          <p:nvPr>
            <p:ph type="sldNum" sz="quarter" idx="5"/>
          </p:nvPr>
        </p:nvSpPr>
        <p:spPr/>
        <p:txBody>
          <a:bodyPr/>
          <a:lstStyle/>
          <a:p>
            <a:fld id="{D274D5D8-74C3-4A38-835E-EC8AAD529D29}" type="slidenum">
              <a:rPr lang="el-GR" smtClean="0"/>
              <a:t>54</a:t>
            </a:fld>
            <a:endParaRPr lang="el-GR"/>
          </a:p>
        </p:txBody>
      </p:sp>
    </p:spTree>
    <p:extLst>
      <p:ext uri="{BB962C8B-B14F-4D97-AF65-F5344CB8AC3E}">
        <p14:creationId xmlns:p14="http://schemas.microsoft.com/office/powerpoint/2010/main" val="3426744760"/>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55</a:t>
            </a:fld>
            <a:endParaRPr lang="el-GR"/>
          </a:p>
        </p:txBody>
      </p:sp>
    </p:spTree>
    <p:extLst>
      <p:ext uri="{BB962C8B-B14F-4D97-AF65-F5344CB8AC3E}">
        <p14:creationId xmlns:p14="http://schemas.microsoft.com/office/powerpoint/2010/main" val="417646865"/>
      </p:ext>
    </p:extLst>
  </p:cSld>
  <p:clrMapOvr>
    <a:masterClrMapping/>
  </p:clrMapOvr>
</p:notes>
</file>

<file path=ppt/notesSlides/notesSlide5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12A9C-8D65-CBC0-735A-E640BC0C01C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3FEA085-342A-5CF7-BC43-59C25730229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A080B0B-6914-B4C2-3CF9-CC8692EC676E}"/>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Informazioni di alta qualità rendono il lavoro digitale più efficiente, resiliente e collaborativo. Nel campo delle arti performative, questo vale per tutto, dalle specifiche tecniche alle note delle prove.</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E7E74DE-1578-E910-1E43-6035B2ACA1A2}"/>
              </a:ext>
            </a:extLst>
          </p:cNvPr>
          <p:cNvSpPr>
            <a:spLocks noGrp="1"/>
          </p:cNvSpPr>
          <p:nvPr>
            <p:ph type="sldNum" sz="quarter" idx="5"/>
          </p:nvPr>
        </p:nvSpPr>
        <p:spPr/>
        <p:txBody>
          <a:bodyPr/>
          <a:lstStyle/>
          <a:p>
            <a:fld id="{D274D5D8-74C3-4A38-835E-EC8AAD529D29}" type="slidenum">
              <a:rPr lang="el-GR" smtClean="0"/>
              <a:t>56</a:t>
            </a:fld>
            <a:endParaRPr lang="el-GR"/>
          </a:p>
        </p:txBody>
      </p:sp>
    </p:spTree>
    <p:extLst>
      <p:ext uri="{BB962C8B-B14F-4D97-AF65-F5344CB8AC3E}">
        <p14:creationId xmlns:p14="http://schemas.microsoft.com/office/powerpoint/2010/main" val="202255263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57</a:t>
            </a:fld>
            <a:endParaRPr lang="el-GR"/>
          </a:p>
        </p:txBody>
      </p:sp>
    </p:spTree>
    <p:extLst>
      <p:ext uri="{BB962C8B-B14F-4D97-AF65-F5344CB8AC3E}">
        <p14:creationId xmlns:p14="http://schemas.microsoft.com/office/powerpoint/2010/main" val="3802777548"/>
      </p:ext>
    </p:extLst>
  </p:cSld>
  <p:clrMapOvr>
    <a:masterClrMapping/>
  </p:clrMapOvr>
</p:notes>
</file>

<file path=ppt/notesSlides/notesSlide5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4C2A1-B50B-BC32-FAA7-E7B50A7C256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8D52F59-C5F7-0F2F-398F-CA19C1E32BB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6F2BBCA5-F331-0685-1E99-21D485C9825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L'apprendimento continuo può essere integrato nel lavoro quotidiano. Il supporto tra colleghi, le dimostrazioni pratiche e i momenti di condivisione informale aiutano a sviluppare competenze senza richiedere sessioni formali. Questi approcci riducono anche l'ansia digitale e promuovono una cultura collaborativa.</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6E20E139-6100-3320-865E-DCD9A1C722BB}"/>
              </a:ext>
            </a:extLst>
          </p:cNvPr>
          <p:cNvSpPr>
            <a:spLocks noGrp="1"/>
          </p:cNvSpPr>
          <p:nvPr>
            <p:ph type="sldNum" sz="quarter" idx="5"/>
          </p:nvPr>
        </p:nvSpPr>
        <p:spPr/>
        <p:txBody>
          <a:bodyPr/>
          <a:lstStyle/>
          <a:p>
            <a:fld id="{D274D5D8-74C3-4A38-835E-EC8AAD529D29}" type="slidenum">
              <a:rPr lang="el-GR" smtClean="0"/>
              <a:t>58</a:t>
            </a:fld>
            <a:endParaRPr lang="el-GR"/>
          </a:p>
        </p:txBody>
      </p:sp>
    </p:spTree>
    <p:extLst>
      <p:ext uri="{BB962C8B-B14F-4D97-AF65-F5344CB8AC3E}">
        <p14:creationId xmlns:p14="http://schemas.microsoft.com/office/powerpoint/2010/main" val="1257221728"/>
      </p:ext>
    </p:extLst>
  </p:cSld>
  <p:clrMapOvr>
    <a:masterClrMapping/>
  </p:clrMapOvr>
</p:notes>
</file>

<file path=ppt/notesSlides/notesSlide5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3250C-8CCB-6790-5FD7-098249607FF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8900DFC-7E85-A8A8-2A5C-D327CDF7739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FFB0938-80AD-832C-E0C8-6BBD46A8B92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 trasformazione digitale nelle arti dello spettacolo non è una corsa tecnologica. Si tratta piuttosto di garantire che i sistemi digitali supportino il lavoro effettivo delle persone. Ciò include il modo in cui vengono programmate le prove, condivisi i file o promossi gli spettacoli. I professionisti hanno bisogno di chiarezza, non di complessità. I formatori contribuiscono a creare questa chiarezza guidando i team a collegare gli strumenti digitali ai valori e alle condizioni del lavoro creativo.</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25A8240-1968-A376-8990-C3EE41926547}"/>
              </a:ext>
            </a:extLst>
          </p:cNvPr>
          <p:cNvSpPr>
            <a:spLocks noGrp="1"/>
          </p:cNvSpPr>
          <p:nvPr>
            <p:ph type="sldNum" sz="quarter" idx="5"/>
          </p:nvPr>
        </p:nvSpPr>
        <p:spPr/>
        <p:txBody>
          <a:bodyPr/>
          <a:lstStyle/>
          <a:p>
            <a:fld id="{D274D5D8-74C3-4A38-835E-EC8AAD529D29}" type="slidenum">
              <a:rPr lang="el-GR" smtClean="0"/>
              <a:t>59</a:t>
            </a:fld>
            <a:endParaRPr lang="el-GR"/>
          </a:p>
        </p:txBody>
      </p:sp>
    </p:spTree>
    <p:extLst>
      <p:ext uri="{BB962C8B-B14F-4D97-AF65-F5344CB8AC3E}">
        <p14:creationId xmlns:p14="http://schemas.microsoft.com/office/powerpoint/2010/main" val="2277703595"/>
      </p:ext>
    </p:extLst>
  </p:cSld>
  <p:clrMapOvr>
    <a:masterClrMapping/>
  </p:clrMapOvr>
</p:notes>
</file>

<file path=ppt/notesSlides/notesSlide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C7067-81F8-5E2A-1C8F-5AB856C8780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34CF8DA-2C4B-C124-92A0-9243CD4DFBD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0B2E511-AA2E-0D16-1EC3-57B00228603B}"/>
              </a:ext>
            </a:extLst>
          </p:cNvPr>
          <p:cNvSpPr>
            <a:spLocks noGrp="1"/>
          </p:cNvSpPr>
          <p:nvPr>
            <p:ph type="body" idx="1"/>
          </p:nvPr>
        </p:nvSpPr>
        <p:spPr/>
        <p:txBody>
          <a:bodyPr/>
          <a:lstStyle/>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Per garantire che il programma di formazione INSPIRE sia pertinente, di alta qualità e trasferibile in tutta Europa, esso è allineato a diversi quadri europei fondamentali:</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Quadro europeo delle qualifiche (EQF - Livello 5): questo quadro contribuisce a standardizzare le qualifiche in tutti gli Stati membri dell'UE, facilitando il confronto e il riconoscimento dei risultati dell'apprendimento e delle competenze.</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Sistema europeo di trasferimento e accumulo dei crediti (ECTS) e micro-credenziali: questi sistemi supportano la mobilità degli studenti e l'apprendimento permanente convalidando esperienze di apprendimento a breve termine e non tradizionali. I moduli INSPIRE sono progettati per essere accreditati e cumulabili.</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EQAVET (Garanzia europea della qualità nell'istruzione e formazione professionale): EQAVET garantisce che la formazione professionale sia erogata e valutata in modo coerente ed efficace, mantenendo standard elevati in tutti gli istituti.</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Oltre a questi quadri strutturali, INSPIRE integra tre quadri di competenze dell'UE per guidare la progettazione dei programmi di studio e i risultati dell'apprendimento.</a:t>
            </a:r>
          </a:p>
          <a:p>
            <a:endParaRPr lang="en-GB" sz="1100" b="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044343F1-05A2-631B-2289-3C357586650B}"/>
              </a:ext>
            </a:extLst>
          </p:cNvPr>
          <p:cNvSpPr>
            <a:spLocks noGrp="1"/>
          </p:cNvSpPr>
          <p:nvPr>
            <p:ph type="sldNum" sz="quarter" idx="5"/>
          </p:nvPr>
        </p:nvSpPr>
        <p:spPr/>
        <p:txBody>
          <a:bodyPr/>
          <a:lstStyle/>
          <a:p>
            <a:fld id="{D274D5D8-74C3-4A38-835E-EC8AAD529D29}" type="slidenum">
              <a:rPr lang="el-GR" smtClean="0"/>
              <a:t>6</a:t>
            </a:fld>
            <a:endParaRPr lang="el-GR"/>
          </a:p>
        </p:txBody>
      </p:sp>
    </p:spTree>
    <p:extLst>
      <p:ext uri="{BB962C8B-B14F-4D97-AF65-F5344CB8AC3E}">
        <p14:creationId xmlns:p14="http://schemas.microsoft.com/office/powerpoint/2010/main" val="369529494"/>
      </p:ext>
    </p:extLst>
  </p:cSld>
  <p:clrMapOvr>
    <a:masterClrMapping/>
  </p:clrMapOvr>
</p:notes>
</file>

<file path=ppt/notesSlides/notesSlide6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AA2DF-1B35-DBD1-7658-390076BA4AD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31A7FE9-2EA9-BD68-0B22-ED80F4BF55AE}"/>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8C67210-3EDD-C9E0-8FDA-00F4378074D5}"/>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Il cambiamento avviene passo dopo passo. Questa roadmap aiuta i formatori a suddividere la trasformazione digitale in azioni gestibili. Incoraggia la collaborazione e sostiene il successo a lungo termine concentrandosi sull'iterazione e sul feedback.</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50BE27F-B48C-61C3-AB48-957231B33FEF}"/>
              </a:ext>
            </a:extLst>
          </p:cNvPr>
          <p:cNvSpPr>
            <a:spLocks noGrp="1"/>
          </p:cNvSpPr>
          <p:nvPr>
            <p:ph type="sldNum" sz="quarter" idx="5"/>
          </p:nvPr>
        </p:nvSpPr>
        <p:spPr/>
        <p:txBody>
          <a:bodyPr/>
          <a:lstStyle/>
          <a:p>
            <a:fld id="{D274D5D8-74C3-4A38-835E-EC8AAD529D29}" type="slidenum">
              <a:rPr lang="el-GR" smtClean="0"/>
              <a:t>60</a:t>
            </a:fld>
            <a:endParaRPr lang="el-GR"/>
          </a:p>
        </p:txBody>
      </p:sp>
    </p:spTree>
    <p:extLst>
      <p:ext uri="{BB962C8B-B14F-4D97-AF65-F5344CB8AC3E}">
        <p14:creationId xmlns:p14="http://schemas.microsoft.com/office/powerpoint/2010/main" val="1660668650"/>
      </p:ext>
    </p:extLst>
  </p:cSld>
  <p:clrMapOvr>
    <a:masterClrMapping/>
  </p:clrMapOvr>
</p:notes>
</file>

<file path=ppt/notesSlides/notesSlide6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D1CE5-8AE1-EB42-746B-F8BAC175BF1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1DA9618-2AF7-4190-6D25-01CFB73F48C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FFF66AE-FDF9-6785-DCCE-A2166D63764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 resistenza al cambiamento digitale è comune, specialmente in ambienti frenetici e con risorse limitate. I formatori possono promuovere il dialogo, rassicurare e co-creare soluzioni con gli studenti, concentrandosi su piccoli passi realizzabili che rafforzano la fiducia.</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F7658BD-692B-F69B-AE23-899A98EC2F23}"/>
              </a:ext>
            </a:extLst>
          </p:cNvPr>
          <p:cNvSpPr>
            <a:spLocks noGrp="1"/>
          </p:cNvSpPr>
          <p:nvPr>
            <p:ph type="sldNum" sz="quarter" idx="5"/>
          </p:nvPr>
        </p:nvSpPr>
        <p:spPr/>
        <p:txBody>
          <a:bodyPr/>
          <a:lstStyle/>
          <a:p>
            <a:fld id="{D274D5D8-74C3-4A38-835E-EC8AAD529D29}" type="slidenum">
              <a:rPr lang="el-GR" smtClean="0"/>
              <a:t>61</a:t>
            </a:fld>
            <a:endParaRPr lang="el-GR"/>
          </a:p>
        </p:txBody>
      </p:sp>
    </p:spTree>
    <p:extLst>
      <p:ext uri="{BB962C8B-B14F-4D97-AF65-F5344CB8AC3E}">
        <p14:creationId xmlns:p14="http://schemas.microsoft.com/office/powerpoint/2010/main" val="449266833"/>
      </p:ext>
    </p:extLst>
  </p:cSld>
  <p:clrMapOvr>
    <a:masterClrMapping/>
  </p:clrMapOvr>
</p:notes>
</file>

<file path=ppt/notesSlides/notesSlide6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E6A94-D3E9-F397-2E5A-85845D38E72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B362E8D-F79D-4D23-4453-ECBFF7150C66}"/>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408434E-87FA-05FA-EDE2-62FDCF7F083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 scelta degli strumenti dovrebbe essere dettata dalle attività da svolgere, non dalle tendenze. Aiuta gli studenti a riflettere sulle loro abitudini quotidiane e a scegliere piattaforme che riducano lo stress e favoriscano la concentrazione. Domande semplici come "Questo strumento risolve un tuo problema?" o "Tutti possono utilizzarlo con sicurezza?" sono fondamentali.</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E12AACB-A889-AED8-E634-EA2F6FFFB744}"/>
              </a:ext>
            </a:extLst>
          </p:cNvPr>
          <p:cNvSpPr>
            <a:spLocks noGrp="1"/>
          </p:cNvSpPr>
          <p:nvPr>
            <p:ph type="sldNum" sz="quarter" idx="5"/>
          </p:nvPr>
        </p:nvSpPr>
        <p:spPr/>
        <p:txBody>
          <a:bodyPr/>
          <a:lstStyle/>
          <a:p>
            <a:fld id="{D274D5D8-74C3-4A38-835E-EC8AAD529D29}" type="slidenum">
              <a:rPr lang="el-GR" smtClean="0"/>
              <a:t>62</a:t>
            </a:fld>
            <a:endParaRPr lang="el-GR"/>
          </a:p>
        </p:txBody>
      </p:sp>
    </p:spTree>
    <p:extLst>
      <p:ext uri="{BB962C8B-B14F-4D97-AF65-F5344CB8AC3E}">
        <p14:creationId xmlns:p14="http://schemas.microsoft.com/office/powerpoint/2010/main" val="2585656528"/>
      </p:ext>
    </p:extLst>
  </p:cSld>
  <p:clrMapOvr>
    <a:masterClrMapping/>
  </p:clrMapOvr>
</p:notes>
</file>

<file path=ppt/notesSlides/notesSlide6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68AC-2082-C512-6942-A34054F2B45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7B9F3BE-C3D5-E9ED-6862-57D93A56F6E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328E405-0FEB-D9A2-E539-93CF045B3E33}"/>
              </a:ext>
            </a:extLst>
          </p:cNvPr>
          <p:cNvSpPr>
            <a:spLocks noGrp="1"/>
          </p:cNvSpPr>
          <p:nvPr>
            <p:ph type="body" idx="1"/>
          </p:nvPr>
        </p:nvSpPr>
        <p:spPr/>
        <p:txBody>
          <a:bodyPr/>
          <a:lstStyle/>
          <a:p>
            <a:r>
              <a:rPr lang="en-US" sz="1100"/>
              <a:t>Sebbene strumenti come l'intelligenza artificiale (AI), la realtà virtuale (VR), la realtà aumentata (AR) e la realtà estesa (XR) possano ampliare le possibilità creative, sollevano anche questioni relative all'accesso, alla paternità delle opere e all'equità. I formatori possono aiutare i professionisti a esplorare questi strumenti nell'ambito di un processo di apprendimento inclusivo e ponderato, non solo come novità.</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A791853-3634-1A1F-8ED8-1A509585EA07}"/>
              </a:ext>
            </a:extLst>
          </p:cNvPr>
          <p:cNvSpPr>
            <a:spLocks noGrp="1"/>
          </p:cNvSpPr>
          <p:nvPr>
            <p:ph type="sldNum" sz="quarter" idx="5"/>
          </p:nvPr>
        </p:nvSpPr>
        <p:spPr/>
        <p:txBody>
          <a:bodyPr/>
          <a:lstStyle/>
          <a:p>
            <a:fld id="{D274D5D8-74C3-4A38-835E-EC8AAD529D29}" type="slidenum">
              <a:rPr lang="el-GR" smtClean="0"/>
              <a:t>63</a:t>
            </a:fld>
            <a:endParaRPr lang="el-GR"/>
          </a:p>
        </p:txBody>
      </p:sp>
    </p:spTree>
    <p:extLst>
      <p:ext uri="{BB962C8B-B14F-4D97-AF65-F5344CB8AC3E}">
        <p14:creationId xmlns:p14="http://schemas.microsoft.com/office/powerpoint/2010/main" val="3355208081"/>
      </p:ext>
    </p:extLst>
  </p:cSld>
  <p:clrMapOvr>
    <a:masterClrMapping/>
  </p:clrMapOvr>
</p:notes>
</file>

<file path=ppt/notesSlides/notesSlide6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9C70D-0CB8-5767-CE5E-C37C43E4D8B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763C024-3F42-8111-96D9-DAF3534F8A9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973CEA3-1931-E895-6F0C-E3BE4838D22D}"/>
              </a:ext>
            </a:extLst>
          </p:cNvPr>
          <p:cNvSpPr>
            <a:spLocks noGrp="1"/>
          </p:cNvSpPr>
          <p:nvPr>
            <p:ph type="body" idx="1"/>
          </p:nvPr>
        </p:nvSpPr>
        <p:spPr/>
        <p:txBody>
          <a:bodyPr/>
          <a:lstStyle/>
          <a:p>
            <a:r>
              <a:rPr lang="en-US"/>
              <a:t>Questa attività trasforma la riflessione in azione. Un piccolo strumento, un cambiamento di abitudine, scelto da ogni studente.</a:t>
            </a:r>
            <a:endParaRPr lang="el-GR"/>
          </a:p>
        </p:txBody>
      </p:sp>
      <p:sp>
        <p:nvSpPr>
          <p:cNvPr id="4" name="Θέση αριθμού διαφάνειας 3">
            <a:extLst>
              <a:ext uri="{FF2B5EF4-FFF2-40B4-BE49-F238E27FC236}">
                <a16:creationId xmlns:a16="http://schemas.microsoft.com/office/drawing/2014/main" id="{0D777FF3-B61A-3D8A-A507-7391F3DFDC02}"/>
              </a:ext>
            </a:extLst>
          </p:cNvPr>
          <p:cNvSpPr>
            <a:spLocks noGrp="1"/>
          </p:cNvSpPr>
          <p:nvPr>
            <p:ph type="sldNum" sz="quarter" idx="5"/>
          </p:nvPr>
        </p:nvSpPr>
        <p:spPr/>
        <p:txBody>
          <a:bodyPr/>
          <a:lstStyle/>
          <a:p>
            <a:fld id="{D274D5D8-74C3-4A38-835E-EC8AAD529D29}" type="slidenum">
              <a:rPr lang="el-GR" smtClean="0"/>
              <a:t>64</a:t>
            </a:fld>
            <a:endParaRPr lang="el-GR"/>
          </a:p>
        </p:txBody>
      </p:sp>
    </p:spTree>
    <p:extLst>
      <p:ext uri="{BB962C8B-B14F-4D97-AF65-F5344CB8AC3E}">
        <p14:creationId xmlns:p14="http://schemas.microsoft.com/office/powerpoint/2010/main" val="3807516861"/>
      </p:ext>
    </p:extLst>
  </p:cSld>
  <p:clrMapOvr>
    <a:masterClrMapping/>
  </p:clrMapOvr>
</p:notes>
</file>

<file path=ppt/notesSlides/notesSlide6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b="0">
                <a:latin typeface="Calibri" panose="020F0502020204030204" pitchFamily="34" charset="0"/>
                <a:ea typeface="Calibri" panose="020F0502020204030204" pitchFamily="34" charset="0"/>
                <a:cs typeface="Calibri" panose="020F0502020204030204" pitchFamily="34" charset="0"/>
              </a:rPr>
              <a:t>Benvenuti alla Lezione 4 - Mentalità imprenditoriale e opportunità nelle arti dello spettacolo, parte del Modulo 4 del </a:t>
            </a:r>
            <a:r>
              <a:rPr lang="en-US" sz="1100" b="0" err="1">
                <a:latin typeface="Calibri" panose="020F0502020204030204" pitchFamily="34" charset="0"/>
                <a:ea typeface="Calibri" panose="020F0502020204030204" pitchFamily="34" charset="0"/>
                <a:cs typeface="Calibri" panose="020F0502020204030204" pitchFamily="34" charset="0"/>
              </a:rPr>
              <a:t>Programma</a:t>
            </a:r>
            <a:r>
              <a:rPr lang="en-US" sz="1100" b="0">
                <a:latin typeface="Calibri" panose="020F0502020204030204" pitchFamily="34" charset="0"/>
                <a:ea typeface="Calibri" panose="020F0502020204030204" pitchFamily="34" charset="0"/>
                <a:cs typeface="Calibri" panose="020F0502020204030204" pitchFamily="34" charset="0"/>
              </a:rPr>
              <a:t> di formazione INSPIRE</a:t>
            </a:r>
            <a:r>
              <a:rPr lang="en-US" sz="1100" b="0">
                <a:latin typeface="Calibri" panose="020F0502020204030204" pitchFamily="34" charset="0"/>
                <a:ea typeface="Calibri" panose="020F0502020204030204" pitchFamily="34" charset="0"/>
                <a:cs typeface="Calibri" panose="020F0502020204030204" pitchFamily="34" charset="0"/>
              </a:rPr>
              <a:t>: Competenze imprenditoriali essenziali per il settore delle arti dello spettacolo.</a:t>
            </a:r>
            <a:br>
              <a:rPr lang="en-US" sz="1100" b="0">
                <a:latin typeface="Calibri" panose="020F0502020204030204" pitchFamily="34" charset="0"/>
                <a:ea typeface="Calibri" panose="020F0502020204030204" pitchFamily="34" charset="0"/>
                <a:cs typeface="Calibri" panose="020F0502020204030204" pitchFamily="34" charset="0"/>
              </a:rPr>
            </a:br>
            <a:r>
              <a:rPr lang="en-US" sz="1100"/>
              <a:t>In questa lezione esplorerete modelli chiave </a:t>
            </a:r>
            <a:r>
              <a:rPr lang="en-US" sz="1100" b="0"/>
              <a:t>quali imprenditorialità, intraprenditorialità e </a:t>
            </a:r>
            <a:r>
              <a:rPr lang="en-US" sz="1100" b="0" err="1"/>
              <a:t>imprenditorialità individuale</a:t>
            </a:r>
            <a:r>
              <a:rPr lang="en-US" sz="1100" b="0"/>
              <a:t>, e imparerete come questi possano essere utilizzati per promuovere resilienza, innovazione e impatto in diversi contesti professionali. L'obiettivo è quello di aiutarvi a guidare i vostri studenti a pensare in modo imprenditoriale e </a:t>
            </a:r>
            <a:r>
              <a:rPr lang="en-US" sz="1100"/>
              <a:t>a guidare un cambiamento significativo nelle arti dello spettacolo di oggi.</a:t>
            </a:r>
          </a:p>
          <a:p>
            <a:endParaRPr lang="el-GR" sz="1100" b="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65</a:t>
            </a:fld>
            <a:endParaRPr lang="el-GR"/>
          </a:p>
        </p:txBody>
      </p:sp>
    </p:spTree>
    <p:extLst>
      <p:ext uri="{BB962C8B-B14F-4D97-AF65-F5344CB8AC3E}">
        <p14:creationId xmlns:p14="http://schemas.microsoft.com/office/powerpoint/2010/main" val="2157702217"/>
      </p:ext>
    </p:extLst>
  </p:cSld>
  <p:clrMapOvr>
    <a:masterClrMapping/>
  </p:clrMapOvr>
</p:notes>
</file>

<file path=ppt/notesSlides/notesSlide6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A2E4-2E09-71F1-3896-5BB5E9B6B1D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2E6F426-6EC3-7E1A-8DED-74A584ECF32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911DDC7-1B82-275F-D8D2-4225A4D8031D}"/>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 pilastri fondamentali della lezione 4 sono: </a:t>
            </a:r>
          </a:p>
          <a:p>
            <a:endParaRPr lang="en-US" sz="1100">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Modelli imprenditoriali e mentalità nel settore delle arti dello spettacolo</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Pianificazione strategica e riconoscimento delle opportunità nelle arti dello spettacolo</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Progettazione e gestione di modelli di business rigenerativi nelle arti dello spettacolo</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50000"/>
              </a:lnSpc>
              <a:spcBef>
                <a:spcPts val="600"/>
              </a:spcBef>
              <a:spcAft>
                <a:spcPts val="600"/>
              </a:spcAft>
              <a:buClr>
                <a:srgbClr val="04A6C2"/>
              </a:buClr>
              <a:buFont typeface="Arial" panose="020B0604020202020204" pitchFamily="34" charset="0"/>
              <a:buChar char="•"/>
            </a:pPr>
            <a:r>
              <a:rPr lang="en-GB" sz="1100" kern="1200">
                <a:solidFill>
                  <a:schemeClr val="tx1"/>
                </a:solidFill>
                <a:latin typeface="Calibri" panose="020F0502020204030204" pitchFamily="34" charset="0"/>
                <a:ea typeface="Calibri" panose="020F0502020204030204" pitchFamily="34" charset="0"/>
                <a:cs typeface="Calibri" panose="020F0502020204030204" pitchFamily="34" charset="0"/>
              </a:rPr>
              <a:t>Marketing strategico e coinvolgimento del pubblico nelle arti dello spettacolo</a:t>
            </a:r>
            <a:endParaRPr lang="el-GR" sz="1100" kern="120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l-GR"/>
          </a:p>
        </p:txBody>
      </p:sp>
      <p:sp>
        <p:nvSpPr>
          <p:cNvPr id="4" name="Θέση αριθμού διαφάνειας 3">
            <a:extLst>
              <a:ext uri="{FF2B5EF4-FFF2-40B4-BE49-F238E27FC236}">
                <a16:creationId xmlns:a16="http://schemas.microsoft.com/office/drawing/2014/main" id="{BAC7CA66-3212-015D-EFD9-8EDDE6508F3A}"/>
              </a:ext>
            </a:extLst>
          </p:cNvPr>
          <p:cNvSpPr>
            <a:spLocks noGrp="1"/>
          </p:cNvSpPr>
          <p:nvPr>
            <p:ph type="sldNum" sz="quarter" idx="5"/>
          </p:nvPr>
        </p:nvSpPr>
        <p:spPr/>
        <p:txBody>
          <a:bodyPr/>
          <a:lstStyle/>
          <a:p>
            <a:fld id="{D274D5D8-74C3-4A38-835E-EC8AAD529D29}" type="slidenum">
              <a:rPr lang="el-GR" smtClean="0"/>
              <a:t>66</a:t>
            </a:fld>
            <a:endParaRPr lang="el-GR"/>
          </a:p>
        </p:txBody>
      </p:sp>
    </p:spTree>
    <p:extLst>
      <p:ext uri="{BB962C8B-B14F-4D97-AF65-F5344CB8AC3E}">
        <p14:creationId xmlns:p14="http://schemas.microsoft.com/office/powerpoint/2010/main" val="1634317138"/>
      </p:ext>
    </p:extLst>
  </p:cSld>
  <p:clrMapOvr>
    <a:masterClrMapping/>
  </p:clrMapOvr>
</p:notes>
</file>

<file path=ppt/notesSlides/notesSlide6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57209-127A-942A-44CE-AE4DFDED134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C77FA2C-FEEC-2F2B-C961-EA82721534B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E3FF944A-B636-6BFA-C772-7AE96A297D55}"/>
              </a:ext>
            </a:extLst>
          </p:cNvPr>
          <p:cNvSpPr>
            <a:spLocks noGrp="1"/>
          </p:cNvSpPr>
          <p:nvPr>
            <p:ph type="body" idx="1"/>
          </p:nvPr>
        </p:nvSpPr>
        <p:spPr/>
        <p:txBody>
          <a:bodyPr/>
          <a:lstStyle/>
          <a:p>
            <a:r>
              <a:rPr lang="en-US" sz="1100"/>
              <a:t>L'imprenditorialità nelle arti dello spettacolo non riguarda solo il profitto. Comprende diversi modi di pensare e lavorare che consentono ai professionisti di affrontare il cambiamento, gestire la complessità e allineare gli obiettivi creativi con strategie sostenibili.</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A64FFDA-CB65-9C88-00DA-8FC38482BDBA}"/>
              </a:ext>
            </a:extLst>
          </p:cNvPr>
          <p:cNvSpPr>
            <a:spLocks noGrp="1"/>
          </p:cNvSpPr>
          <p:nvPr>
            <p:ph type="sldNum" sz="quarter" idx="5"/>
          </p:nvPr>
        </p:nvSpPr>
        <p:spPr/>
        <p:txBody>
          <a:bodyPr/>
          <a:lstStyle/>
          <a:p>
            <a:fld id="{D274D5D8-74C3-4A38-835E-EC8AAD529D29}" type="slidenum">
              <a:rPr lang="el-GR" smtClean="0"/>
              <a:t>67</a:t>
            </a:fld>
            <a:endParaRPr lang="el-GR"/>
          </a:p>
        </p:txBody>
      </p:sp>
    </p:spTree>
    <p:extLst>
      <p:ext uri="{BB962C8B-B14F-4D97-AF65-F5344CB8AC3E}">
        <p14:creationId xmlns:p14="http://schemas.microsoft.com/office/powerpoint/2010/main" val="977906167"/>
      </p:ext>
    </p:extLst>
  </p:cSld>
  <p:clrMapOvr>
    <a:masterClrMapping/>
  </p:clrMapOvr>
</p:notes>
</file>

<file path=ppt/notesSlides/notesSlide6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Una mentalità imprenditoriale è più di un semplice modo di pensare al business. È un mix di creatività, strategia e consapevolezza dei sistemi che aiuta i professionisti ad adattarsi, guidare e innovare. </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68</a:t>
            </a:fld>
            <a:endParaRPr lang="el-GR"/>
          </a:p>
        </p:txBody>
      </p:sp>
    </p:spTree>
    <p:extLst>
      <p:ext uri="{BB962C8B-B14F-4D97-AF65-F5344CB8AC3E}">
        <p14:creationId xmlns:p14="http://schemas.microsoft.com/office/powerpoint/2010/main" val="3423924907"/>
      </p:ext>
    </p:extLst>
  </p:cSld>
  <p:clrMapOvr>
    <a:masterClrMapping/>
  </p:clrMapOvr>
</p:notes>
</file>

<file path=ppt/notesSlides/notesSlide6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D1CA6-F1C3-C3DB-FD80-221B8E3CD8D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B5C55DA-B2D9-A4F1-C97B-9D9DFBBAFD3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88A820C-8C8E-D854-E912-35DC6EF536B2}"/>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Questi stili di pensiero aiutano gli individui a rispondere alle sfide con resilienza e chiarezza in ambienti artistici complessi.</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A4B8B80-07D0-E138-A3C7-4A6F98352CFA}"/>
              </a:ext>
            </a:extLst>
          </p:cNvPr>
          <p:cNvSpPr>
            <a:spLocks noGrp="1"/>
          </p:cNvSpPr>
          <p:nvPr>
            <p:ph type="sldNum" sz="quarter" idx="5"/>
          </p:nvPr>
        </p:nvSpPr>
        <p:spPr/>
        <p:txBody>
          <a:bodyPr/>
          <a:lstStyle/>
          <a:p>
            <a:fld id="{D274D5D8-74C3-4A38-835E-EC8AAD529D29}" type="slidenum">
              <a:rPr lang="el-GR" smtClean="0"/>
              <a:t>69</a:t>
            </a:fld>
            <a:endParaRPr lang="el-GR"/>
          </a:p>
        </p:txBody>
      </p:sp>
    </p:spTree>
    <p:extLst>
      <p:ext uri="{BB962C8B-B14F-4D97-AF65-F5344CB8AC3E}">
        <p14:creationId xmlns:p14="http://schemas.microsoft.com/office/powerpoint/2010/main" val="2253613275"/>
      </p:ext>
    </p:extLst>
  </p:cSld>
  <p:clrMapOvr>
    <a:masterClrMapping/>
  </p:clrMapOvr>
</p:notes>
</file>

<file path=ppt/notesSlides/notesSlide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1C6A1-5426-84CC-7615-661F7CBAC15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F5BDA5-786C-25D7-85F4-98F410F8280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ADC394E-45B9-8515-4FE8-D63B8EFA903C}"/>
              </a:ext>
            </a:extLst>
          </p:cNvPr>
          <p:cNvSpPr>
            <a:spLocks noGrp="1"/>
          </p:cNvSpPr>
          <p:nvPr>
            <p:ph type="body" idx="1"/>
          </p:nvPr>
        </p:nvSpPr>
        <p:spPr/>
        <p:txBody>
          <a:bodyPr/>
          <a:lstStyle/>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Quadri di competenze dell'UE in INSPIRE</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Come accennato in precedenza, per garantire che gli studenti acquisiscano competenze pertinenti, trasferibili e orientate al futuro, il programma INSPIRE integra tre principali quadri europei delle competenze:</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EntreComp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Il quadro delle competenze imprenditoriali definisce l'imprenditorialità come una competenza. Comprende tre aree: Idee e opportunità, Risorse e Passaggio all'azione. Queste sono suddivise in 15 competenze e sviluppate su 8 livelli di progressione. Questo quadro aiuta gli studenti e gli educatori a promuovere il pensiero imprenditoriale e a valutare le competenze imprenditoriali.</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Struttura:</a:t>
            </a:r>
            <a:b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Il quadro è costruito attorno a tre aree interconnesse:</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Idee e opportunità: individuare le opportunità, creatività, pensiero etico.</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Risorse: mobilitare persone, materiali e finanze.</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Passare all'azione: prendere l'iniziativa, pianificare, gestire i rischi e lavorare per raggiungere gli obiettivi.</a:t>
            </a:r>
          </a:p>
          <a:p>
            <a:b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Questo quadro supporta gli studenti nello sviluppo di iniziativa, innovazione e pensiero strategico, competenze essenziali per gestire progetti, guidare team o avviare iniziative creative nel campo delle arti dello spettacolo.</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DigComp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Il quadro di riferimento per le competenze digitali dei cittadini è il quadro di riferimento dell'UE in materia di competenze digitali. Copre cinque aree: alfabetizzazione informatica, comunicazione, creazione di contenuti, sicurezza e risoluzione dei problemi. Aiuta le persone a valutare e migliorare le proprie competenze digitali e sostiene lo sviluppo di politiche e la formazione della forza lavoro in tutta Europa.</a:t>
            </a:r>
          </a:p>
          <a:p>
            <a:endParaRPr lang="en-GB" sz="1100" b="0" i="1"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Cinque aree di competenza chiave:</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Alfabetizzazione informatica e dei dati: ricerca, valutazione e gestione delle informazioni digitali.</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Comunicazione e collaborazione: utilizzare strumenti digitali per interagire e partecipare in modo responsabile.</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Creazione di contenuti digitali: creare e modificare contenuti nel rispetto del diritto d'autore.</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Sicurezza: protezione dei dispositivi, dei dati e del benessere negli ambienti digitali.</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Risoluzione dei problemi: risoluzione di problemi tecnici e adattamento alle nuove tecnologie.</a:t>
            </a:r>
          </a:p>
          <a:p>
            <a:b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DigComp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guida il modulo sulla digitalizzazione, aiutando gli studenti ad acquisire sicurezza nell'uso degli strumenti digitali per la produzione, la comunicazione e l'innovazione nelle arti dello spettacolo.</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GreenComp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Il Quadro europeo delle competenze per la sostenibilità promuove l'apprendimento per la sostenibilità ambientale. Comprende quattro aree: incarnare i valori della sostenibilità, abbracciare la complessità, immaginare un futuro sostenibile e agire per la sostenibilità. Si tratta di una guida non prescrittiva che sostiene l'istruzione e l'apprendimento permanente in materia di sostenibilità.</a:t>
            </a:r>
          </a:p>
          <a:p>
            <a:endParaRPr lang="en-GB" sz="1100" b="0" i="1"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Quattro aree di competenza interconnesse:</a:t>
            </a:r>
          </a:p>
          <a:p>
            <a:endPar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Incarnare i valori della sostenibilità – agire con empatia, responsabilità e attenzione.</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Accettare la complessità nella sostenibilità: comprendere i sistemi e le interconnessioni.</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Immaginare un futuro sostenibile: immaginare e pianificare un cambiamento a lungo termine.</a:t>
            </a:r>
          </a:p>
          <a:p>
            <a:pPr lvl="1"/>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Agire per la sostenibilità: agire e incoraggiare gli altri a fare lo stesso.</a:t>
            </a:r>
          </a:p>
          <a:p>
            <a:b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GB" sz="1100" b="0" i="0" kern="1200"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GreenComp </a:t>
            </a:r>
            <a:r>
              <a:rPr lang="en-GB" sz="1100" b="0" i="0" kern="12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è alla base dei moduli sulla sostenibilità, aiutando gli studenti a comprendere l'impatto ambientale e ad applicare pratiche sostenibili nella produzione, nei luoghi di spettacolo e nella gestione.</a:t>
            </a:r>
          </a:p>
          <a:p>
            <a:endParaRPr lang="en-GB" sz="1100" b="0"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Foliennummernplatzhalter 3">
            <a:extLst>
              <a:ext uri="{FF2B5EF4-FFF2-40B4-BE49-F238E27FC236}">
                <a16:creationId xmlns:a16="http://schemas.microsoft.com/office/drawing/2014/main" id="{10847761-FA5C-697D-4766-64B7B9A4D7F2}"/>
              </a:ext>
            </a:extLst>
          </p:cNvPr>
          <p:cNvSpPr>
            <a:spLocks noGrp="1"/>
          </p:cNvSpPr>
          <p:nvPr>
            <p:ph type="sldNum" sz="quarter" idx="5"/>
          </p:nvPr>
        </p:nvSpPr>
        <p:spPr/>
        <p:txBody>
          <a:bodyPr/>
          <a:lstStyle/>
          <a:p>
            <a:fld id="{D274D5D8-74C3-4A38-835E-EC8AAD529D29}" type="slidenum">
              <a:rPr lang="el-GR" smtClean="0"/>
              <a:t>7</a:t>
            </a:fld>
            <a:endParaRPr lang="el-GR"/>
          </a:p>
        </p:txBody>
      </p:sp>
    </p:spTree>
    <p:extLst>
      <p:ext uri="{BB962C8B-B14F-4D97-AF65-F5344CB8AC3E}">
        <p14:creationId xmlns:p14="http://schemas.microsoft.com/office/powerpoint/2010/main" val="1674650322"/>
      </p:ext>
    </p:extLst>
  </p:cSld>
  <p:clrMapOvr>
    <a:masterClrMapping/>
  </p:clrMapOvr>
</p:notes>
</file>

<file path=ppt/notesSlides/notesSlide7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FCAFA-C128-AE01-5D83-0D749998E95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404C801-BC18-8AD4-76ED-3593F8E6487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22605A7-FCDD-BC60-C958-B2E00E85F095}"/>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Questi modelli rappresentano diversi modi in cui il pensiero imprenditoriale si manifesta nella pratica. Ciascun modello sostiene la leadership creativa e la sostenibilità, ma opera in contesti diversi, dalla fondazione di nuove imprese alla guida del cambiamento all'interno </a:t>
            </a:r>
            <a:r>
              <a:rPr lang="en-US" sz="1100" err="1">
                <a:latin typeface="Calibri" panose="020F0502020204030204" pitchFamily="34" charset="0"/>
                <a:ea typeface="Calibri" panose="020F0502020204030204" pitchFamily="34" charset="0"/>
                <a:cs typeface="Calibri" panose="020F0502020204030204" pitchFamily="34" charset="0"/>
              </a:rPr>
              <a:t>delle organizzazioni </a:t>
            </a:r>
            <a:r>
              <a:rPr lang="en-US" sz="1100">
                <a:latin typeface="Calibri" panose="020F0502020204030204" pitchFamily="34" charset="0"/>
                <a:ea typeface="Calibri" panose="020F0502020204030204" pitchFamily="34" charset="0"/>
                <a:cs typeface="Calibri" panose="020F0502020204030204" pitchFamily="34" charset="0"/>
              </a:rPr>
              <a:t>o al lavoro indipendente.</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ACA18C2-E713-81A3-C157-D86CE30F510A}"/>
              </a:ext>
            </a:extLst>
          </p:cNvPr>
          <p:cNvSpPr>
            <a:spLocks noGrp="1"/>
          </p:cNvSpPr>
          <p:nvPr>
            <p:ph type="sldNum" sz="quarter" idx="5"/>
          </p:nvPr>
        </p:nvSpPr>
        <p:spPr/>
        <p:txBody>
          <a:bodyPr/>
          <a:lstStyle/>
          <a:p>
            <a:fld id="{D274D5D8-74C3-4A38-835E-EC8AAD529D29}" type="slidenum">
              <a:rPr lang="el-GR" smtClean="0"/>
              <a:t>70</a:t>
            </a:fld>
            <a:endParaRPr lang="el-GR"/>
          </a:p>
        </p:txBody>
      </p:sp>
    </p:spTree>
    <p:extLst>
      <p:ext uri="{BB962C8B-B14F-4D97-AF65-F5344CB8AC3E}">
        <p14:creationId xmlns:p14="http://schemas.microsoft.com/office/powerpoint/2010/main" val="2430163779"/>
      </p:ext>
    </p:extLst>
  </p:cSld>
  <p:clrMapOvr>
    <a:masterClrMapping/>
  </p:clrMapOvr>
</p:notes>
</file>

<file path=ppt/notesSlides/notesSlide7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A9F26-38A2-C095-5AA9-07C1F7C2E12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C3D8163-AF2F-0D91-DBF1-6D3473C0AB6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1867546-2061-FA21-CA38-F68426153FF7}"/>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Ogni modello presenta opportunità e limiti specifici. Questo confronto evidenzia come il rischio, le risorse e la portata dell'innovazione variano tra imprenditorialità, intraprenditorialità e </a:t>
            </a:r>
            <a:r>
              <a:rPr lang="en-US" sz="1100" err="1">
                <a:latin typeface="Calibri" panose="020F0502020204030204" pitchFamily="34" charset="0"/>
                <a:ea typeface="Calibri" panose="020F0502020204030204" pitchFamily="34" charset="0"/>
                <a:cs typeface="Calibri" panose="020F0502020204030204" pitchFamily="34" charset="0"/>
              </a:rPr>
              <a:t>imprenditorialità individuale</a:t>
            </a:r>
            <a:r>
              <a:rPr lang="en-US" sz="1100">
                <a:latin typeface="Calibri" panose="020F0502020204030204" pitchFamily="34" charset="0"/>
                <a:ea typeface="Calibri" panose="020F0502020204030204" pitchFamily="34" charset="0"/>
                <a:cs typeface="Calibri" panose="020F0502020204030204" pitchFamily="34" charset="0"/>
              </a:rPr>
              <a:t>. I formatori possono utilizzare questa tabella per aiutare gli studenti a riflettere su quale modello o combinazione sia più adatto ai loro obiettivi e contesti.</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72C4FB4-7B43-C093-D908-A33A6F35104F}"/>
              </a:ext>
            </a:extLst>
          </p:cNvPr>
          <p:cNvSpPr>
            <a:spLocks noGrp="1"/>
          </p:cNvSpPr>
          <p:nvPr>
            <p:ph type="sldNum" sz="quarter" idx="5"/>
          </p:nvPr>
        </p:nvSpPr>
        <p:spPr/>
        <p:txBody>
          <a:bodyPr/>
          <a:lstStyle/>
          <a:p>
            <a:fld id="{D274D5D8-74C3-4A38-835E-EC8AAD529D29}" type="slidenum">
              <a:rPr lang="el-GR" smtClean="0"/>
              <a:t>71</a:t>
            </a:fld>
            <a:endParaRPr lang="el-GR"/>
          </a:p>
        </p:txBody>
      </p:sp>
    </p:spTree>
    <p:extLst>
      <p:ext uri="{BB962C8B-B14F-4D97-AF65-F5344CB8AC3E}">
        <p14:creationId xmlns:p14="http://schemas.microsoft.com/office/powerpoint/2010/main" val="3912569944"/>
      </p:ext>
    </p:extLst>
  </p:cSld>
  <p:clrMapOvr>
    <a:masterClrMapping/>
  </p:clrMapOvr>
</p:notes>
</file>

<file path=ppt/notesSlides/notesSlide7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CC695-CE3D-2451-F377-0F1497FEAB0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0A12DDB-21C7-36F8-9A3A-9BA4D250110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53765AA-E61C-C5D8-45AA-BDD0E0E96E44}"/>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L'imprenditorialità assume connotazioni diverse a seconda del contesto. Che i professionisti siano liberi professionisti o lavorino all'interno di </a:t>
            </a:r>
            <a:r>
              <a:rPr lang="en-US" sz="1100" err="1">
                <a:latin typeface="Calibri" panose="020F0502020204030204" pitchFamily="34" charset="0"/>
                <a:ea typeface="Calibri" panose="020F0502020204030204" pitchFamily="34" charset="0"/>
                <a:cs typeface="Calibri" panose="020F0502020204030204" pitchFamily="34" charset="0"/>
              </a:rPr>
              <a:t>un'organizzazione</a:t>
            </a:r>
            <a:r>
              <a:rPr lang="en-US" sz="1100">
                <a:latin typeface="Calibri" panose="020F0502020204030204" pitchFamily="34" charset="0"/>
                <a:ea typeface="Calibri" panose="020F0502020204030204" pitchFamily="34" charset="0"/>
                <a:cs typeface="Calibri" panose="020F0502020204030204" pitchFamily="34" charset="0"/>
              </a:rPr>
              <a:t>, il pensiero imprenditoriale li aiuta a prendere iniziative, ad adattarsi al cambiamento e a costruire identità professionali sostenibili. I formatori possono incoraggiarli a riflettere sulla loro situazione attuale e sulle loro possibilità di crescita, nonché a identificare il modello più adatto ai loro valori, obiettivi e ambiente di lavoro.</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3795439-085D-E2CB-0AD1-EBE220D49C54}"/>
              </a:ext>
            </a:extLst>
          </p:cNvPr>
          <p:cNvSpPr>
            <a:spLocks noGrp="1"/>
          </p:cNvSpPr>
          <p:nvPr>
            <p:ph type="sldNum" sz="quarter" idx="5"/>
          </p:nvPr>
        </p:nvSpPr>
        <p:spPr/>
        <p:txBody>
          <a:bodyPr/>
          <a:lstStyle/>
          <a:p>
            <a:fld id="{D274D5D8-74C3-4A38-835E-EC8AAD529D29}" type="slidenum">
              <a:rPr lang="el-GR" smtClean="0"/>
              <a:t>72</a:t>
            </a:fld>
            <a:endParaRPr lang="el-GR"/>
          </a:p>
        </p:txBody>
      </p:sp>
    </p:spTree>
    <p:extLst>
      <p:ext uri="{BB962C8B-B14F-4D97-AF65-F5344CB8AC3E}">
        <p14:creationId xmlns:p14="http://schemas.microsoft.com/office/powerpoint/2010/main" val="100325551"/>
      </p:ext>
    </p:extLst>
  </p:cSld>
  <p:clrMapOvr>
    <a:masterClrMapping/>
  </p:clrMapOvr>
</p:notes>
</file>

<file path=ppt/notesSlides/notesSlide7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53C20-663E-0E68-7A84-AF2F663E82D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C75A3D8-63B0-CD02-2EC3-8EC93A9A133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8F315D7-EE79-7CB3-CACF-39867A451D9B}"/>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L'imprenditorialità nelle arti dello spettacolo non è un concetto astratto. Fondi limitati, lacune tecnologiche e resistenze istituzionali possono rendere difficile l'applicazione di approcci innovativi. In qualità di formatore, aiuta gli studenti a riflettere su queste sfide e a elaborare risposte creative e realistiche che si adattino ai loro effettivi ambienti di lavoro.</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2D43CB6-7064-C4C4-AC99-50395C636CB2}"/>
              </a:ext>
            </a:extLst>
          </p:cNvPr>
          <p:cNvSpPr>
            <a:spLocks noGrp="1"/>
          </p:cNvSpPr>
          <p:nvPr>
            <p:ph type="sldNum" sz="quarter" idx="5"/>
          </p:nvPr>
        </p:nvSpPr>
        <p:spPr/>
        <p:txBody>
          <a:bodyPr/>
          <a:lstStyle/>
          <a:p>
            <a:fld id="{D274D5D8-74C3-4A38-835E-EC8AAD529D29}" type="slidenum">
              <a:rPr lang="el-GR" smtClean="0"/>
              <a:t>73</a:t>
            </a:fld>
            <a:endParaRPr lang="el-GR"/>
          </a:p>
        </p:txBody>
      </p:sp>
    </p:spTree>
    <p:extLst>
      <p:ext uri="{BB962C8B-B14F-4D97-AF65-F5344CB8AC3E}">
        <p14:creationId xmlns:p14="http://schemas.microsoft.com/office/powerpoint/2010/main" val="3507851559"/>
      </p:ext>
    </p:extLst>
  </p:cSld>
  <p:clrMapOvr>
    <a:masterClrMapping/>
  </p:clrMapOvr>
</p:notes>
</file>

<file path=ppt/notesSlides/notesSlide7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C6C83-E32B-CC6C-903B-A650878AD3F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E994AC3-9466-4CAC-8FAD-015FC75E70C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3435969-8B1F-A2A0-A682-84D4298FE164}"/>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Questa tabella evidenzia i vincoli specifici del settore e i modi concreti in cui i formatori possono aiutare gli studenti a superarli. Ogni sfida può diventare un'opportunità di apprendimento se affrontata attraverso la sperimentazione, la riflessione e strumenti pratici.</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F72C97A-938D-6CD4-6BB2-5688012A65C9}"/>
              </a:ext>
            </a:extLst>
          </p:cNvPr>
          <p:cNvSpPr>
            <a:spLocks noGrp="1"/>
          </p:cNvSpPr>
          <p:nvPr>
            <p:ph type="sldNum" sz="quarter" idx="5"/>
          </p:nvPr>
        </p:nvSpPr>
        <p:spPr/>
        <p:txBody>
          <a:bodyPr/>
          <a:lstStyle/>
          <a:p>
            <a:fld id="{D274D5D8-74C3-4A38-835E-EC8AAD529D29}" type="slidenum">
              <a:rPr lang="el-GR" smtClean="0"/>
              <a:t>74</a:t>
            </a:fld>
            <a:endParaRPr lang="el-GR"/>
          </a:p>
        </p:txBody>
      </p:sp>
    </p:spTree>
    <p:extLst>
      <p:ext uri="{BB962C8B-B14F-4D97-AF65-F5344CB8AC3E}">
        <p14:creationId xmlns:p14="http://schemas.microsoft.com/office/powerpoint/2010/main" val="2049494307"/>
      </p:ext>
    </p:extLst>
  </p:cSld>
  <p:clrMapOvr>
    <a:masterClrMapping/>
  </p:clrMapOvr>
</p:notes>
</file>

<file path=ppt/notesSlides/notesSlide7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9C700-EADA-045B-148E-9722B04622C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20B260A-5690-FF86-EDB7-B7EA0E5F7D8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EB326F4-50BC-5BA9-1689-3772EB07BF9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In questa attività ti eserciterai </a:t>
            </a:r>
            <a:r>
              <a:rPr lang="en-US" sz="1100" err="1">
                <a:latin typeface="Calibri" panose="020F0502020204030204" pitchFamily="34" charset="0"/>
                <a:ea typeface="Calibri" panose="020F0502020204030204" pitchFamily="34" charset="0"/>
                <a:cs typeface="Calibri" panose="020F0502020204030204" pitchFamily="34" charset="0"/>
              </a:rPr>
              <a:t>a riconoscere </a:t>
            </a:r>
            <a:r>
              <a:rPr lang="en-US" sz="1100">
                <a:latin typeface="Calibri" panose="020F0502020204030204" pitchFamily="34" charset="0"/>
                <a:ea typeface="Calibri" panose="020F0502020204030204" pitchFamily="34" charset="0"/>
                <a:cs typeface="Calibri" panose="020F0502020204030204" pitchFamily="34" charset="0"/>
              </a:rPr>
              <a:t>come i diversi modi di pensare e lavorare si manifestano nei contesti reali delle arti performative. Si tratta di collegare ciò che sai a come i professionisti creano impatto.</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4F45CBF-8155-4C5F-860F-8B501A035FDF}"/>
              </a:ext>
            </a:extLst>
          </p:cNvPr>
          <p:cNvSpPr>
            <a:spLocks noGrp="1"/>
          </p:cNvSpPr>
          <p:nvPr>
            <p:ph type="sldNum" sz="quarter" idx="5"/>
          </p:nvPr>
        </p:nvSpPr>
        <p:spPr/>
        <p:txBody>
          <a:bodyPr/>
          <a:lstStyle/>
          <a:p>
            <a:fld id="{D274D5D8-74C3-4A38-835E-EC8AAD529D29}" type="slidenum">
              <a:rPr lang="el-GR" smtClean="0"/>
              <a:t>75</a:t>
            </a:fld>
            <a:endParaRPr lang="el-GR"/>
          </a:p>
        </p:txBody>
      </p:sp>
    </p:spTree>
    <p:extLst>
      <p:ext uri="{BB962C8B-B14F-4D97-AF65-F5344CB8AC3E}">
        <p14:creationId xmlns:p14="http://schemas.microsoft.com/office/powerpoint/2010/main" val="3993285729"/>
      </p:ext>
    </p:extLst>
  </p:cSld>
  <p:clrMapOvr>
    <a:masterClrMapping/>
  </p:clrMapOvr>
</p:notes>
</file>

<file path=ppt/notesSlides/notesSlide7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59597-9F5F-BE82-4D93-C603C43F1CE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2139555-F51C-58D6-9C04-953DD4530905}"/>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653518C-3AEA-C886-A2C2-39E9AA47565E}"/>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Hai esplorato i modelli imprenditoriali e ora colleghiamo questo pensiero alla pratica. La pianificazione strategica e il riconoscimento delle opportunità sono ciò che aiuta a trasformare le idee creative in un impatto duraturo e reale. Aiutano i professionisti a rispondere al cambiamento con chiarezza, non con caos.</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132F6FF3-F521-DCC0-690F-CB9739129D6D}"/>
              </a:ext>
            </a:extLst>
          </p:cNvPr>
          <p:cNvSpPr>
            <a:spLocks noGrp="1"/>
          </p:cNvSpPr>
          <p:nvPr>
            <p:ph type="sldNum" sz="quarter" idx="5"/>
          </p:nvPr>
        </p:nvSpPr>
        <p:spPr/>
        <p:txBody>
          <a:bodyPr/>
          <a:lstStyle/>
          <a:p>
            <a:fld id="{D274D5D8-74C3-4A38-835E-EC8AAD529D29}" type="slidenum">
              <a:rPr lang="el-GR" smtClean="0"/>
              <a:t>76</a:t>
            </a:fld>
            <a:endParaRPr lang="el-GR"/>
          </a:p>
        </p:txBody>
      </p:sp>
    </p:spTree>
    <p:extLst>
      <p:ext uri="{BB962C8B-B14F-4D97-AF65-F5344CB8AC3E}">
        <p14:creationId xmlns:p14="http://schemas.microsoft.com/office/powerpoint/2010/main" val="2033349687"/>
      </p:ext>
    </p:extLst>
  </p:cSld>
  <p:clrMapOvr>
    <a:masterClrMapping/>
  </p:clrMapOvr>
</p:notes>
</file>

<file path=ppt/notesSlides/notesSlide7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n-US" sz="1100">
                <a:latin typeface="Calibri" panose="020F0502020204030204" pitchFamily="34" charset="0"/>
                <a:ea typeface="Calibri" panose="020F0502020204030204" pitchFamily="34" charset="0"/>
                <a:cs typeface="Calibri" panose="020F0502020204030204" pitchFamily="34" charset="0"/>
              </a:rPr>
              <a:t>Non tutte le idee sono opportunità. Un'opportunità è un'idea convalidata: attraente, tempestiva e realizzabile con le risorse disponibili. Incoraggiate i professionisti del settore delle arti dello spettacolo, i vostri studenti, a testare le loro idee utilizzando criteri semplici: </a:t>
            </a:r>
            <a:r>
              <a:rPr lang="en-GB" sz="1100" i="1"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l'idea risolve un'esigenza reale? È realizzabile con le risorse esistenti? Che tipo di valore viene creato: economico, culturale o sociale?</a:t>
            </a:r>
            <a:endParaRPr lang="el-GR" sz="1100" i="1"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i="1">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77</a:t>
            </a:fld>
            <a:endParaRPr lang="el-GR"/>
          </a:p>
        </p:txBody>
      </p:sp>
    </p:spTree>
    <p:extLst>
      <p:ext uri="{BB962C8B-B14F-4D97-AF65-F5344CB8AC3E}">
        <p14:creationId xmlns:p14="http://schemas.microsoft.com/office/powerpoint/2010/main" val="1743612310"/>
      </p:ext>
    </p:extLst>
  </p:cSld>
  <p:clrMapOvr>
    <a:masterClrMapping/>
  </p:clrMapOvr>
</p:notes>
</file>

<file path=ppt/notesSlides/notesSlide7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E39FB-8736-D065-6885-E1FAF0765B0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6EE5245-CD64-E3CC-320B-7E07600A475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FF54307-6346-60F0-491E-4A9C8C74CAF4}"/>
              </a:ext>
            </a:extLst>
          </p:cNvPr>
          <p:cNvSpPr>
            <a:spLocks noGrp="1"/>
          </p:cNvSpPr>
          <p:nvPr>
            <p:ph type="body" idx="1"/>
          </p:nvPr>
        </p:nvSpPr>
        <p:spPr/>
        <p:txBody>
          <a:bodyPr/>
          <a:lstStyle/>
          <a:p>
            <a:r>
              <a:rPr lang="en-US" sz="1100"/>
              <a:t>Le opportunità spesso nascono dall'intersezione di diversi fattori: cambiamenti nel pubblico, evoluzioni tecnologiche, politiche o persino risorse inutilizzate. Invita gli studenti a mappare ciò che potrebbe essere applicabile al loro contesto locale o creativo.</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6FEE139-211F-291F-7D6B-085ABF2C0AA6}"/>
              </a:ext>
            </a:extLst>
          </p:cNvPr>
          <p:cNvSpPr>
            <a:spLocks noGrp="1"/>
          </p:cNvSpPr>
          <p:nvPr>
            <p:ph type="sldNum" sz="quarter" idx="5"/>
          </p:nvPr>
        </p:nvSpPr>
        <p:spPr/>
        <p:txBody>
          <a:bodyPr/>
          <a:lstStyle/>
          <a:p>
            <a:fld id="{D274D5D8-74C3-4A38-835E-EC8AAD529D29}" type="slidenum">
              <a:rPr lang="el-GR" smtClean="0"/>
              <a:t>78</a:t>
            </a:fld>
            <a:endParaRPr lang="el-GR"/>
          </a:p>
        </p:txBody>
      </p:sp>
    </p:spTree>
    <p:extLst>
      <p:ext uri="{BB962C8B-B14F-4D97-AF65-F5344CB8AC3E}">
        <p14:creationId xmlns:p14="http://schemas.microsoft.com/office/powerpoint/2010/main" val="1872855933"/>
      </p:ext>
    </p:extLst>
  </p:cSld>
  <p:clrMapOvr>
    <a:masterClrMapping/>
  </p:clrMapOvr>
</p:notes>
</file>

<file path=ppt/notesSlides/notesSlide7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23C60-EA27-1E19-AA37-5E27619CE9DC}"/>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441DFD9-B88F-5118-FF83-D18F4648042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8F53A79-7F83-7DA7-38FA-23FD29FA6A6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Un'opportunità strategica non consiste solo nell'avere una buona idea. Richiede anche un'infrastruttura adeguata. </a:t>
            </a:r>
            <a:r>
              <a:rPr lang="en-US" sz="1100" err="1">
                <a:latin typeface="Calibri" panose="020F0502020204030204" pitchFamily="34" charset="0"/>
                <a:ea typeface="Calibri" panose="020F0502020204030204" pitchFamily="34" charset="0"/>
                <a:cs typeface="Calibri" panose="020F0502020204030204" pitchFamily="34" charset="0"/>
              </a:rPr>
              <a:t>Le organizzazioni</a:t>
            </a:r>
            <a:r>
              <a:rPr lang="en-US" sz="1100">
                <a:latin typeface="Calibri" panose="020F0502020204030204" pitchFamily="34" charset="0"/>
                <a:ea typeface="Calibri" panose="020F0502020204030204" pitchFamily="34" charset="0"/>
                <a:cs typeface="Calibri" panose="020F0502020204030204" pitchFamily="34" charset="0"/>
              </a:rPr>
              <a:t> artistiche di successo </a:t>
            </a:r>
            <a:r>
              <a:rPr lang="en-US" sz="1100">
                <a:latin typeface="Calibri" panose="020F0502020204030204" pitchFamily="34" charset="0"/>
                <a:ea typeface="Calibri" panose="020F0502020204030204" pitchFamily="34" charset="0"/>
                <a:cs typeface="Calibri" panose="020F0502020204030204" pitchFamily="34" charset="0"/>
              </a:rPr>
              <a:t>bilanciano la pianificazione a lungo termine con l'esecuzione quotidiana. I formatori possono aiutare gli studenti a collegare la pianificazione creativa con tempistiche realistiche, budget e strategie di leadership.</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A7344E9-D087-193B-FA81-43888A691DC4}"/>
              </a:ext>
            </a:extLst>
          </p:cNvPr>
          <p:cNvSpPr>
            <a:spLocks noGrp="1"/>
          </p:cNvSpPr>
          <p:nvPr>
            <p:ph type="sldNum" sz="quarter" idx="5"/>
          </p:nvPr>
        </p:nvSpPr>
        <p:spPr/>
        <p:txBody>
          <a:bodyPr/>
          <a:lstStyle/>
          <a:p>
            <a:fld id="{D274D5D8-74C3-4A38-835E-EC8AAD529D29}" type="slidenum">
              <a:rPr lang="el-GR" smtClean="0"/>
              <a:t>79</a:t>
            </a:fld>
            <a:endParaRPr lang="el-GR"/>
          </a:p>
        </p:txBody>
      </p:sp>
    </p:spTree>
    <p:extLst>
      <p:ext uri="{BB962C8B-B14F-4D97-AF65-F5344CB8AC3E}">
        <p14:creationId xmlns:p14="http://schemas.microsoft.com/office/powerpoint/2010/main" val="237873749"/>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Il settore delle arti dello spettacolo sta subendo una trasformazione significativa, guidata da urgenti sfide ambientali, digitali ed economiche. I professionisti devono adattarsi alle esigenze climatiche, abbracciare le tecnologie digitali e rimanere artisticamente e finanziariamente sostenibili, il tutto in un </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mercato </a:t>
            </a:r>
            <a:r>
              <a:rPr lang="en-US" sz="1100" b="0" i="0" kern="12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del lavoro</a:t>
            </a:r>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in rapida evoluzione.</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INSPIRE risponde a queste sfide offrendo una combinazione strategica di istruzione accademica e professionale. Il suo programma di studi colma il divario tra teoria e pratica, aiutando educatori e studenti ad applicare le conoscenze in contesti reali.</a:t>
            </a:r>
          </a:p>
          <a:p>
            <a:endPar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11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Promuovendo l'innovazione e la resilienza, INSPIRE incoraggia la collaborazione intersettoriale e fornisce ai professionisti gli strumenti per guidare il cambiamento. Sostiene la vitalità a lungo termine del settore e posiziona le arti dello spettacolo come un campo lungimirante e socialmente responsabile.</a:t>
            </a:r>
          </a:p>
        </p:txBody>
      </p:sp>
      <p:sp>
        <p:nvSpPr>
          <p:cNvPr id="4" name="Foliennummernplatzhalter 3"/>
          <p:cNvSpPr>
            <a:spLocks noGrp="1"/>
          </p:cNvSpPr>
          <p:nvPr>
            <p:ph type="sldNum" sz="quarter" idx="5"/>
          </p:nvPr>
        </p:nvSpPr>
        <p:spPr/>
        <p:txBody>
          <a:bodyPr/>
          <a:lstStyle/>
          <a:p>
            <a:fld id="{D274D5D8-74C3-4A38-835E-EC8AAD529D29}" type="slidenum">
              <a:rPr lang="el-GR" smtClean="0"/>
              <a:t>8</a:t>
            </a:fld>
            <a:endParaRPr lang="el-GR"/>
          </a:p>
        </p:txBody>
      </p:sp>
    </p:spTree>
    <p:extLst>
      <p:ext uri="{BB962C8B-B14F-4D97-AF65-F5344CB8AC3E}">
        <p14:creationId xmlns:p14="http://schemas.microsoft.com/office/powerpoint/2010/main" val="309885314"/>
      </p:ext>
    </p:extLst>
  </p:cSld>
  <p:clrMapOvr>
    <a:masterClrMapping/>
  </p:clrMapOvr>
</p:notes>
</file>

<file path=ppt/notesSlides/notesSlide8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F177-24EE-A434-A146-A749532B0E2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9C3B397-C7AC-450C-6649-DAC7864007C9}"/>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C6C6167-5EE1-CECD-B19F-144E83B5171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Aiutare gli studenti a riflettere su dove si collocano loro stessi o i loro studenti. Strutture diverse comportano capacità diverse di agire sulle opportunità. La pianificazione strategica deve corrispondere alla struttura, alle risorse e alle ambizioni.</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847137B-7314-7027-A603-E5FFBAB288F6}"/>
              </a:ext>
            </a:extLst>
          </p:cNvPr>
          <p:cNvSpPr>
            <a:spLocks noGrp="1"/>
          </p:cNvSpPr>
          <p:nvPr>
            <p:ph type="sldNum" sz="quarter" idx="5"/>
          </p:nvPr>
        </p:nvSpPr>
        <p:spPr/>
        <p:txBody>
          <a:bodyPr/>
          <a:lstStyle/>
          <a:p>
            <a:fld id="{D274D5D8-74C3-4A38-835E-EC8AAD529D29}" type="slidenum">
              <a:rPr lang="el-GR" smtClean="0"/>
              <a:t>80</a:t>
            </a:fld>
            <a:endParaRPr lang="el-GR"/>
          </a:p>
        </p:txBody>
      </p:sp>
    </p:spTree>
    <p:extLst>
      <p:ext uri="{BB962C8B-B14F-4D97-AF65-F5344CB8AC3E}">
        <p14:creationId xmlns:p14="http://schemas.microsoft.com/office/powerpoint/2010/main" val="2932576032"/>
      </p:ext>
    </p:extLst>
  </p:cSld>
  <p:clrMapOvr>
    <a:masterClrMapping/>
  </p:clrMapOvr>
</p:notes>
</file>

<file path=ppt/notesSlides/notesSlide8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E8EC8-39EC-1A62-01AC-33E610F968F8}"/>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FC1F9D1-9ACD-F3A2-9806-00D7DB363A7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4CC1142-4735-6286-0DCE-0ABA01C41ABF}"/>
              </a:ext>
            </a:extLst>
          </p:cNvPr>
          <p:cNvSpPr>
            <a:spLocks noGrp="1"/>
          </p:cNvSpPr>
          <p:nvPr>
            <p:ph type="body" idx="1"/>
          </p:nvPr>
        </p:nvSpPr>
        <p:spPr/>
        <p:txBody>
          <a:bodyPr/>
          <a:lstStyle/>
          <a:p>
            <a:r>
              <a:rPr lang="en-US" sz="1100"/>
              <a:t>Questi strumenti aiutano a trasformare l'intuizione in intuizione. </a:t>
            </a:r>
            <a:r>
              <a:rPr lang="en-US" sz="1100" err="1"/>
              <a:t>Sottolinea </a:t>
            </a:r>
            <a:r>
              <a:rPr lang="en-US" sz="1100"/>
              <a:t>che </a:t>
            </a:r>
            <a:r>
              <a:rPr lang="en-US" sz="1100" err="1"/>
              <a:t>riconoscere </a:t>
            </a:r>
            <a:r>
              <a:rPr lang="en-US" sz="1100"/>
              <a:t>le opportunità non è una questione di supposizioni, ma richiede un pensiero strutturato.</a:t>
            </a:r>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E667015-0AE6-36AF-C4C7-686AF727573C}"/>
              </a:ext>
            </a:extLst>
          </p:cNvPr>
          <p:cNvSpPr>
            <a:spLocks noGrp="1"/>
          </p:cNvSpPr>
          <p:nvPr>
            <p:ph type="sldNum" sz="quarter" idx="5"/>
          </p:nvPr>
        </p:nvSpPr>
        <p:spPr/>
        <p:txBody>
          <a:bodyPr/>
          <a:lstStyle/>
          <a:p>
            <a:fld id="{D274D5D8-74C3-4A38-835E-EC8AAD529D29}" type="slidenum">
              <a:rPr lang="el-GR" smtClean="0"/>
              <a:t>81</a:t>
            </a:fld>
            <a:endParaRPr lang="el-GR"/>
          </a:p>
        </p:txBody>
      </p:sp>
    </p:spTree>
    <p:extLst>
      <p:ext uri="{BB962C8B-B14F-4D97-AF65-F5344CB8AC3E}">
        <p14:creationId xmlns:p14="http://schemas.microsoft.com/office/powerpoint/2010/main" val="4221437690"/>
      </p:ext>
    </p:extLst>
  </p:cSld>
  <p:clrMapOvr>
    <a:masterClrMapping/>
  </p:clrMapOvr>
</p:notes>
</file>

<file path=ppt/notesSlides/notesSlide8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51335-BB5A-C8A9-BC6D-0226C4E1E4C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18A6911-ADCA-17A8-9587-339A85534C0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4D941DB-3E19-50BE-0894-68A9BC526E2F}"/>
              </a:ext>
            </a:extLst>
          </p:cNvPr>
          <p:cNvSpPr>
            <a:spLocks noGrp="1"/>
          </p:cNvSpPr>
          <p:nvPr>
            <p:ph type="body" idx="1"/>
          </p:nvPr>
        </p:nvSpPr>
        <p:spPr/>
        <p:txBody>
          <a:bodyPr/>
          <a:lstStyle/>
          <a:p>
            <a:r>
              <a:rPr lang="en-US"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L'opportunità non consiste nell'evitare il rischio, ma nel gestirlo. La pianificazione strategica include la pianificazione di ciò che potrebbe andare storto, non per evitare la creatività, ma per proteggerla. Incoraggiate un ottimismo realistico.</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B3EAB260-84ED-12BA-3D81-8E80D1EA804D}"/>
              </a:ext>
            </a:extLst>
          </p:cNvPr>
          <p:cNvSpPr>
            <a:spLocks noGrp="1"/>
          </p:cNvSpPr>
          <p:nvPr>
            <p:ph type="sldNum" sz="quarter" idx="5"/>
          </p:nvPr>
        </p:nvSpPr>
        <p:spPr/>
        <p:txBody>
          <a:bodyPr/>
          <a:lstStyle/>
          <a:p>
            <a:fld id="{D274D5D8-74C3-4A38-835E-EC8AAD529D29}" type="slidenum">
              <a:rPr lang="el-GR" smtClean="0"/>
              <a:t>82</a:t>
            </a:fld>
            <a:endParaRPr lang="el-GR"/>
          </a:p>
        </p:txBody>
      </p:sp>
    </p:spTree>
    <p:extLst>
      <p:ext uri="{BB962C8B-B14F-4D97-AF65-F5344CB8AC3E}">
        <p14:creationId xmlns:p14="http://schemas.microsoft.com/office/powerpoint/2010/main" val="628276618"/>
      </p:ext>
    </p:extLst>
  </p:cSld>
  <p:clrMapOvr>
    <a:masterClrMapping/>
  </p:clrMapOvr>
</p:notes>
</file>

<file path=ppt/notesSlides/notesSlide8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B7700-65B3-5434-45C3-7941944B046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F5BF20B-49CA-AF17-828F-34054D62100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1EC9B93-2D85-4409-F839-5FD884A36E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Quindi, tutto inizia con il riconoscimento delle opportunità. Ma le idee da sole non bastano a creare il cambiamento. È la strategia che aiuta a determinare quali idee sono fattibili, rilevanti e in linea con il quadro generale. Il risultato è l'impatto: una soluzione creativa che non solo è stimolante, ma anche sostenibile e realistica.</a:t>
            </a:r>
          </a:p>
          <a:p>
            <a:r>
              <a:rPr lang="en-US" sz="1100">
                <a:latin typeface="Calibri" panose="020F0502020204030204" pitchFamily="34" charset="0"/>
                <a:ea typeface="Calibri" panose="020F0502020204030204" pitchFamily="34" charset="0"/>
                <a:cs typeface="Calibri" panose="020F0502020204030204" pitchFamily="34" charset="0"/>
              </a:rPr>
              <a:t>Incoraggiate gli studenti a considerare questo processo come un flusso continuo piuttosto che come una serie di passaggi isolati. La pianificazione strategica colma il divario tra visione e implementazione. Come formatori, il nostro ruolo è aiutare gli studenti ad acquisire fiducia nell'uso degli strumenti che rendono questo ponte più solido.</a:t>
            </a:r>
          </a:p>
        </p:txBody>
      </p:sp>
      <p:sp>
        <p:nvSpPr>
          <p:cNvPr id="4" name="Θέση αριθμού διαφάνειας 3">
            <a:extLst>
              <a:ext uri="{FF2B5EF4-FFF2-40B4-BE49-F238E27FC236}">
                <a16:creationId xmlns:a16="http://schemas.microsoft.com/office/drawing/2014/main" id="{FC85E66B-67EC-4163-3514-8FE9D6565BE7}"/>
              </a:ext>
            </a:extLst>
          </p:cNvPr>
          <p:cNvSpPr>
            <a:spLocks noGrp="1"/>
          </p:cNvSpPr>
          <p:nvPr>
            <p:ph type="sldNum" sz="quarter" idx="5"/>
          </p:nvPr>
        </p:nvSpPr>
        <p:spPr/>
        <p:txBody>
          <a:bodyPr/>
          <a:lstStyle/>
          <a:p>
            <a:fld id="{D274D5D8-74C3-4A38-835E-EC8AAD529D29}" type="slidenum">
              <a:rPr lang="el-GR" smtClean="0"/>
              <a:t>83</a:t>
            </a:fld>
            <a:endParaRPr lang="el-GR"/>
          </a:p>
        </p:txBody>
      </p:sp>
    </p:spTree>
    <p:extLst>
      <p:ext uri="{BB962C8B-B14F-4D97-AF65-F5344CB8AC3E}">
        <p14:creationId xmlns:p14="http://schemas.microsoft.com/office/powerpoint/2010/main" val="3821466241"/>
      </p:ext>
    </p:extLst>
  </p:cSld>
  <p:clrMapOvr>
    <a:masterClrMapping/>
  </p:clrMapOvr>
</p:notes>
</file>

<file path=ppt/notesSlides/notesSlide8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DDD83-45DD-0BB2-D14F-C2D1C114979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5EB8D49-6D64-A3ED-7826-1C3CD68C0B80}"/>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F1D2E7F3-EA99-030F-1F72-D65DD25BDFD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 pianificazione strategica collega gli obiettivi a lungo termine alle decisioni quotidiane e fornisce un quadro di riferimento per affrontare l'incertezza.</a:t>
            </a:r>
          </a:p>
          <a:p>
            <a:r>
              <a:rPr lang="en-US" sz="1100">
                <a:latin typeface="Calibri" panose="020F0502020204030204" pitchFamily="34" charset="0"/>
                <a:ea typeface="Calibri" panose="020F0502020204030204" pitchFamily="34" charset="0"/>
                <a:cs typeface="Calibri" panose="020F0502020204030204" pitchFamily="34" charset="0"/>
              </a:rPr>
              <a:t>Questo tipo di pianificazione non limita la creatività, ma la rafforza chiarendo le priorità, coordinando gli sforzi e sviluppando la resilienza nel tempo.</a:t>
            </a:r>
          </a:p>
          <a:p>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858AD781-1A01-C2AA-F768-1FFD6B113B10}"/>
              </a:ext>
            </a:extLst>
          </p:cNvPr>
          <p:cNvSpPr>
            <a:spLocks noGrp="1"/>
          </p:cNvSpPr>
          <p:nvPr>
            <p:ph type="sldNum" sz="quarter" idx="5"/>
          </p:nvPr>
        </p:nvSpPr>
        <p:spPr/>
        <p:txBody>
          <a:bodyPr/>
          <a:lstStyle/>
          <a:p>
            <a:fld id="{D274D5D8-74C3-4A38-835E-EC8AAD529D29}" type="slidenum">
              <a:rPr lang="el-GR" smtClean="0"/>
              <a:t>84</a:t>
            </a:fld>
            <a:endParaRPr lang="el-GR"/>
          </a:p>
        </p:txBody>
      </p:sp>
    </p:spTree>
    <p:extLst>
      <p:ext uri="{BB962C8B-B14F-4D97-AF65-F5344CB8AC3E}">
        <p14:creationId xmlns:p14="http://schemas.microsoft.com/office/powerpoint/2010/main" val="965503413"/>
      </p:ext>
    </p:extLst>
  </p:cSld>
  <p:clrMapOvr>
    <a:masterClrMapping/>
  </p:clrMapOvr>
</p:notes>
</file>

<file path=ppt/notesSlides/notesSlide85.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3E7B9-75A1-271E-4019-BE5B43DF03C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4A1EEEA-2983-D383-A54E-C2767F1CA45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0AA7135-AD91-ECBD-2822-DCC81345EC7A}"/>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Questa attività ti aiuta a identificare le opportunità emergenti in diversi ambiti del mondo reale: pubblico, tecnologia, politiche e partnership. Si tratta di analizzare il panorama, individuare il potenziale e iniziare a pensare in modo strategico a come rispondere.</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5EFE526B-7474-444C-CDB6-7F655AE20474}"/>
              </a:ext>
            </a:extLst>
          </p:cNvPr>
          <p:cNvSpPr>
            <a:spLocks noGrp="1"/>
          </p:cNvSpPr>
          <p:nvPr>
            <p:ph type="sldNum" sz="quarter" idx="5"/>
          </p:nvPr>
        </p:nvSpPr>
        <p:spPr/>
        <p:txBody>
          <a:bodyPr/>
          <a:lstStyle/>
          <a:p>
            <a:fld id="{D274D5D8-74C3-4A38-835E-EC8AAD529D29}" type="slidenum">
              <a:rPr lang="el-GR" smtClean="0"/>
              <a:t>85</a:t>
            </a:fld>
            <a:endParaRPr lang="el-GR"/>
          </a:p>
        </p:txBody>
      </p:sp>
    </p:spTree>
    <p:extLst>
      <p:ext uri="{BB962C8B-B14F-4D97-AF65-F5344CB8AC3E}">
        <p14:creationId xmlns:p14="http://schemas.microsoft.com/office/powerpoint/2010/main" val="1931288331"/>
      </p:ext>
    </p:extLst>
  </p:cSld>
  <p:clrMapOvr>
    <a:masterClrMapping/>
  </p:clrMapOvr>
</p:notes>
</file>

<file path=ppt/notesSlides/notesSlide8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 rigenerazione si basa sulla strategia. Si chiede: in che modo il tuo lavoro può creare valore a lungo termine, non solo per il tuo progetto, ma anche per le persone, i luoghi e il pianeta?</a:t>
            </a:r>
          </a:p>
          <a:p>
            <a:r>
              <a:rPr lang="en-US" sz="1100">
                <a:latin typeface="Calibri" panose="020F0502020204030204" pitchFamily="34" charset="0"/>
                <a:ea typeface="Calibri" panose="020F0502020204030204" pitchFamily="34" charset="0"/>
                <a:cs typeface="Calibri" panose="020F0502020204030204" pitchFamily="34" charset="0"/>
              </a:rPr>
              <a:t>Incoraggia i tuoi studenti a vedere questo come un'evoluzione: dalla pianificazione per la sopravvivenza alla progettazione per il contributo.</a:t>
            </a:r>
          </a:p>
          <a:p>
            <a:r>
              <a:rPr lang="en-US" sz="1100">
                <a:latin typeface="Calibri" panose="020F0502020204030204" pitchFamily="34" charset="0"/>
                <a:ea typeface="Calibri" panose="020F0502020204030204" pitchFamily="34" charset="0"/>
                <a:cs typeface="Calibri" panose="020F0502020204030204" pitchFamily="34" charset="0"/>
              </a:rPr>
              <a:t>Questo cambiamento invita gli studenti a considerare il loro lavoro come parte di un ecosistema più ampio, in cui l'impatto è intenzionale e continuo.</a:t>
            </a: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86</a:t>
            </a:fld>
            <a:endParaRPr lang="el-GR"/>
          </a:p>
        </p:txBody>
      </p:sp>
    </p:spTree>
    <p:extLst>
      <p:ext uri="{BB962C8B-B14F-4D97-AF65-F5344CB8AC3E}">
        <p14:creationId xmlns:p14="http://schemas.microsoft.com/office/powerpoint/2010/main" val="1469935907"/>
      </p:ext>
    </p:extLst>
  </p:cSld>
  <p:clrMapOvr>
    <a:masterClrMapping/>
  </p:clrMapOvr>
</p:notes>
</file>

<file path=ppt/notesSlides/notesSlide87.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8DB72-ECD2-20F9-F8FB-21C5729AA2C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0500B429-9350-E048-69C9-EBA94245DD9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9B6F161D-632E-27D3-8634-EB2323299E86}"/>
              </a:ext>
            </a:extLst>
          </p:cNvPr>
          <p:cNvSpPr>
            <a:spLocks noGrp="1"/>
          </p:cNvSpPr>
          <p:nvPr>
            <p:ph type="body" idx="1"/>
          </p:nvPr>
        </p:nvSpPr>
        <p:spPr/>
        <p:txBody>
          <a:bodyPr/>
          <a:lstStyle/>
          <a:p>
            <a:r>
              <a:rPr lang="en-US" sz="1100" b="0">
                <a:latin typeface="Calibri" panose="020F0502020204030204" pitchFamily="34" charset="0"/>
                <a:ea typeface="Calibri" panose="020F0502020204030204" pitchFamily="34" charset="0"/>
                <a:cs typeface="Calibri" panose="020F0502020204030204" pitchFamily="34" charset="0"/>
              </a:rPr>
              <a:t>Questi principi favoriscono un cambiamento di mentalità, passando </a:t>
            </a:r>
            <a:r>
              <a:rPr lang="en-US" sz="1100" b="0" err="1">
                <a:latin typeface="Calibri" panose="020F0502020204030204" pitchFamily="34" charset="0"/>
                <a:ea typeface="Calibri" panose="020F0502020204030204" pitchFamily="34" charset="0"/>
                <a:cs typeface="Calibri" panose="020F0502020204030204" pitchFamily="34" charset="0"/>
              </a:rPr>
              <a:t>dalla minimizzazione </a:t>
            </a:r>
            <a:r>
              <a:rPr lang="en-US" sz="1100" b="0">
                <a:latin typeface="Calibri" panose="020F0502020204030204" pitchFamily="34" charset="0"/>
                <a:ea typeface="Calibri" panose="020F0502020204030204" pitchFamily="34" charset="0"/>
                <a:cs typeface="Calibri" panose="020F0502020204030204" pitchFamily="34" charset="0"/>
              </a:rPr>
              <a:t>dei danni alla creazione attiva di valore in tutti i sistemi. Incoraggiate gli studenti a riflettere su come il loro lavoro possa contribuire, e non solo sostenere. Che si tratti di gestire una sede, progettare scenografie o guidare un collettivo, questi principi li aiutano a definire il successo non solo in termini artistici o finanziari, ma anche sociali ed ecologici</a:t>
            </a:r>
            <a:r>
              <a:rPr lang="en-US" sz="1100"/>
              <a: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8A47769D-424E-1001-899A-2A2A33B6F33B}"/>
              </a:ext>
            </a:extLst>
          </p:cNvPr>
          <p:cNvSpPr>
            <a:spLocks noGrp="1"/>
          </p:cNvSpPr>
          <p:nvPr>
            <p:ph type="sldNum" sz="quarter" idx="5"/>
          </p:nvPr>
        </p:nvSpPr>
        <p:spPr/>
        <p:txBody>
          <a:bodyPr/>
          <a:lstStyle/>
          <a:p>
            <a:fld id="{D274D5D8-74C3-4A38-835E-EC8AAD529D29}" type="slidenum">
              <a:rPr lang="el-GR" smtClean="0"/>
              <a:t>87</a:t>
            </a:fld>
            <a:endParaRPr lang="el-GR"/>
          </a:p>
        </p:txBody>
      </p:sp>
    </p:spTree>
    <p:extLst>
      <p:ext uri="{BB962C8B-B14F-4D97-AF65-F5344CB8AC3E}">
        <p14:creationId xmlns:p14="http://schemas.microsoft.com/office/powerpoint/2010/main" val="3527508202"/>
      </p:ext>
    </p:extLst>
  </p:cSld>
  <p:clrMapOvr>
    <a:masterClrMapping/>
  </p:clrMapOvr>
</p:notes>
</file>

<file path=ppt/notesSlides/notesSlide8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763FC-9D7F-A033-9DD8-AA364D36555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8DF8C86-7877-3805-770A-5FD88347C6C3}"/>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038B3395-5196-BAED-1382-E88C3C72D68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 modelli di business rigenerativi allineano lo scopo all'impatto, non solo sostenendo le risorse, ma anche ripristinando e arricchendo i sistemi in cui operano. Aiuta i tuoi studenti ad assistere i professionisti nella progettazione di modelli che servano sia la loro missione che il mondo più ampio di cui fanno parte.</a:t>
            </a:r>
          </a:p>
        </p:txBody>
      </p:sp>
      <p:sp>
        <p:nvSpPr>
          <p:cNvPr id="4" name="Θέση αριθμού διαφάνειας 3">
            <a:extLst>
              <a:ext uri="{FF2B5EF4-FFF2-40B4-BE49-F238E27FC236}">
                <a16:creationId xmlns:a16="http://schemas.microsoft.com/office/drawing/2014/main" id="{B30F80FB-A3A6-031E-94A8-49490FE55D34}"/>
              </a:ext>
            </a:extLst>
          </p:cNvPr>
          <p:cNvSpPr>
            <a:spLocks noGrp="1"/>
          </p:cNvSpPr>
          <p:nvPr>
            <p:ph type="sldNum" sz="quarter" idx="5"/>
          </p:nvPr>
        </p:nvSpPr>
        <p:spPr/>
        <p:txBody>
          <a:bodyPr/>
          <a:lstStyle/>
          <a:p>
            <a:fld id="{D274D5D8-74C3-4A38-835E-EC8AAD529D29}" type="slidenum">
              <a:rPr lang="el-GR" smtClean="0"/>
              <a:t>88</a:t>
            </a:fld>
            <a:endParaRPr lang="el-GR"/>
          </a:p>
        </p:txBody>
      </p:sp>
    </p:spTree>
    <p:extLst>
      <p:ext uri="{BB962C8B-B14F-4D97-AF65-F5344CB8AC3E}">
        <p14:creationId xmlns:p14="http://schemas.microsoft.com/office/powerpoint/2010/main" val="3789202510"/>
      </p:ext>
    </p:extLst>
  </p:cSld>
  <p:clrMapOvr>
    <a:masterClrMapping/>
  </p:clrMapOvr>
</p:notes>
</file>

<file path=ppt/notesSlides/notesSlide89.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90043-8850-0C54-B6B9-61E354996ED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72BE143-EF8C-96EF-BCD5-41E0B3CDFA7B}"/>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CF201B4E-6D58-C3C3-919C-A0D004706F97}"/>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La progettazione di un modello rigenerativo inizia con uno scopo. Il Regenerative Business Model Canvas (RBMC) supporta questo approccio integrando il pensiero artistico, finanziario, sociale e ambientale in un unico strumento pratico.</a:t>
            </a:r>
          </a:p>
        </p:txBody>
      </p:sp>
      <p:sp>
        <p:nvSpPr>
          <p:cNvPr id="4" name="Θέση αριθμού διαφάνειας 3">
            <a:extLst>
              <a:ext uri="{FF2B5EF4-FFF2-40B4-BE49-F238E27FC236}">
                <a16:creationId xmlns:a16="http://schemas.microsoft.com/office/drawing/2014/main" id="{89C07838-1069-612F-4112-E6E922484F34}"/>
              </a:ext>
            </a:extLst>
          </p:cNvPr>
          <p:cNvSpPr>
            <a:spLocks noGrp="1"/>
          </p:cNvSpPr>
          <p:nvPr>
            <p:ph type="sldNum" sz="quarter" idx="5"/>
          </p:nvPr>
        </p:nvSpPr>
        <p:spPr/>
        <p:txBody>
          <a:bodyPr/>
          <a:lstStyle/>
          <a:p>
            <a:fld id="{D274D5D8-74C3-4A38-835E-EC8AAD529D29}" type="slidenum">
              <a:rPr lang="el-GR" smtClean="0"/>
              <a:t>89</a:t>
            </a:fld>
            <a:endParaRPr lang="el-GR"/>
          </a:p>
        </p:txBody>
      </p:sp>
    </p:spTree>
    <p:extLst>
      <p:ext uri="{BB962C8B-B14F-4D97-AF65-F5344CB8AC3E}">
        <p14:creationId xmlns:p14="http://schemas.microsoft.com/office/powerpoint/2010/main" val="718438414"/>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D274D5D8-74C3-4A38-835E-EC8AAD529D29}" type="slidenum">
              <a:rPr lang="el-GR" smtClean="0"/>
              <a:t>9</a:t>
            </a:fld>
            <a:endParaRPr lang="el-GR"/>
          </a:p>
        </p:txBody>
      </p:sp>
    </p:spTree>
    <p:extLst>
      <p:ext uri="{BB962C8B-B14F-4D97-AF65-F5344CB8AC3E}">
        <p14:creationId xmlns:p14="http://schemas.microsoft.com/office/powerpoint/2010/main" val="481387348"/>
      </p:ext>
    </p:extLst>
  </p:cSld>
  <p:clrMapOvr>
    <a:masterClrMapping/>
  </p:clrMapOvr>
</p:notes>
</file>

<file path=ppt/notesSlides/notesSlide90.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5F2F5-C9CB-E2D8-DF23-9916A33AEBE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35BACAF-66A0-9F2F-C73D-C16A6B7EF1F4}"/>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10CAD10-7184-FD39-C047-933B0F3AF0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latin typeface="Calibri" panose="020F0502020204030204" pitchFamily="34" charset="0"/>
                <a:ea typeface="Calibri" panose="020F0502020204030204" pitchFamily="34" charset="0"/>
                <a:cs typeface="Calibri" panose="020F0502020204030204" pitchFamily="34" charset="0"/>
              </a:rPr>
              <a:t>L'RBMC aiuta gli studenti ad andare oltre i principi astratti e ad avvicinarsi alla progettazione pratica. Ogni sezione invita a una riflessione critica non solo sulle operazioni, ma anche sui valori. Questo modello </a:t>
            </a:r>
            <a:r>
              <a:rPr lang="en-US"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può essere adattato a qualsiasi scala operativa.</a:t>
            </a:r>
            <a:endParaRPr lang="el-GR"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endParaRPr lang="en-US"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0C32607B-4121-09DE-B5D5-F593118974F3}"/>
              </a:ext>
            </a:extLst>
          </p:cNvPr>
          <p:cNvSpPr>
            <a:spLocks noGrp="1"/>
          </p:cNvSpPr>
          <p:nvPr>
            <p:ph type="sldNum" sz="quarter" idx="5"/>
          </p:nvPr>
        </p:nvSpPr>
        <p:spPr/>
        <p:txBody>
          <a:bodyPr/>
          <a:lstStyle/>
          <a:p>
            <a:fld id="{D274D5D8-74C3-4A38-835E-EC8AAD529D29}" type="slidenum">
              <a:rPr lang="el-GR" smtClean="0"/>
              <a:t>90</a:t>
            </a:fld>
            <a:endParaRPr lang="el-GR"/>
          </a:p>
        </p:txBody>
      </p:sp>
    </p:spTree>
    <p:extLst>
      <p:ext uri="{BB962C8B-B14F-4D97-AF65-F5344CB8AC3E}">
        <p14:creationId xmlns:p14="http://schemas.microsoft.com/office/powerpoint/2010/main" val="1014375994"/>
      </p:ext>
    </p:extLst>
  </p:cSld>
  <p:clrMapOvr>
    <a:masterClrMapping/>
  </p:clrMapOvr>
</p:notes>
</file>

<file path=ppt/notesSlides/notesSlide91.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D8F78-E921-51AB-11A2-6A5EC6AEE2B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75F5048-20ED-2EAA-B4DE-E9E8E6327DED}"/>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DB95F687-BD2E-7989-28A0-B0CD1DFC501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Aiuta i tuoi studenti a pensare oltre le strutture e a concentrarsi sui valori in azione. La gestione rigenerativa non è solo per le grandi istituzioni. Che guidino team o lavorino da soli, i professionisti plasmano la cultura attraverso le loro scelte quotidiane. Incoraggiali a integrare equità, attenzione e visione a lungo termine nel modo in cui formano gli altri.</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7E2707CC-09DC-711A-0A0A-B9FBDE72EE6E}"/>
              </a:ext>
            </a:extLst>
          </p:cNvPr>
          <p:cNvSpPr>
            <a:spLocks noGrp="1"/>
          </p:cNvSpPr>
          <p:nvPr>
            <p:ph type="sldNum" sz="quarter" idx="5"/>
          </p:nvPr>
        </p:nvSpPr>
        <p:spPr/>
        <p:txBody>
          <a:bodyPr/>
          <a:lstStyle/>
          <a:p>
            <a:fld id="{D274D5D8-74C3-4A38-835E-EC8AAD529D29}" type="slidenum">
              <a:rPr lang="el-GR" smtClean="0"/>
              <a:t>91</a:t>
            </a:fld>
            <a:endParaRPr lang="el-GR"/>
          </a:p>
        </p:txBody>
      </p:sp>
    </p:spTree>
    <p:extLst>
      <p:ext uri="{BB962C8B-B14F-4D97-AF65-F5344CB8AC3E}">
        <p14:creationId xmlns:p14="http://schemas.microsoft.com/office/powerpoint/2010/main" val="3614587107"/>
      </p:ext>
    </p:extLst>
  </p:cSld>
  <p:clrMapOvr>
    <a:masterClrMapping/>
  </p:clrMapOvr>
</p:notes>
</file>

<file path=ppt/notesSlides/notesSlide92.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98346-9DB6-407D-5F25-DA282F2A36C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923DC63F-19B5-CC4C-51A5-EB45393454B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1B3F1ABA-A200-7988-C30F-FA90B06A100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Incoraggiare i professionisti delle arti dello spettacolo a pensare oltre i budget di sopravvivenza. La finanza rigenerativa non riguarda solo l'ottenimento di finanziamenti. Si tratta di scegliere strategie di reddito che sostengano l'integrità a lungo termine. Aiutare gli studenti a esplorare la diversità dei finanziamenti e come il denaro possa riflettere lo scopo, senza distorcerlo.</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8C97838-F02C-A126-2935-BA0CD5936274}"/>
              </a:ext>
            </a:extLst>
          </p:cNvPr>
          <p:cNvSpPr>
            <a:spLocks noGrp="1"/>
          </p:cNvSpPr>
          <p:nvPr>
            <p:ph type="sldNum" sz="quarter" idx="5"/>
          </p:nvPr>
        </p:nvSpPr>
        <p:spPr/>
        <p:txBody>
          <a:bodyPr/>
          <a:lstStyle/>
          <a:p>
            <a:fld id="{D274D5D8-74C3-4A38-835E-EC8AAD529D29}" type="slidenum">
              <a:rPr lang="el-GR" smtClean="0"/>
              <a:t>92</a:t>
            </a:fld>
            <a:endParaRPr lang="el-GR"/>
          </a:p>
        </p:txBody>
      </p:sp>
    </p:spTree>
    <p:extLst>
      <p:ext uri="{BB962C8B-B14F-4D97-AF65-F5344CB8AC3E}">
        <p14:creationId xmlns:p14="http://schemas.microsoft.com/office/powerpoint/2010/main" val="3626559566"/>
      </p:ext>
    </p:extLst>
  </p:cSld>
  <p:clrMapOvr>
    <a:masterClrMapping/>
  </p:clrMapOvr>
</p:notes>
</file>

<file path=ppt/notesSlides/notesSlide93.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B1CF2-D91A-D8A3-7DD3-BBEC687AA79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2373141-EC10-1FAB-8AB1-5D02C8775EFC}"/>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BF29A218-84AA-48B5-48D1-E44C248C6D37}"/>
              </a:ext>
            </a:extLst>
          </p:cNvPr>
          <p:cNvSpPr>
            <a:spLocks noGrp="1"/>
          </p:cNvSpPr>
          <p:nvPr>
            <p:ph type="body" idx="1"/>
          </p:nvPr>
        </p:nvSpPr>
        <p:spPr/>
        <p:txBody>
          <a:bodyPr/>
          <a:lstStyle/>
          <a:p>
            <a:r>
              <a:rPr lang="en-US"/>
              <a:t>Una volta definite le strategie finanziarie, la domanda successiva è: come possiamo concretizzare queste ambizioni? La gestione dei progetti è il luogo in cui le idee prendono forma. </a:t>
            </a:r>
            <a:r>
              <a:rPr lang="en-US" sz="1100"/>
              <a:t>Non solo attraverso scadenze e budget, ma anche attraverso pratiche che riflettono l'attenzione per le persone, il luogo e lo scopo. È l'ultimo livello della strategia che garantisce che il pensiero rigenerativo si trasformi in un impatto concreto sul mondo reale.</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66682585-A58B-9D1B-FDA5-3228A089D750}"/>
              </a:ext>
            </a:extLst>
          </p:cNvPr>
          <p:cNvSpPr>
            <a:spLocks noGrp="1"/>
          </p:cNvSpPr>
          <p:nvPr>
            <p:ph type="sldNum" sz="quarter" idx="5"/>
          </p:nvPr>
        </p:nvSpPr>
        <p:spPr/>
        <p:txBody>
          <a:bodyPr/>
          <a:lstStyle/>
          <a:p>
            <a:fld id="{D274D5D8-74C3-4A38-835E-EC8AAD529D29}" type="slidenum">
              <a:rPr lang="el-GR" smtClean="0"/>
              <a:t>93</a:t>
            </a:fld>
            <a:endParaRPr lang="el-GR"/>
          </a:p>
        </p:txBody>
      </p:sp>
    </p:spTree>
    <p:extLst>
      <p:ext uri="{BB962C8B-B14F-4D97-AF65-F5344CB8AC3E}">
        <p14:creationId xmlns:p14="http://schemas.microsoft.com/office/powerpoint/2010/main" val="136171263"/>
      </p:ext>
    </p:extLst>
  </p:cSld>
  <p:clrMapOvr>
    <a:masterClrMapping/>
  </p:clrMapOvr>
</p:notes>
</file>

<file path=ppt/notesSlides/notesSlide94.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93EB4-7F04-2475-AE7F-8D8ACA88D00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899B298-F0B4-7604-4234-DC2C15F82031}"/>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A3BA1239-C834-F7A0-F8A7-821F051BA6E0}"/>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Questa attività ti aiuta a tradurre la teoria rigenerativa nella tua pratica di allenamento. </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A0D4BC33-8592-2BBB-7028-139FE5F8C43A}"/>
              </a:ext>
            </a:extLst>
          </p:cNvPr>
          <p:cNvSpPr>
            <a:spLocks noGrp="1"/>
          </p:cNvSpPr>
          <p:nvPr>
            <p:ph type="sldNum" sz="quarter" idx="5"/>
          </p:nvPr>
        </p:nvSpPr>
        <p:spPr/>
        <p:txBody>
          <a:bodyPr/>
          <a:lstStyle/>
          <a:p>
            <a:fld id="{D274D5D8-74C3-4A38-835E-EC8AAD529D29}" type="slidenum">
              <a:rPr lang="el-GR" smtClean="0"/>
              <a:t>94</a:t>
            </a:fld>
            <a:endParaRPr lang="el-GR"/>
          </a:p>
        </p:txBody>
      </p:sp>
    </p:spTree>
    <p:extLst>
      <p:ext uri="{BB962C8B-B14F-4D97-AF65-F5344CB8AC3E}">
        <p14:creationId xmlns:p14="http://schemas.microsoft.com/office/powerpoint/2010/main" val="4118974128"/>
      </p:ext>
    </p:extLst>
  </p:cSld>
  <p:clrMapOvr>
    <a:masterClrMapping/>
  </p:clrMapOvr>
</p:notes>
</file>

<file path=ppt/notesSlides/notesSlide9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Proprio come i modelli rigenerativi definiscono </a:t>
            </a:r>
            <a:r>
              <a:rPr lang="en-US" sz="1100" i="1">
                <a:latin typeface="Calibri" panose="020F0502020204030204" pitchFamily="34" charset="0"/>
                <a:ea typeface="Calibri" panose="020F0502020204030204" pitchFamily="34" charset="0"/>
                <a:cs typeface="Calibri" panose="020F0502020204030204" pitchFamily="34" charset="0"/>
              </a:rPr>
              <a:t>ciò </a:t>
            </a:r>
            <a:r>
              <a:rPr lang="en-US" sz="1100">
                <a:latin typeface="Calibri" panose="020F0502020204030204" pitchFamily="34" charset="0"/>
                <a:ea typeface="Calibri" panose="020F0502020204030204" pitchFamily="34" charset="0"/>
                <a:cs typeface="Calibri" panose="020F0502020204030204" pitchFamily="34" charset="0"/>
              </a:rPr>
              <a:t>che offriamo e </a:t>
            </a:r>
            <a:r>
              <a:rPr lang="en-US" sz="1100" i="1">
                <a:latin typeface="Calibri" panose="020F0502020204030204" pitchFamily="34" charset="0"/>
                <a:ea typeface="Calibri" panose="020F0502020204030204" pitchFamily="34" charset="0"/>
                <a:cs typeface="Calibri" panose="020F0502020204030204" pitchFamily="34" charset="0"/>
              </a:rPr>
              <a:t>perché</a:t>
            </a:r>
            <a:r>
              <a:rPr lang="en-US" sz="1100">
                <a:latin typeface="Calibri" panose="020F0502020204030204" pitchFamily="34" charset="0"/>
                <a:ea typeface="Calibri" panose="020F0502020204030204" pitchFamily="34" charset="0"/>
                <a:cs typeface="Calibri" panose="020F0502020204030204" pitchFamily="34" charset="0"/>
              </a:rPr>
              <a:t>, il marketing strategico definisce </a:t>
            </a:r>
            <a:r>
              <a:rPr lang="en-US" sz="1100" i="1">
                <a:latin typeface="Calibri" panose="020F0502020204030204" pitchFamily="34" charset="0"/>
                <a:ea typeface="Calibri" panose="020F0502020204030204" pitchFamily="34" charset="0"/>
                <a:cs typeface="Calibri" panose="020F0502020204030204" pitchFamily="34" charset="0"/>
              </a:rPr>
              <a:t>il modo in cui </a:t>
            </a:r>
            <a:r>
              <a:rPr lang="en-US" sz="1100">
                <a:latin typeface="Calibri" panose="020F0502020204030204" pitchFamily="34" charset="0"/>
                <a:ea typeface="Calibri" panose="020F0502020204030204" pitchFamily="34" charset="0"/>
                <a:cs typeface="Calibri" panose="020F0502020204030204" pitchFamily="34" charset="0"/>
              </a:rPr>
              <a:t>lo comunichiamo, rendendo visibili i valori, rafforzando le relazioni e aumentando l'impatto. Incoraggiate gli studenti a considerare il marketing come parte delle loro scelte quotidiane.</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95</a:t>
            </a:fld>
            <a:endParaRPr lang="el-GR"/>
          </a:p>
        </p:txBody>
      </p:sp>
    </p:spTree>
    <p:extLst>
      <p:ext uri="{BB962C8B-B14F-4D97-AF65-F5344CB8AC3E}">
        <p14:creationId xmlns:p14="http://schemas.microsoft.com/office/powerpoint/2010/main" val="425726760"/>
      </p:ext>
    </p:extLst>
  </p:cSld>
  <p:clrMapOvr>
    <a:masterClrMapping/>
  </p:clrMapOvr>
</p:notes>
</file>

<file path=ppt/notesSlides/notesSlide96.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9DB0D-A0BA-0ED5-2C93-05B15F749B5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EB4CDA9-E9C2-F1CF-E25C-C0A262AC6462}"/>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7391E014-3546-3902-4E86-5ED2637C8023}"/>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Le 7 P possono aiutare i professionisti delle arti performative a strutturare il loro pensiero oltre la "promozione". Invitali a esplorare come ciascuna "P" si manifesta nel loro contesto, in particolare quelle trascurate come </a:t>
            </a:r>
            <a:r>
              <a:rPr lang="en-US" sz="1100" i="1">
                <a:latin typeface="Calibri" panose="020F0502020204030204" pitchFamily="34" charset="0"/>
                <a:ea typeface="Calibri" panose="020F0502020204030204" pitchFamily="34" charset="0"/>
                <a:cs typeface="Calibri" panose="020F0502020204030204" pitchFamily="34" charset="0"/>
              </a:rPr>
              <a:t>la Prova fisica </a:t>
            </a:r>
            <a:r>
              <a:rPr lang="en-US" sz="1100">
                <a:latin typeface="Calibri" panose="020F0502020204030204" pitchFamily="34" charset="0"/>
                <a:ea typeface="Calibri" panose="020F0502020204030204" pitchFamily="34" charset="0"/>
                <a:cs typeface="Calibri" panose="020F0502020204030204" pitchFamily="34" charset="0"/>
              </a:rPr>
              <a:t>o </a:t>
            </a:r>
            <a:r>
              <a:rPr lang="en-US" sz="1100" i="1">
                <a:latin typeface="Calibri" panose="020F0502020204030204" pitchFamily="34" charset="0"/>
                <a:ea typeface="Calibri" panose="020F0502020204030204" pitchFamily="34" charset="0"/>
                <a:cs typeface="Calibri" panose="020F0502020204030204" pitchFamily="34" charset="0"/>
              </a:rPr>
              <a:t>il Processo</a:t>
            </a:r>
            <a:r>
              <a:rPr lang="en-US" sz="1100">
                <a:latin typeface="Calibri" panose="020F0502020204030204" pitchFamily="34" charset="0"/>
                <a:ea typeface="Calibri" panose="020F0502020204030204" pitchFamily="34" charset="0"/>
                <a:cs typeface="Calibri" panose="020F0502020204030204" pitchFamily="34" charset="0"/>
              </a:rPr>
              <a:t>.</a:t>
            </a:r>
            <a:endParaRPr lang="el-GR" sz="1100">
              <a:latin typeface="Calibri" panose="020F0502020204030204" pitchFamily="34" charset="0"/>
              <a:ea typeface="Calibri" panose="020F0502020204030204" pitchFamily="34" charset="0"/>
              <a:cs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7458BA6E-97CD-5C0B-E460-B893063CBF83}"/>
              </a:ext>
            </a:extLst>
          </p:cNvPr>
          <p:cNvSpPr>
            <a:spLocks noGrp="1"/>
          </p:cNvSpPr>
          <p:nvPr>
            <p:ph type="sldNum" sz="quarter" idx="5"/>
          </p:nvPr>
        </p:nvSpPr>
        <p:spPr/>
        <p:txBody>
          <a:bodyPr/>
          <a:lstStyle/>
          <a:p>
            <a:fld id="{D274D5D8-74C3-4A38-835E-EC8AAD529D29}" type="slidenum">
              <a:rPr lang="el-GR" smtClean="0"/>
              <a:t>96</a:t>
            </a:fld>
            <a:endParaRPr lang="el-GR"/>
          </a:p>
        </p:txBody>
      </p:sp>
    </p:spTree>
    <p:extLst>
      <p:ext uri="{BB962C8B-B14F-4D97-AF65-F5344CB8AC3E}">
        <p14:creationId xmlns:p14="http://schemas.microsoft.com/office/powerpoint/2010/main" val="4264850152"/>
      </p:ext>
    </p:extLst>
  </p:cSld>
  <p:clrMapOvr>
    <a:masterClrMapping/>
  </p:clrMapOvr>
</p:notes>
</file>

<file path=ppt/notesSlides/notesSlide9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97</a:t>
            </a:fld>
            <a:endParaRPr lang="el-GR"/>
          </a:p>
        </p:txBody>
      </p:sp>
    </p:spTree>
    <p:extLst>
      <p:ext uri="{BB962C8B-B14F-4D97-AF65-F5344CB8AC3E}">
        <p14:creationId xmlns:p14="http://schemas.microsoft.com/office/powerpoint/2010/main" val="1332734351"/>
      </p:ext>
    </p:extLst>
  </p:cSld>
  <p:clrMapOvr>
    <a:masterClrMapping/>
  </p:clrMapOvr>
</p:notes>
</file>

<file path=ppt/notesSlides/notesSlide98.xml><?xml version="1.0" encoding="utf-8"?>
<p:notes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42A22-C5FD-669B-21EE-573E48F67E9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B779A3F-C0E4-7172-FDDD-E51E7133ABEA}"/>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30BAF679-1D92-A69C-5D7F-C10974E45759}"/>
              </a:ext>
            </a:extLst>
          </p:cNvPr>
          <p:cNvSpPr>
            <a:spLocks noGrp="1"/>
          </p:cNvSpPr>
          <p:nvPr>
            <p:ph type="body" idx="1"/>
          </p:nvPr>
        </p:nvSpPr>
        <p:spPr/>
        <p:txBody>
          <a:bodyPr/>
          <a:lstStyle/>
          <a:p>
            <a:r>
              <a:rPr lang="en-US" sz="1100">
                <a:latin typeface="Calibri" panose="020F0502020204030204" pitchFamily="34" charset="0"/>
                <a:ea typeface="Calibri" panose="020F0502020204030204" pitchFamily="34" charset="0"/>
                <a:cs typeface="Calibri" panose="020F0502020204030204" pitchFamily="34" charset="0"/>
              </a:rPr>
              <a:t>Il marketing sostenibile punta a ridurre il danno, allineando la comunicazione alla responsabilità ambientale e sociale. Il marketing rigenerativo spinge gli studenti ad andare oltre: a chiedersi come il loro lavoro possa creare un cambiamento positivo attraverso il modo in cui viene condiviso. Invitali a riflettere su come anche semplici scelte relative al tono, alle piattaforme o alle collaborazioni possano rafforzare l'attenzione, l'equità e lo scopo.</a:t>
            </a:r>
          </a:p>
        </p:txBody>
      </p:sp>
      <p:sp>
        <p:nvSpPr>
          <p:cNvPr id="4" name="Θέση αριθμού διαφάνειας 3">
            <a:extLst>
              <a:ext uri="{FF2B5EF4-FFF2-40B4-BE49-F238E27FC236}">
                <a16:creationId xmlns:a16="http://schemas.microsoft.com/office/drawing/2014/main" id="{7FFD6A09-22CC-6398-EF78-F53421127633}"/>
              </a:ext>
            </a:extLst>
          </p:cNvPr>
          <p:cNvSpPr>
            <a:spLocks noGrp="1"/>
          </p:cNvSpPr>
          <p:nvPr>
            <p:ph type="sldNum" sz="quarter" idx="5"/>
          </p:nvPr>
        </p:nvSpPr>
        <p:spPr/>
        <p:txBody>
          <a:bodyPr/>
          <a:lstStyle/>
          <a:p>
            <a:fld id="{D274D5D8-74C3-4A38-835E-EC8AAD529D29}" type="slidenum">
              <a:rPr lang="el-GR" smtClean="0"/>
              <a:t>98</a:t>
            </a:fld>
            <a:endParaRPr lang="el-GR"/>
          </a:p>
        </p:txBody>
      </p:sp>
    </p:spTree>
    <p:extLst>
      <p:ext uri="{BB962C8B-B14F-4D97-AF65-F5344CB8AC3E}">
        <p14:creationId xmlns:p14="http://schemas.microsoft.com/office/powerpoint/2010/main" val="3321072625"/>
      </p:ext>
    </p:extLst>
  </p:cSld>
  <p:clrMapOvr>
    <a:masterClrMapping/>
  </p:clrMapOvr>
</p:notes>
</file>

<file path=ppt/notesSlides/notesSlide9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D274D5D8-74C3-4A38-835E-EC8AAD529D29}" type="slidenum">
              <a:rPr lang="el-GR" smtClean="0"/>
              <a:t>99</a:t>
            </a:fld>
            <a:endParaRPr lang="el-GR"/>
          </a:p>
        </p:txBody>
      </p:sp>
    </p:spTree>
    <p:extLst>
      <p:ext uri="{BB962C8B-B14F-4D97-AF65-F5344CB8AC3E}">
        <p14:creationId xmlns:p14="http://schemas.microsoft.com/office/powerpoint/2010/main" val="199120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Clicca per modificare lo stile del titolo principale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Clicca per modificare gli stili del testo principale</a:t>
            </a:r>
          </a:p>
          <a:p>
            <a:pPr lvl="1"/>
            <a:r>
              <a:rPr lang="en-US"/>
              <a:t>Secondo livello</a:t>
            </a:r>
          </a:p>
          <a:p>
            <a:pPr lvl="2"/>
            <a:r>
              <a:rPr lang="en-US"/>
              <a:t>Terzo livello</a:t>
            </a:r>
          </a:p>
          <a:p>
            <a:pPr lvl="3"/>
            <a:r>
              <a:rPr lang="en-US"/>
              <a:t>Quarto livello</a:t>
            </a:r>
          </a:p>
          <a:p>
            <a:pPr lvl="4"/>
            <a:r>
              <a:rPr lang="en-US"/>
              <a:t>Quinto livello</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18/10/2025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6.png"/><Relationship Id="rId4" Type="http://schemas.openxmlformats.org/officeDocument/2006/relationships/image" Target="../media/image17.svg"/><Relationship Id="rId9" Type="http://schemas.openxmlformats.org/officeDocument/2006/relationships/image" Target="../media/image21.svg"/></Relationships>
</file>

<file path=ppt/slides/_rels/slide100.xml.rels><?xml version="1.0" encoding="UTF-8" standalone="yes"?>
<Relationships xmlns="http://schemas.openxmlformats.org/package/2006/relationships"><Relationship Id="rId3" Type="http://schemas.openxmlformats.org/officeDocument/2006/relationships/image" Target="../media/image187.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8" Type="http://schemas.openxmlformats.org/officeDocument/2006/relationships/image" Target="../media/image189.svg"/><Relationship Id="rId3" Type="http://schemas.openxmlformats.org/officeDocument/2006/relationships/image" Target="../media/image2.png"/><Relationship Id="rId7" Type="http://schemas.openxmlformats.org/officeDocument/2006/relationships/image" Target="../media/image188.png"/><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2.xml.rels><?xml version="1.0" encoding="UTF-8" standalone="yes"?>
<Relationships xmlns="http://schemas.openxmlformats.org/package/2006/relationships"><Relationship Id="rId8" Type="http://schemas.openxmlformats.org/officeDocument/2006/relationships/image" Target="../media/image191.svg"/><Relationship Id="rId3" Type="http://schemas.openxmlformats.org/officeDocument/2006/relationships/image" Target="../media/image2.png"/><Relationship Id="rId7" Type="http://schemas.openxmlformats.org/officeDocument/2006/relationships/image" Target="../media/image190.png"/><Relationship Id="rId2" Type="http://schemas.openxmlformats.org/officeDocument/2006/relationships/notesSlide" Target="../notesSlides/notesSlide10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04.xml.rels><?xml version="1.0" encoding="UTF-8" standalone="yes"?>
<Relationships xmlns="http://schemas.openxmlformats.org/package/2006/relationships"><Relationship Id="rId8" Type="http://schemas.openxmlformats.org/officeDocument/2006/relationships/image" Target="../media/image193.svg"/><Relationship Id="rId3" Type="http://schemas.openxmlformats.org/officeDocument/2006/relationships/image" Target="../media/image2.png"/><Relationship Id="rId7" Type="http://schemas.openxmlformats.org/officeDocument/2006/relationships/image" Target="../media/image192.png"/><Relationship Id="rId2" Type="http://schemas.openxmlformats.org/officeDocument/2006/relationships/notesSlide" Target="../notesSlides/notesSlide10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7.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98.png"/><Relationship Id="rId18" Type="http://schemas.openxmlformats.org/officeDocument/2006/relationships/image" Target="../media/image203.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97.png"/><Relationship Id="rId17" Type="http://schemas.openxmlformats.org/officeDocument/2006/relationships/image" Target="../media/image202.png"/><Relationship Id="rId2" Type="http://schemas.openxmlformats.org/officeDocument/2006/relationships/notesSlide" Target="../notesSlides/notesSlide107.xml"/><Relationship Id="rId16" Type="http://schemas.openxmlformats.org/officeDocument/2006/relationships/image" Target="../media/image201.jpeg"/><Relationship Id="rId20" Type="http://schemas.openxmlformats.org/officeDocument/2006/relationships/image" Target="../media/image205.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96.jpeg"/><Relationship Id="rId5" Type="http://schemas.openxmlformats.org/officeDocument/2006/relationships/image" Target="../media/image6.png"/><Relationship Id="rId15" Type="http://schemas.openxmlformats.org/officeDocument/2006/relationships/image" Target="../media/image200.png"/><Relationship Id="rId10" Type="http://schemas.openxmlformats.org/officeDocument/2006/relationships/image" Target="../media/image195.png"/><Relationship Id="rId19" Type="http://schemas.openxmlformats.org/officeDocument/2006/relationships/image" Target="../media/image204.png"/><Relationship Id="rId4" Type="http://schemas.openxmlformats.org/officeDocument/2006/relationships/image" Target="../media/image3.svg"/><Relationship Id="rId9" Type="http://schemas.openxmlformats.org/officeDocument/2006/relationships/image" Target="../media/image194.png"/><Relationship Id="rId14" Type="http://schemas.openxmlformats.org/officeDocument/2006/relationships/image" Target="../media/image199.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5.svg"/><Relationship Id="rId5" Type="http://schemas.openxmlformats.org/officeDocument/2006/relationships/diagramQuickStyle" Target="../diagrams/quickStyle2.xml"/><Relationship Id="rId10" Type="http://schemas.openxmlformats.org/officeDocument/2006/relationships/image" Target="../media/image4.png"/><Relationship Id="rId4" Type="http://schemas.openxmlformats.org/officeDocument/2006/relationships/diagramLayout" Target="../diagrams/layout2.xml"/><Relationship Id="rId9"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5.svg"/><Relationship Id="rId5" Type="http://schemas.openxmlformats.org/officeDocument/2006/relationships/diagramQuickStyle" Target="../diagrams/quickStyle4.xml"/><Relationship Id="rId10" Type="http://schemas.openxmlformats.org/officeDocument/2006/relationships/image" Target="../media/image4.png"/><Relationship Id="rId4" Type="http://schemas.openxmlformats.org/officeDocument/2006/relationships/diagramLayout" Target="../diagrams/layout4.xml"/><Relationship Id="rId9"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globalmagazin.com/die-4-saeulen-der-nachhaltigkeit-kennenlerne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pxhere.com/de/photo/137973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5.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svg"/><Relationship Id="rId11" Type="http://schemas.openxmlformats.org/officeDocument/2006/relationships/image" Target="../media/image4.png"/><Relationship Id="rId5" Type="http://schemas.openxmlformats.org/officeDocument/2006/relationships/image" Target="../media/image36.png"/><Relationship Id="rId10" Type="http://schemas.openxmlformats.org/officeDocument/2006/relationships/image" Target="../media/image3.svg"/><Relationship Id="rId4" Type="http://schemas.openxmlformats.org/officeDocument/2006/relationships/image" Target="../media/image35.svg"/><Relationship Id="rId9"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png"/><Relationship Id="rId7"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45.svg"/><Relationship Id="rId4" Type="http://schemas.openxmlformats.org/officeDocument/2006/relationships/image" Target="../media/image3.svg"/><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5.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4.png"/><Relationship Id="rId2" Type="http://schemas.openxmlformats.org/officeDocument/2006/relationships/notesSlide" Target="../notesSlides/notesSlide27.xml"/><Relationship Id="rId16" Type="http://schemas.openxmlformats.org/officeDocument/2006/relationships/image" Target="../media/image3.svg"/><Relationship Id="rId1" Type="http://schemas.openxmlformats.org/officeDocument/2006/relationships/slideLayout" Target="../slideLayouts/slideLayout7.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2.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2.png"/><Relationship Id="rId7"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61.svg"/><Relationship Id="rId4" Type="http://schemas.openxmlformats.org/officeDocument/2006/relationships/image" Target="../media/image3.svg"/><Relationship Id="rId9" Type="http://schemas.openxmlformats.org/officeDocument/2006/relationships/image" Target="../media/image60.png"/></Relationships>
</file>

<file path=ppt/slides/_rels/slide32.xml.rels><?xml version="1.0" encoding="UTF-8" standalone="yes"?>
<Relationships xmlns="http://schemas.openxmlformats.org/package/2006/relationships"><Relationship Id="rId8" Type="http://schemas.openxmlformats.org/officeDocument/2006/relationships/image" Target="../media/image63.svg"/><Relationship Id="rId13" Type="http://schemas.openxmlformats.org/officeDocument/2006/relationships/image" Target="../media/image68.png"/><Relationship Id="rId3" Type="http://schemas.openxmlformats.org/officeDocument/2006/relationships/image" Target="../media/image2.png"/><Relationship Id="rId7" Type="http://schemas.openxmlformats.org/officeDocument/2006/relationships/image" Target="../media/image62.png"/><Relationship Id="rId12" Type="http://schemas.openxmlformats.org/officeDocument/2006/relationships/image" Target="../media/image67.sv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6.png"/><Relationship Id="rId5" Type="http://schemas.openxmlformats.org/officeDocument/2006/relationships/image" Target="../media/image4.png"/><Relationship Id="rId10" Type="http://schemas.openxmlformats.org/officeDocument/2006/relationships/image" Target="../media/image65.svg"/><Relationship Id="rId4" Type="http://schemas.openxmlformats.org/officeDocument/2006/relationships/image" Target="../media/image3.svg"/><Relationship Id="rId9" Type="http://schemas.openxmlformats.org/officeDocument/2006/relationships/image" Target="../media/image64.png"/><Relationship Id="rId14" Type="http://schemas.openxmlformats.org/officeDocument/2006/relationships/image" Target="../media/image69.sv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png"/><Relationship Id="rId7" Type="http://schemas.openxmlformats.org/officeDocument/2006/relationships/diagramQuickStyle" Target="../diagrams/quickStyle5.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image" Target="../media/image3.svg"/><Relationship Id="rId5" Type="http://schemas.openxmlformats.org/officeDocument/2006/relationships/diagramData" Target="../diagrams/data5.xml"/><Relationship Id="rId10" Type="http://schemas.openxmlformats.org/officeDocument/2006/relationships/image" Target="../media/image2.png"/><Relationship Id="rId4" Type="http://schemas.openxmlformats.org/officeDocument/2006/relationships/image" Target="../media/image5.svg"/><Relationship Id="rId9" Type="http://schemas.microsoft.com/office/2007/relationships/diagramDrawing" Target="../diagrams/drawing5.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37.xml.rels><?xml version="1.0" encoding="UTF-8" standalone="yes"?>
<Relationships xmlns="http://schemas.openxmlformats.org/package/2006/relationships"><Relationship Id="rId8" Type="http://schemas.openxmlformats.org/officeDocument/2006/relationships/image" Target="../media/image71.svg"/><Relationship Id="rId13" Type="http://schemas.openxmlformats.org/officeDocument/2006/relationships/image" Target="../media/image76.png"/><Relationship Id="rId18" Type="http://schemas.openxmlformats.org/officeDocument/2006/relationships/image" Target="../media/image81.svg"/><Relationship Id="rId3" Type="http://schemas.openxmlformats.org/officeDocument/2006/relationships/image" Target="../media/image2.png"/><Relationship Id="rId7" Type="http://schemas.openxmlformats.org/officeDocument/2006/relationships/image" Target="../media/image70.png"/><Relationship Id="rId12" Type="http://schemas.openxmlformats.org/officeDocument/2006/relationships/image" Target="../media/image75.svg"/><Relationship Id="rId17" Type="http://schemas.openxmlformats.org/officeDocument/2006/relationships/image" Target="../media/image80.png"/><Relationship Id="rId2" Type="http://schemas.openxmlformats.org/officeDocument/2006/relationships/notesSlide" Target="../notesSlides/notesSlide37.xml"/><Relationship Id="rId16" Type="http://schemas.openxmlformats.org/officeDocument/2006/relationships/image" Target="../media/image79.svg"/><Relationship Id="rId20" Type="http://schemas.openxmlformats.org/officeDocument/2006/relationships/image" Target="../media/image83.sv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74.png"/><Relationship Id="rId5" Type="http://schemas.openxmlformats.org/officeDocument/2006/relationships/image" Target="../media/image4.png"/><Relationship Id="rId15" Type="http://schemas.openxmlformats.org/officeDocument/2006/relationships/image" Target="../media/image78.png"/><Relationship Id="rId10" Type="http://schemas.openxmlformats.org/officeDocument/2006/relationships/image" Target="../media/image73.svg"/><Relationship Id="rId19" Type="http://schemas.openxmlformats.org/officeDocument/2006/relationships/image" Target="../media/image82.png"/><Relationship Id="rId4" Type="http://schemas.openxmlformats.org/officeDocument/2006/relationships/image" Target="../media/image3.svg"/><Relationship Id="rId9" Type="http://schemas.openxmlformats.org/officeDocument/2006/relationships/image" Target="../media/image72.png"/><Relationship Id="rId14" Type="http://schemas.openxmlformats.org/officeDocument/2006/relationships/image" Target="../media/image77.sv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41.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2.png"/><Relationship Id="rId7"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43.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2.png"/><Relationship Id="rId7" Type="http://schemas.openxmlformats.org/officeDocument/2006/relationships/image" Target="../media/image86.png"/><Relationship Id="rId12" Type="http://schemas.openxmlformats.org/officeDocument/2006/relationships/image" Target="../media/image91.sv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0.png"/><Relationship Id="rId5" Type="http://schemas.openxmlformats.org/officeDocument/2006/relationships/image" Target="../media/image4.png"/><Relationship Id="rId10" Type="http://schemas.openxmlformats.org/officeDocument/2006/relationships/image" Target="../media/image89.svg"/><Relationship Id="rId4" Type="http://schemas.openxmlformats.org/officeDocument/2006/relationships/image" Target="../media/image3.svg"/><Relationship Id="rId9" Type="http://schemas.openxmlformats.org/officeDocument/2006/relationships/image" Target="../media/image88.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99.png"/><Relationship Id="rId3" Type="http://schemas.openxmlformats.org/officeDocument/2006/relationships/image" Target="../media/image2.png"/><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97.png"/><Relationship Id="rId5" Type="http://schemas.openxmlformats.org/officeDocument/2006/relationships/image" Target="../media/image4.png"/><Relationship Id="rId10" Type="http://schemas.openxmlformats.org/officeDocument/2006/relationships/image" Target="../media/image96.svg"/><Relationship Id="rId4" Type="http://schemas.openxmlformats.org/officeDocument/2006/relationships/image" Target="../media/image3.svg"/><Relationship Id="rId9" Type="http://schemas.openxmlformats.org/officeDocument/2006/relationships/image" Target="../media/image95.png"/><Relationship Id="rId14" Type="http://schemas.openxmlformats.org/officeDocument/2006/relationships/image" Target="../media/image100.sv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8.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2.png"/><Relationship Id="rId7" Type="http://schemas.openxmlformats.org/officeDocument/2006/relationships/image" Target="../media/image101.pn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4.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2.png"/><Relationship Id="rId7" Type="http://schemas.openxmlformats.org/officeDocument/2006/relationships/image" Target="../media/image104.pn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6.xml.rels><?xml version="1.0" encoding="UTF-8" standalone="yes"?>
<Relationships xmlns="http://schemas.openxmlformats.org/package/2006/relationships"><Relationship Id="rId8" Type="http://schemas.openxmlformats.org/officeDocument/2006/relationships/image" Target="../media/image107.svg"/><Relationship Id="rId3" Type="http://schemas.openxmlformats.org/officeDocument/2006/relationships/image" Target="../media/image2.png"/><Relationship Id="rId7" Type="http://schemas.openxmlformats.org/officeDocument/2006/relationships/image" Target="../media/image106.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58.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2.png"/><Relationship Id="rId7" Type="http://schemas.openxmlformats.org/officeDocument/2006/relationships/image" Target="../media/image108.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9.xml.rels><?xml version="1.0" encoding="UTF-8" standalone="yes"?>
<Relationships xmlns="http://schemas.openxmlformats.org/package/2006/relationships"><Relationship Id="rId8" Type="http://schemas.openxmlformats.org/officeDocument/2006/relationships/image" Target="../media/image111.svg"/><Relationship Id="rId3" Type="http://schemas.openxmlformats.org/officeDocument/2006/relationships/image" Target="../media/image2.png"/><Relationship Id="rId7" Type="http://schemas.openxmlformats.org/officeDocument/2006/relationships/image" Target="../media/image110.pn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1.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2.png"/><Relationship Id="rId7" Type="http://schemas.openxmlformats.org/officeDocument/2006/relationships/image" Target="../media/image112.pn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2.xml.rels><?xml version="1.0" encoding="UTF-8" standalone="yes"?>
<Relationships xmlns="http://schemas.openxmlformats.org/package/2006/relationships"><Relationship Id="rId8" Type="http://schemas.openxmlformats.org/officeDocument/2006/relationships/image" Target="../media/image115.svg"/><Relationship Id="rId13" Type="http://schemas.openxmlformats.org/officeDocument/2006/relationships/image" Target="../media/image120.png"/><Relationship Id="rId3" Type="http://schemas.openxmlformats.org/officeDocument/2006/relationships/image" Target="../media/image2.png"/><Relationship Id="rId7" Type="http://schemas.openxmlformats.org/officeDocument/2006/relationships/image" Target="../media/image114.png"/><Relationship Id="rId12" Type="http://schemas.openxmlformats.org/officeDocument/2006/relationships/image" Target="../media/image119.svg"/><Relationship Id="rId2" Type="http://schemas.openxmlformats.org/officeDocument/2006/relationships/notesSlide" Target="../notesSlides/notesSlide6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18.png"/><Relationship Id="rId5" Type="http://schemas.openxmlformats.org/officeDocument/2006/relationships/image" Target="../media/image4.png"/><Relationship Id="rId10" Type="http://schemas.openxmlformats.org/officeDocument/2006/relationships/image" Target="../media/image117.svg"/><Relationship Id="rId4" Type="http://schemas.openxmlformats.org/officeDocument/2006/relationships/image" Target="../media/image3.svg"/><Relationship Id="rId9" Type="http://schemas.openxmlformats.org/officeDocument/2006/relationships/image" Target="../media/image116.png"/><Relationship Id="rId14" Type="http://schemas.openxmlformats.org/officeDocument/2006/relationships/image" Target="../media/image121.svg"/></Relationships>
</file>

<file path=ppt/slides/_rels/slide63.xml.rels><?xml version="1.0" encoding="UTF-8" standalone="yes"?>
<Relationships xmlns="http://schemas.openxmlformats.org/package/2006/relationships"><Relationship Id="rId8" Type="http://schemas.openxmlformats.org/officeDocument/2006/relationships/image" Target="../media/image123.svg"/><Relationship Id="rId13" Type="http://schemas.openxmlformats.org/officeDocument/2006/relationships/image" Target="../media/image128.png"/><Relationship Id="rId3" Type="http://schemas.openxmlformats.org/officeDocument/2006/relationships/image" Target="../media/image2.png"/><Relationship Id="rId7" Type="http://schemas.openxmlformats.org/officeDocument/2006/relationships/image" Target="../media/image122.png"/><Relationship Id="rId12" Type="http://schemas.openxmlformats.org/officeDocument/2006/relationships/image" Target="../media/image127.sv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6.png"/><Relationship Id="rId5" Type="http://schemas.openxmlformats.org/officeDocument/2006/relationships/image" Target="../media/image4.png"/><Relationship Id="rId10" Type="http://schemas.openxmlformats.org/officeDocument/2006/relationships/image" Target="../media/image125.svg"/><Relationship Id="rId4" Type="http://schemas.openxmlformats.org/officeDocument/2006/relationships/image" Target="../media/image3.svg"/><Relationship Id="rId9" Type="http://schemas.openxmlformats.org/officeDocument/2006/relationships/image" Target="../media/image124.png"/><Relationship Id="rId14" Type="http://schemas.openxmlformats.org/officeDocument/2006/relationships/image" Target="../media/image129.sv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svg"/></Relationships>
</file>

<file path=ppt/slides/_rels/slide67.xml.rels><?xml version="1.0" encoding="UTF-8" standalone="yes"?>
<Relationships xmlns="http://schemas.openxmlformats.org/package/2006/relationships"><Relationship Id="rId8" Type="http://schemas.openxmlformats.org/officeDocument/2006/relationships/image" Target="../media/image131.svg"/><Relationship Id="rId3" Type="http://schemas.openxmlformats.org/officeDocument/2006/relationships/image" Target="../media/image2.png"/><Relationship Id="rId7" Type="http://schemas.openxmlformats.org/officeDocument/2006/relationships/image" Target="../media/image130.png"/><Relationship Id="rId12" Type="http://schemas.openxmlformats.org/officeDocument/2006/relationships/image" Target="../media/image135.sv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34.png"/><Relationship Id="rId5" Type="http://schemas.openxmlformats.org/officeDocument/2006/relationships/image" Target="../media/image4.png"/><Relationship Id="rId10" Type="http://schemas.openxmlformats.org/officeDocument/2006/relationships/image" Target="../media/image133.svg"/><Relationship Id="rId4" Type="http://schemas.openxmlformats.org/officeDocument/2006/relationships/image" Target="../media/image3.svg"/><Relationship Id="rId9" Type="http://schemas.openxmlformats.org/officeDocument/2006/relationships/image" Target="../media/image132.png"/></Relationships>
</file>

<file path=ppt/slides/_rels/slide68.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1.png"/><Relationship Id="rId7" Type="http://schemas.openxmlformats.org/officeDocument/2006/relationships/image" Target="../media/image3.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5.sv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2.xml.rels><?xml version="1.0" encoding="UTF-8" standalone="yes"?>
<Relationships xmlns="http://schemas.openxmlformats.org/package/2006/relationships"><Relationship Id="rId8" Type="http://schemas.openxmlformats.org/officeDocument/2006/relationships/image" Target="../media/image138.svg"/><Relationship Id="rId3" Type="http://schemas.openxmlformats.org/officeDocument/2006/relationships/image" Target="../media/image2.png"/><Relationship Id="rId7" Type="http://schemas.openxmlformats.org/officeDocument/2006/relationships/image" Target="../media/image137.png"/><Relationship Id="rId12" Type="http://schemas.openxmlformats.org/officeDocument/2006/relationships/image" Target="../media/image142.sv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41.png"/><Relationship Id="rId5" Type="http://schemas.openxmlformats.org/officeDocument/2006/relationships/image" Target="../media/image4.png"/><Relationship Id="rId10" Type="http://schemas.openxmlformats.org/officeDocument/2006/relationships/image" Target="../media/image140.svg"/><Relationship Id="rId4" Type="http://schemas.openxmlformats.org/officeDocument/2006/relationships/image" Target="../media/image3.svg"/><Relationship Id="rId9" Type="http://schemas.openxmlformats.org/officeDocument/2006/relationships/image" Target="../media/image139.png"/></Relationships>
</file>

<file path=ppt/slides/_rels/slide73.xml.rels><?xml version="1.0" encoding="UTF-8" standalone="yes"?>
<Relationships xmlns="http://schemas.openxmlformats.org/package/2006/relationships"><Relationship Id="rId8" Type="http://schemas.openxmlformats.org/officeDocument/2006/relationships/image" Target="../media/image144.svg"/><Relationship Id="rId3" Type="http://schemas.openxmlformats.org/officeDocument/2006/relationships/image" Target="../media/image2.png"/><Relationship Id="rId7" Type="http://schemas.openxmlformats.org/officeDocument/2006/relationships/image" Target="../media/image143.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6.xml.rels><?xml version="1.0" encoding="UTF-8" standalone="yes"?>
<Relationships xmlns="http://schemas.openxmlformats.org/package/2006/relationships"><Relationship Id="rId8" Type="http://schemas.openxmlformats.org/officeDocument/2006/relationships/image" Target="../media/image146.svg"/><Relationship Id="rId3" Type="http://schemas.openxmlformats.org/officeDocument/2006/relationships/image" Target="../media/image2.png"/><Relationship Id="rId7" Type="http://schemas.openxmlformats.org/officeDocument/2006/relationships/image" Target="../media/image145.png"/><Relationship Id="rId2" Type="http://schemas.openxmlformats.org/officeDocument/2006/relationships/notesSlide" Target="../notesSlides/notesSlide76.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7.xml.rels><?xml version="1.0" encoding="UTF-8" standalone="yes"?>
<Relationships xmlns="http://schemas.openxmlformats.org/package/2006/relationships"><Relationship Id="rId3" Type="http://schemas.openxmlformats.org/officeDocument/2006/relationships/image" Target="../media/image147.jpe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9.xml.rels><?xml version="1.0" encoding="UTF-8" standalone="yes"?>
<Relationships xmlns="http://schemas.openxmlformats.org/package/2006/relationships"><Relationship Id="rId8" Type="http://schemas.openxmlformats.org/officeDocument/2006/relationships/image" Target="../media/image149.svg"/><Relationship Id="rId3" Type="http://schemas.openxmlformats.org/officeDocument/2006/relationships/image" Target="../media/image2.png"/><Relationship Id="rId7" Type="http://schemas.openxmlformats.org/officeDocument/2006/relationships/image" Target="../media/image148.png"/><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4.jpeg"/><Relationship Id="rId7" Type="http://schemas.openxmlformats.org/officeDocument/2006/relationships/diagramLayout" Target="../diagrams/layou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hyperlink" Target="https://creativecommons.org/licenses/by/3.0/" TargetMode="External"/><Relationship Id="rId10" Type="http://schemas.microsoft.com/office/2007/relationships/diagramDrawing" Target="../diagrams/drawing1.xml"/><Relationship Id="rId4" Type="http://schemas.openxmlformats.org/officeDocument/2006/relationships/hyperlink" Target="https://www.teachinginlifelonglearning.org.uk/article/doi/10.5920/till.537/" TargetMode="External"/><Relationship Id="rId9" Type="http://schemas.openxmlformats.org/officeDocument/2006/relationships/diagramColors" Target="../diagrams/colors1.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1.xml.rels><?xml version="1.0" encoding="UTF-8" standalone="yes"?>
<Relationships xmlns="http://schemas.openxmlformats.org/package/2006/relationships"><Relationship Id="rId8" Type="http://schemas.openxmlformats.org/officeDocument/2006/relationships/image" Target="../media/image151.svg"/><Relationship Id="rId3" Type="http://schemas.openxmlformats.org/officeDocument/2006/relationships/image" Target="../media/image2.png"/><Relationship Id="rId7" Type="http://schemas.openxmlformats.org/officeDocument/2006/relationships/image" Target="../media/image150.png"/><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3.xml.rels><?xml version="1.0" encoding="UTF-8" standalone="yes"?>
<Relationships xmlns="http://schemas.openxmlformats.org/package/2006/relationships"><Relationship Id="rId8" Type="http://schemas.openxmlformats.org/officeDocument/2006/relationships/image" Target="../media/image153.svg"/><Relationship Id="rId3" Type="http://schemas.openxmlformats.org/officeDocument/2006/relationships/image" Target="../media/image2.png"/><Relationship Id="rId7" Type="http://schemas.openxmlformats.org/officeDocument/2006/relationships/image" Target="../media/image152.png"/><Relationship Id="rId12" Type="http://schemas.openxmlformats.org/officeDocument/2006/relationships/image" Target="../media/image157.svg"/><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56.png"/><Relationship Id="rId5" Type="http://schemas.openxmlformats.org/officeDocument/2006/relationships/image" Target="../media/image4.png"/><Relationship Id="rId10" Type="http://schemas.openxmlformats.org/officeDocument/2006/relationships/image" Target="../media/image155.svg"/><Relationship Id="rId4" Type="http://schemas.openxmlformats.org/officeDocument/2006/relationships/image" Target="../media/image3.svg"/><Relationship Id="rId9" Type="http://schemas.openxmlformats.org/officeDocument/2006/relationships/image" Target="../media/image154.png"/></Relationships>
</file>

<file path=ppt/slides/_rels/slide84.xml.rels><?xml version="1.0" encoding="UTF-8" standalone="yes"?>
<Relationships xmlns="http://schemas.openxmlformats.org/package/2006/relationships"><Relationship Id="rId8" Type="http://schemas.openxmlformats.org/officeDocument/2006/relationships/image" Target="../media/image159.svg"/><Relationship Id="rId3" Type="http://schemas.openxmlformats.org/officeDocument/2006/relationships/image" Target="../media/image2.png"/><Relationship Id="rId7" Type="http://schemas.openxmlformats.org/officeDocument/2006/relationships/image" Target="../media/image158.png"/><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6.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8.xml.rels><?xml version="1.0" encoding="UTF-8" standalone="yes"?>
<Relationships xmlns="http://schemas.openxmlformats.org/package/2006/relationships"><Relationship Id="rId8" Type="http://schemas.openxmlformats.org/officeDocument/2006/relationships/image" Target="../media/image162.svg"/><Relationship Id="rId3" Type="http://schemas.openxmlformats.org/officeDocument/2006/relationships/image" Target="../media/image2.png"/><Relationship Id="rId7" Type="http://schemas.openxmlformats.org/officeDocument/2006/relationships/image" Target="../media/image161.png"/><Relationship Id="rId2" Type="http://schemas.openxmlformats.org/officeDocument/2006/relationships/notesSlide" Target="../notesSlides/notesSlide88.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9.xml.rels><?xml version="1.0" encoding="UTF-8" standalone="yes"?>
<Relationships xmlns="http://schemas.openxmlformats.org/package/2006/relationships"><Relationship Id="rId8" Type="http://schemas.openxmlformats.org/officeDocument/2006/relationships/image" Target="../media/image164.svg"/><Relationship Id="rId3" Type="http://schemas.openxmlformats.org/officeDocument/2006/relationships/image" Target="../media/image2.png"/><Relationship Id="rId7" Type="http://schemas.openxmlformats.org/officeDocument/2006/relationships/image" Target="../media/image163.png"/><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1.xml.rels><?xml version="1.0" encoding="UTF-8" standalone="yes"?>
<Relationships xmlns="http://schemas.openxmlformats.org/package/2006/relationships"><Relationship Id="rId8" Type="http://schemas.openxmlformats.org/officeDocument/2006/relationships/image" Target="../media/image166.svg"/><Relationship Id="rId3" Type="http://schemas.openxmlformats.org/officeDocument/2006/relationships/image" Target="../media/image2.png"/><Relationship Id="rId7" Type="http://schemas.openxmlformats.org/officeDocument/2006/relationships/image" Target="../media/image165.png"/><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3.xml.rels><?xml version="1.0" encoding="UTF-8" standalone="yes"?>
<Relationships xmlns="http://schemas.openxmlformats.org/package/2006/relationships"><Relationship Id="rId8" Type="http://schemas.openxmlformats.org/officeDocument/2006/relationships/image" Target="../media/image168.svg"/><Relationship Id="rId3" Type="http://schemas.openxmlformats.org/officeDocument/2006/relationships/image" Target="../media/image2.png"/><Relationship Id="rId7" Type="http://schemas.openxmlformats.org/officeDocument/2006/relationships/image" Target="../media/image167.png"/><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70.svg"/><Relationship Id="rId4" Type="http://schemas.openxmlformats.org/officeDocument/2006/relationships/image" Target="../media/image3.svg"/><Relationship Id="rId9" Type="http://schemas.openxmlformats.org/officeDocument/2006/relationships/image" Target="../media/image169.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4.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95.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image" Target="../media/image173.svg"/><Relationship Id="rId13" Type="http://schemas.openxmlformats.org/officeDocument/2006/relationships/image" Target="../media/image178.png"/><Relationship Id="rId18" Type="http://schemas.openxmlformats.org/officeDocument/2006/relationships/image" Target="../media/image183.svg"/><Relationship Id="rId3" Type="http://schemas.openxmlformats.org/officeDocument/2006/relationships/image" Target="../media/image2.png"/><Relationship Id="rId7" Type="http://schemas.openxmlformats.org/officeDocument/2006/relationships/image" Target="../media/image172.png"/><Relationship Id="rId12" Type="http://schemas.openxmlformats.org/officeDocument/2006/relationships/image" Target="../media/image177.svg"/><Relationship Id="rId17" Type="http://schemas.openxmlformats.org/officeDocument/2006/relationships/image" Target="../media/image182.png"/><Relationship Id="rId2" Type="http://schemas.openxmlformats.org/officeDocument/2006/relationships/notesSlide" Target="../notesSlides/notesSlide96.xml"/><Relationship Id="rId16" Type="http://schemas.openxmlformats.org/officeDocument/2006/relationships/image" Target="../media/image181.svg"/><Relationship Id="rId20" Type="http://schemas.openxmlformats.org/officeDocument/2006/relationships/image" Target="../media/image18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76.png"/><Relationship Id="rId5" Type="http://schemas.openxmlformats.org/officeDocument/2006/relationships/image" Target="../media/image4.png"/><Relationship Id="rId15" Type="http://schemas.openxmlformats.org/officeDocument/2006/relationships/image" Target="../media/image180.png"/><Relationship Id="rId10" Type="http://schemas.openxmlformats.org/officeDocument/2006/relationships/image" Target="../media/image175.svg"/><Relationship Id="rId19" Type="http://schemas.openxmlformats.org/officeDocument/2006/relationships/image" Target="../media/image184.png"/><Relationship Id="rId4" Type="http://schemas.openxmlformats.org/officeDocument/2006/relationships/image" Target="../media/image3.svg"/><Relationship Id="rId9" Type="http://schemas.openxmlformats.org/officeDocument/2006/relationships/image" Target="../media/image174.png"/><Relationship Id="rId14" Type="http://schemas.openxmlformats.org/officeDocument/2006/relationships/image" Target="../media/image179.svg"/></Relationships>
</file>

<file path=ppt/slides/_rels/slide9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98.xml.rels><?xml version="1.0" encoding="UTF-8" standalone="yes"?>
<Relationships xmlns="http://schemas.openxmlformats.org/package/2006/relationships"><Relationship Id="rId3" Type="http://schemas.openxmlformats.org/officeDocument/2006/relationships/image" Target="../media/image186.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16.svg"/></Relationships>
</file>

<file path=ppt/slides/slide1.xml><?xml version="1.0" encoding="utf-8"?>
<p:sld xmlns:a16="http://schemas.microsoft.com/office/drawing/2014/main" xmlns:a14="http://schemas.microsoft.com/office/drawing/2010/main" xmlns:asvg="http://schemas.microsoft.com/office/drawing/2016/SVG/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Εικόνα 21" descr="Εικόνα που περιέχει κείμενο&#10;&#10;Περιγραφή που δημιουργήθηκε αυτόματα">
            <a:extLst>
              <a:ext uri="{FF2B5EF4-FFF2-40B4-BE49-F238E27FC236}">
                <a16:creationId xmlns:a16="http://schemas.microsoft.com/office/drawing/2014/main" id="{3B753BD0-DD66-424A-1D22-18DAA9330F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61453" y="834093"/>
            <a:ext cx="7828623" cy="1642407"/>
          </a:xfrm>
          <a:prstGeom prst="rect">
            <a:avLst/>
          </a:prstGeom>
        </p:spPr>
      </p:pic>
      <p:sp>
        <p:nvSpPr>
          <p:cNvPr id="2" name="Freeform 2"/>
          <p:cNvSpPr/>
          <p:nvPr/>
        </p:nvSpPr>
        <p:spPr>
          <a:xfrm rot="-5400000">
            <a:off x="8390496" y="4139492"/>
            <a:ext cx="15426973" cy="6672166"/>
          </a:xfrm>
          <a:custGeom>
            <a:avLst/>
            <a:gdLst/>
            <a:ahLst/>
            <a:cxnLst/>
            <a:rect l="l" t="t" r="r" b="b"/>
            <a:pathLst>
              <a:path w="15426973" h="6672166">
                <a:moveTo>
                  <a:pt x="0" y="0"/>
                </a:moveTo>
                <a:lnTo>
                  <a:pt x="15426973" y="0"/>
                </a:lnTo>
                <a:lnTo>
                  <a:pt x="15426973" y="6672166"/>
                </a:lnTo>
                <a:lnTo>
                  <a:pt x="0" y="66721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noProof="0" dirty="0"/>
          </a:p>
        </p:txBody>
      </p:sp>
      <p:sp>
        <p:nvSpPr>
          <p:cNvPr id="3" name="Freeform 3"/>
          <p:cNvSpPr/>
          <p:nvPr/>
        </p:nvSpPr>
        <p:spPr>
          <a:xfrm rot="-2874349" flipV="1">
            <a:off x="7698158" y="6692029"/>
            <a:ext cx="15426973" cy="6672166"/>
          </a:xfrm>
          <a:custGeom>
            <a:avLst/>
            <a:gdLst/>
            <a:ahLst/>
            <a:cxnLst/>
            <a:rect l="l" t="t" r="r" b="b"/>
            <a:pathLst>
              <a:path w="15426973" h="6672166">
                <a:moveTo>
                  <a:pt x="0" y="6672166"/>
                </a:moveTo>
                <a:lnTo>
                  <a:pt x="15426973" y="6672166"/>
                </a:lnTo>
                <a:lnTo>
                  <a:pt x="15426973" y="0"/>
                </a:lnTo>
                <a:lnTo>
                  <a:pt x="0" y="0"/>
                </a:lnTo>
                <a:lnTo>
                  <a:pt x="0" y="6672166"/>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noProof="0" dirty="0"/>
          </a:p>
        </p:txBody>
      </p:sp>
      <p:sp>
        <p:nvSpPr>
          <p:cNvPr id="4" name="Freeform 4"/>
          <p:cNvSpPr/>
          <p:nvPr/>
        </p:nvSpPr>
        <p:spPr>
          <a:xfrm>
            <a:off x="-596817" y="-735710"/>
            <a:ext cx="2199515" cy="2199515"/>
          </a:xfrm>
          <a:custGeom>
            <a:avLst/>
            <a:gdLst/>
            <a:ahLst/>
            <a:cxnLst/>
            <a:rect l="l" t="t" r="r" b="b"/>
            <a:pathLst>
              <a:path w="2199515" h="2199515">
                <a:moveTo>
                  <a:pt x="0" y="0"/>
                </a:moveTo>
                <a:lnTo>
                  <a:pt x="2199516" y="0"/>
                </a:lnTo>
                <a:lnTo>
                  <a:pt x="2199516" y="2199515"/>
                </a:lnTo>
                <a:lnTo>
                  <a:pt x="0" y="21995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noProof="0" dirty="0"/>
          </a:p>
        </p:txBody>
      </p:sp>
      <p:sp>
        <p:nvSpPr>
          <p:cNvPr id="5" name="Freeform 5"/>
          <p:cNvSpPr/>
          <p:nvPr/>
        </p:nvSpPr>
        <p:spPr>
          <a:xfrm>
            <a:off x="12184342" y="7475575"/>
            <a:ext cx="2009598" cy="2009598"/>
          </a:xfrm>
          <a:custGeom>
            <a:avLst/>
            <a:gdLst/>
            <a:ahLst/>
            <a:cxnLst/>
            <a:rect l="l" t="t" r="r" b="b"/>
            <a:pathLst>
              <a:path w="2009598" h="2009598">
                <a:moveTo>
                  <a:pt x="0" y="0"/>
                </a:moveTo>
                <a:lnTo>
                  <a:pt x="2009599" y="0"/>
                </a:lnTo>
                <a:lnTo>
                  <a:pt x="2009599" y="2009599"/>
                </a:lnTo>
                <a:lnTo>
                  <a:pt x="0" y="20095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noProof="0" dirty="0"/>
          </a:p>
        </p:txBody>
      </p:sp>
      <p:sp>
        <p:nvSpPr>
          <p:cNvPr id="6" name="Freeform 6"/>
          <p:cNvSpPr/>
          <p:nvPr/>
        </p:nvSpPr>
        <p:spPr>
          <a:xfrm>
            <a:off x="1949020" y="194513"/>
            <a:ext cx="4966112" cy="2607924"/>
          </a:xfrm>
          <a:custGeom>
            <a:avLst/>
            <a:gdLst/>
            <a:ahLst/>
            <a:cxnLst/>
            <a:rect l="l" t="t" r="r" b="b"/>
            <a:pathLst>
              <a:path w="8961910" h="4869664">
                <a:moveTo>
                  <a:pt x="0" y="0"/>
                </a:moveTo>
                <a:lnTo>
                  <a:pt x="8961910" y="0"/>
                </a:lnTo>
                <a:lnTo>
                  <a:pt x="8961910" y="4869664"/>
                </a:lnTo>
                <a:lnTo>
                  <a:pt x="0" y="4869664"/>
                </a:lnTo>
                <a:lnTo>
                  <a:pt x="0" y="0"/>
                </a:lnTo>
                <a:close/>
              </a:path>
            </a:pathLst>
          </a:custGeom>
          <a:blipFill>
            <a:blip r:embed="rId10"/>
            <a:stretch>
              <a:fillRect/>
            </a:stretch>
          </a:blipFill>
        </p:spPr>
        <p:txBody>
          <a:bodyPr/>
          <a:lstStyle/>
          <a:p>
            <a:endParaRPr lang="en-GB" noProof="0" dirty="0"/>
          </a:p>
        </p:txBody>
      </p:sp>
      <p:sp>
        <p:nvSpPr>
          <p:cNvPr id="24" name="Text Box 4">
            <a:extLst>
              <a:ext uri="{FF2B5EF4-FFF2-40B4-BE49-F238E27FC236}">
                <a16:creationId xmlns:a16="http://schemas.microsoft.com/office/drawing/2014/main" id="{02D60612-AE9C-054B-30ED-9AA1A3B64353}"/>
              </a:ext>
            </a:extLst>
          </p:cNvPr>
          <p:cNvSpPr txBox="1">
            <a:spLocks noChangeArrowheads="1"/>
          </p:cNvSpPr>
          <p:nvPr/>
        </p:nvSpPr>
        <p:spPr bwMode="auto">
          <a:xfrm>
            <a:off x="340866" y="6591300"/>
            <a:ext cx="7356305" cy="1019093"/>
          </a:xfrm>
          <a:prstGeom prst="rect">
            <a:avLst/>
          </a:prstGeom>
          <a:solidFill>
            <a:srgbClr val="FFFFFF"/>
          </a:solidFill>
          <a:ln w="9525">
            <a:solidFill>
              <a:schemeClr val="bg1">
                <a:lumMod val="100000"/>
                <a:lumOff val="0"/>
              </a:schemeClr>
            </a:solidFill>
            <a:miter lim="800000"/>
            <a:headEnd/>
            <a:tailEnd/>
          </a:ln>
        </p:spPr>
        <p:txBody>
          <a:bodyPr rot="0" vert="horz" wrap="square" lIns="91440" tIns="45720" rIns="91440" bIns="45720" anchor="t" anchorCtr="0" upright="1">
            <a:noAutofit/>
          </a:bodyPr>
          <a:lstStyle/>
          <a:p>
            <a:pPr marL="12700">
              <a:lnSpc>
                <a:spcPts val="3430"/>
              </a:lnSpc>
              <a:spcBef>
                <a:spcPts val="300"/>
              </a:spcBef>
              <a:spcAft>
                <a:spcPts val="300"/>
              </a:spcAft>
            </a:pPr>
            <a:r>
              <a:rPr lang="en-GB" sz="6000" b="1" noProof="0" dirty="0">
                <a:solidFill>
                  <a:srgbClr val="04A6C2"/>
                </a:solidFill>
                <a:effectLst/>
                <a:latin typeface="+mj-lt"/>
                <a:ea typeface="Tahoma" panose="020B0604030504040204" pitchFamily="34" charset="0"/>
                <a:cs typeface="Tahoma" panose="020B0604030504040204" pitchFamily="34" charset="0"/>
              </a:rPr>
              <a:t>Capitolo 4</a:t>
            </a:r>
            <a:r>
              <a:rPr lang="en-GB" sz="4500" b="1" noProof="0" dirty="0">
                <a:solidFill>
                  <a:srgbClr val="04A6C2"/>
                </a:solidFill>
                <a:effectLst/>
                <a:latin typeface="+mj-lt"/>
                <a:ea typeface="Tahoma" panose="020B0604030504040204" pitchFamily="34" charset="0"/>
                <a:cs typeface="Tahoma" panose="020B0604030504040204" pitchFamily="34" charset="0"/>
              </a:rPr>
              <a:t> </a:t>
            </a:r>
          </a:p>
          <a:p>
            <a:pPr marL="12700">
              <a:lnSpc>
                <a:spcPts val="3430"/>
              </a:lnSpc>
              <a:spcBef>
                <a:spcPts val="300"/>
              </a:spcBef>
              <a:spcAft>
                <a:spcPts val="300"/>
              </a:spcAft>
            </a:pPr>
            <a:r>
              <a:rPr lang="en-GB" sz="3000" noProof="0" dirty="0">
                <a:solidFill>
                  <a:srgbClr val="FF0000"/>
                </a:solidFill>
                <a:effectLst/>
                <a:latin typeface="+mj-lt"/>
                <a:ea typeface="Tahoma" panose="020B0604030504040204" pitchFamily="34" charset="0"/>
                <a:cs typeface="Tahoma" panose="020B0604030504040204" pitchFamily="34" charset="0"/>
              </a:rPr>
              <a:t> </a:t>
            </a:r>
            <a:endParaRPr lang="en-GB" sz="3000" noProof="0" dirty="0">
              <a:effectLst/>
              <a:latin typeface="+mj-lt"/>
              <a:ea typeface="Tahoma" panose="020B0604030504040204" pitchFamily="34" charset="0"/>
              <a:cs typeface="Tahoma" panose="020B0604030504040204" pitchFamily="34" charset="0"/>
            </a:endParaRPr>
          </a:p>
          <a:p>
            <a:pPr>
              <a:spcBef>
                <a:spcPts val="300"/>
              </a:spcBef>
              <a:spcAft>
                <a:spcPts val="300"/>
              </a:spcAft>
            </a:pPr>
            <a:r>
              <a:rPr lang="en-GB" sz="3000" noProof="0" dirty="0">
                <a:solidFill>
                  <a:srgbClr val="FF0000"/>
                </a:solidFill>
                <a:effectLst/>
                <a:latin typeface="+mj-lt"/>
                <a:ea typeface="Tahoma" panose="020B0604030504040204" pitchFamily="34" charset="0"/>
                <a:cs typeface="Tahoma" panose="020B0604030504040204" pitchFamily="34" charset="0"/>
              </a:rPr>
              <a:t> </a:t>
            </a:r>
            <a:endParaRPr lang="en-GB" sz="3000" noProof="0" dirty="0">
              <a:effectLst/>
              <a:latin typeface="+mj-lt"/>
              <a:ea typeface="Tahoma" panose="020B0604030504040204" pitchFamily="34" charset="0"/>
              <a:cs typeface="Tahoma" panose="020B0604030504040204" pitchFamily="34" charset="0"/>
            </a:endParaRPr>
          </a:p>
          <a:p>
            <a:pPr>
              <a:spcBef>
                <a:spcPts val="300"/>
              </a:spcBef>
              <a:spcAft>
                <a:spcPts val="300"/>
              </a:spcAft>
            </a:pPr>
            <a:r>
              <a:rPr lang="en-GB" sz="3000" noProof="0" dirty="0">
                <a:solidFill>
                  <a:srgbClr val="FF0000"/>
                </a:solidFill>
                <a:effectLst/>
                <a:latin typeface="+mj-lt"/>
                <a:ea typeface="Tahoma" panose="020B0604030504040204" pitchFamily="34" charset="0"/>
                <a:cs typeface="Tahoma" panose="020B0604030504040204" pitchFamily="34" charset="0"/>
              </a:rPr>
              <a:t> </a:t>
            </a:r>
            <a:endParaRPr lang="en-GB" sz="3000" noProof="0" dirty="0">
              <a:effectLst/>
              <a:latin typeface="+mj-lt"/>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EAE4E891-620E-83C7-4AB7-ADF7D0DF2A41}"/>
              </a:ext>
            </a:extLst>
          </p:cNvPr>
          <p:cNvSpPr txBox="1"/>
          <p:nvPr/>
        </p:nvSpPr>
        <p:spPr>
          <a:xfrm>
            <a:off x="340866" y="3645076"/>
            <a:ext cx="11831444" cy="1862048"/>
          </a:xfrm>
          <a:prstGeom prst="rect">
            <a:avLst/>
          </a:prstGeom>
          <a:noFill/>
        </p:spPr>
        <p:txBody>
          <a:bodyPr wrap="square">
            <a:spAutoFit/>
          </a:bodyPr>
          <a:lstStyle/>
          <a:p>
            <a:pPr marL="12700">
              <a:spcBef>
                <a:spcPts val="600"/>
              </a:spcBef>
              <a:spcAft>
                <a:spcPts val="600"/>
              </a:spcAft>
            </a:pPr>
            <a:r>
              <a:rPr lang="en-GB" sz="6000" b="1" spc="-30" noProof="0" dirty="0">
                <a:latin typeface="+mj-lt"/>
                <a:ea typeface="Tahoma" panose="020B0604030504040204" pitchFamily="34" charset="0"/>
                <a:cs typeface="Tahoma" panose="020B0604030504040204" pitchFamily="34" charset="0"/>
              </a:rPr>
              <a:t>WP3</a:t>
            </a:r>
          </a:p>
          <a:p>
            <a:pPr marL="12700">
              <a:spcBef>
                <a:spcPts val="600"/>
              </a:spcBef>
              <a:spcAft>
                <a:spcPts val="600"/>
              </a:spcAft>
            </a:pPr>
            <a:r>
              <a:rPr lang="en-GB" sz="4500" b="1" spc="-30" noProof="0" dirty="0">
                <a:latin typeface="+mj-lt"/>
                <a:ea typeface="Tahoma" panose="020B0604030504040204" pitchFamily="34" charset="0"/>
                <a:cs typeface="Tahoma" panose="020B0604030504040204" pitchFamily="34" charset="0"/>
              </a:rPr>
              <a:t>Manuale pratico INSPIRE</a:t>
            </a:r>
          </a:p>
        </p:txBody>
      </p:sp>
      <p:sp>
        <p:nvSpPr>
          <p:cNvPr id="11" name="TextBox 10">
            <a:extLst>
              <a:ext uri="{FF2B5EF4-FFF2-40B4-BE49-F238E27FC236}">
                <a16:creationId xmlns:a16="http://schemas.microsoft.com/office/drawing/2014/main" id="{8D09B27B-AD02-94B6-475A-A3697F903AB9}"/>
              </a:ext>
            </a:extLst>
          </p:cNvPr>
          <p:cNvSpPr txBox="1"/>
          <p:nvPr/>
        </p:nvSpPr>
        <p:spPr>
          <a:xfrm>
            <a:off x="340866" y="7130133"/>
            <a:ext cx="11833058" cy="1477328"/>
          </a:xfrm>
          <a:prstGeom prst="rect">
            <a:avLst/>
          </a:prstGeom>
          <a:noFill/>
        </p:spPr>
        <p:txBody>
          <a:bodyPr wrap="square">
            <a:spAutoFit/>
          </a:bodyPr>
          <a:lstStyle/>
          <a:p>
            <a:pPr marL="12700">
              <a:spcBef>
                <a:spcPts val="300"/>
              </a:spcBef>
              <a:spcAft>
                <a:spcPts val="300"/>
              </a:spcAft>
            </a:pPr>
            <a:r>
              <a:rPr lang="en-GB" sz="4500" b="1" noProof="0" dirty="0">
                <a:solidFill>
                  <a:srgbClr val="04A6C2"/>
                </a:solidFill>
                <a:latin typeface="+mj-lt"/>
                <a:ea typeface="Tahoma" panose="020B0604030504040204" pitchFamily="34" charset="0"/>
                <a:cs typeface="Tahoma" panose="020B0604030504040204" pitchFamily="34" charset="0"/>
              </a:rPr>
              <a:t>Lavorare con il programma di formazione online INSPIRE</a:t>
            </a:r>
          </a:p>
        </p:txBody>
      </p:sp>
    </p:spTree>
  </p:cSld>
  <p:clrMapOvr>
    <a:masterClrMapping/>
  </p:clrMapOvr>
</p:sld>
</file>

<file path=ppt/slides/slide10.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CEA66-C3B8-5BF2-16FB-E84D8294CA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2153F97-FF51-C4A7-33D8-205923F41B31}"/>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487ABDDC-6D9E-C272-9298-41AB8F4B80BB}"/>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0E3E7F0-8EFB-417F-32DD-8813322A7CAC}"/>
              </a:ext>
            </a:extLst>
          </p:cNvPr>
          <p:cNvSpPr txBox="1"/>
          <p:nvPr/>
        </p:nvSpPr>
        <p:spPr>
          <a:xfrm>
            <a:off x="1664596" y="4127837"/>
            <a:ext cx="14401800" cy="938719"/>
          </a:xfrm>
          <a:prstGeom prst="rect">
            <a:avLst/>
          </a:prstGeom>
          <a:noFill/>
        </p:spPr>
        <p:txBody>
          <a:bodyPr wrap="square">
            <a:spAutoFit/>
          </a:bodyPr>
          <a:lstStyle/>
          <a:p>
            <a:pPr lvl="0" algn="ctr"/>
            <a:r>
              <a:rPr lang="en-GB" sz="5500" b="1" noProof="0" dirty="0"/>
              <a:t>Il corso professionale online aperto (VOOC)</a:t>
            </a:r>
          </a:p>
        </p:txBody>
      </p:sp>
      <p:pic>
        <p:nvPicPr>
          <p:cNvPr id="6" name="Grafik 5">
            <a:extLst>
              <a:ext uri="{FF2B5EF4-FFF2-40B4-BE49-F238E27FC236}">
                <a16:creationId xmlns:a16="http://schemas.microsoft.com/office/drawing/2014/main" id="{FE3F372D-1345-4ABB-BD09-9EC6F85B07A6}"/>
              </a:ext>
            </a:extLst>
          </p:cNvPr>
          <p:cNvPicPr>
            <a:picLocks noChangeAspect="1"/>
          </p:cNvPicPr>
          <p:nvPr/>
        </p:nvPicPr>
        <p:blipFill>
          <a:blip r:embed="rId7">
            <a:duotone>
              <a:schemeClr val="accent5">
                <a:shade val="45000"/>
                <a:satMod val="135000"/>
              </a:schemeClr>
              <a:prstClr val="white"/>
            </a:duotone>
          </a:blip>
          <a:stretch>
            <a:fillRect/>
          </a:stretch>
        </p:blipFill>
        <p:spPr>
          <a:xfrm>
            <a:off x="3733800" y="5382345"/>
            <a:ext cx="2520000" cy="2520000"/>
          </a:xfrm>
          <a:prstGeom prst="rect">
            <a:avLst/>
          </a:prstGeom>
        </p:spPr>
      </p:pic>
      <p:pic>
        <p:nvPicPr>
          <p:cNvPr id="8" name="Grafik 7" descr="Professorin mit einfarbiger Füllung">
            <a:extLst>
              <a:ext uri="{FF2B5EF4-FFF2-40B4-BE49-F238E27FC236}">
                <a16:creationId xmlns:a16="http://schemas.microsoft.com/office/drawing/2014/main" id="{27EB6F30-02F7-A264-1D58-63116AD3564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87000" y="5382345"/>
            <a:ext cx="2520000" cy="2520000"/>
          </a:xfrm>
          <a:prstGeom prst="rect">
            <a:avLst/>
          </a:prstGeom>
        </p:spPr>
      </p:pic>
    </p:spTree>
    <p:extLst>
      <p:ext uri="{BB962C8B-B14F-4D97-AF65-F5344CB8AC3E}">
        <p14:creationId xmlns:p14="http://schemas.microsoft.com/office/powerpoint/2010/main" val="3589717234"/>
      </p:ext>
    </p:extLst>
  </p:cSld>
  <p:clrMapOvr>
    <a:masterClrMapping/>
  </p:clrMapOvr>
</p:sld>
</file>

<file path=ppt/slides/slide10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6BB8F-C564-A6D2-81A5-0C95FD4FFA1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830F29D-7DD3-1D8B-855C-8582203A2F98}"/>
              </a:ext>
            </a:extLst>
          </p:cNvPr>
          <p:cNvSpPr txBox="1"/>
          <p:nvPr/>
        </p:nvSpPr>
        <p:spPr>
          <a:xfrm>
            <a:off x="7467600" y="647700"/>
            <a:ext cx="10210800" cy="861774"/>
          </a:xfrm>
          <a:prstGeom prst="rect">
            <a:avLst/>
          </a:prstGeom>
          <a:noFill/>
        </p:spPr>
        <p:txBody>
          <a:bodyPr wrap="square">
            <a:spAutoFit/>
          </a:bodyPr>
          <a:lstStyle/>
          <a:p>
            <a:pPr lvl="0"/>
            <a:r>
              <a:rPr lang="en-GB" sz="5000" b="1" noProof="0" dirty="0"/>
              <a:t>Che cos'è il marketing strategico?</a:t>
            </a:r>
          </a:p>
        </p:txBody>
      </p:sp>
      <p:sp>
        <p:nvSpPr>
          <p:cNvPr id="8" name="TextBox 7">
            <a:extLst>
              <a:ext uri="{FF2B5EF4-FFF2-40B4-BE49-F238E27FC236}">
                <a16:creationId xmlns:a16="http://schemas.microsoft.com/office/drawing/2014/main" id="{7B26011D-0650-F630-A77C-0C4D3B0532B6}"/>
              </a:ext>
            </a:extLst>
          </p:cNvPr>
          <p:cNvSpPr txBox="1"/>
          <p:nvPr/>
        </p:nvSpPr>
        <p:spPr>
          <a:xfrm>
            <a:off x="7467600" y="1930866"/>
            <a:ext cx="10210800" cy="7817525"/>
          </a:xfrm>
          <a:prstGeom prst="rect">
            <a:avLst/>
          </a:prstGeom>
          <a:noFill/>
        </p:spPr>
        <p:txBody>
          <a:bodyPr wrap="square">
            <a:spAutoFit/>
          </a:bodyPr>
          <a:lstStyle/>
          <a:p>
            <a:r>
              <a:rPr lang="en-GB" sz="3600" noProof="0" dirty="0"/>
              <a:t>Il marketing strategico integra </a:t>
            </a:r>
            <a:r>
              <a:rPr lang="en-GB" sz="3600" b="1" noProof="0" dirty="0">
                <a:solidFill>
                  <a:srgbClr val="3F6031"/>
                </a:solidFill>
              </a:rPr>
              <a:t>lo sviluppo del pubblico </a:t>
            </a:r>
            <a:r>
              <a:rPr lang="en-GB" sz="3600" noProof="0" dirty="0"/>
              <a:t>con </a:t>
            </a:r>
            <a:r>
              <a:rPr lang="en-GB" sz="3600" b="1" noProof="0" dirty="0">
                <a:solidFill>
                  <a:srgbClr val="3F6031"/>
                </a:solidFill>
              </a:rPr>
              <a:t>gli obiettivi organizzativi a lungo termine</a:t>
            </a:r>
            <a:r>
              <a:rPr lang="en-GB" sz="3600" noProof="0" dirty="0"/>
              <a:t>. Comprende la segmentazione del pubblico, l'allineamento delle comunicazioni con la missione e la garanzia che le decisioni di marketing supportino la sostenibilità artistica e operativa.</a:t>
            </a:r>
          </a:p>
          <a:p>
            <a:endParaRPr lang="en-GB" sz="3600" noProof="0" dirty="0"/>
          </a:p>
          <a:p>
            <a:r>
              <a:rPr lang="en-GB" sz="3600" noProof="0" dirty="0"/>
              <a:t>Il marketing strategico in azione comprende: </a:t>
            </a:r>
          </a:p>
          <a:p>
            <a:endParaRPr lang="en-GB" sz="3600" kern="0" noProof="0" dirty="0">
              <a:latin typeface="+mj-lt"/>
              <a:ea typeface="Arial" panose="020B0604020202020204" pitchFamily="34" charset="0"/>
              <a:cs typeface="Aptos Display" panose="020B0004020202020204" pitchFamily="34" charset="0"/>
            </a:endParaRPr>
          </a:p>
          <a:p>
            <a:pPr marL="457200" indent="-457200">
              <a:buClr>
                <a:srgbClr val="3F6031"/>
              </a:buClr>
              <a:buFont typeface="Arial" panose="020B0604020202020204" pitchFamily="34" charset="0"/>
              <a:buChar char="•"/>
            </a:pPr>
            <a:r>
              <a:rPr lang="en-GB" sz="3600" noProof="0" dirty="0"/>
              <a:t>Progettazione di piani di marketing multicanale (online + offline)</a:t>
            </a:r>
          </a:p>
          <a:p>
            <a:pPr marL="457200" indent="-457200">
              <a:buClr>
                <a:srgbClr val="3F6031"/>
              </a:buClr>
              <a:buFont typeface="Arial" panose="020B0604020202020204" pitchFamily="34" charset="0"/>
              <a:buChar char="•"/>
            </a:pPr>
            <a:r>
              <a:rPr lang="en-GB" sz="3500" noProof="0" dirty="0"/>
              <a:t>Monitoraggio del coinvolgimento e del feedback</a:t>
            </a:r>
          </a:p>
          <a:p>
            <a:pPr marL="457200" indent="-457200">
              <a:buClr>
                <a:srgbClr val="3F6031"/>
              </a:buClr>
              <a:buFont typeface="Arial" panose="020B0604020202020204" pitchFamily="34" charset="0"/>
              <a:buChar char="•"/>
            </a:pPr>
            <a:r>
              <a:rPr lang="en-GB" sz="3600" noProof="0" dirty="0"/>
              <a:t>Sviluppo di competenze di personal branding e autopromozione</a:t>
            </a:r>
          </a:p>
          <a:p>
            <a:pPr marL="457200" indent="-457200">
              <a:buClr>
                <a:srgbClr val="3F6031"/>
              </a:buClr>
              <a:buFont typeface="Arial" panose="020B0604020202020204" pitchFamily="34" charset="0"/>
              <a:buChar char="•"/>
            </a:pPr>
            <a:r>
              <a:rPr lang="en-GB" sz="3500" noProof="0" dirty="0"/>
              <a:t>Pratica di presentazioni chiare e orientate al valore </a:t>
            </a:r>
          </a:p>
          <a:p>
            <a:endParaRPr lang="en-GB" sz="3600" kern="0" noProof="0" dirty="0">
              <a:latin typeface="+mj-lt"/>
              <a:ea typeface="Arial" panose="020B0604020202020204" pitchFamily="34" charset="0"/>
              <a:cs typeface="Aptos Display" panose="020B0004020202020204" pitchFamily="34" charset="0"/>
            </a:endParaRPr>
          </a:p>
        </p:txBody>
      </p:sp>
      <p:pic>
        <p:nvPicPr>
          <p:cNvPr id="3" name="Εικόνα 2" descr="Εικόνα που περιέχει γραμμή, τέχνη&#10;&#10;Το περιεχόμενο που δημιουργείται από AI ενδέχεται να είναι εσφαλμένο.">
            <a:extLst>
              <a:ext uri="{FF2B5EF4-FFF2-40B4-BE49-F238E27FC236}">
                <a16:creationId xmlns:a16="http://schemas.microsoft.com/office/drawing/2014/main" id="{FF8F7118-BB53-EFAD-18A5-A8D79C5040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60512" cy="10287000"/>
          </a:xfrm>
          <a:prstGeom prst="rect">
            <a:avLst/>
          </a:prstGeom>
        </p:spPr>
      </p:pic>
    </p:spTree>
    <p:extLst>
      <p:ext uri="{BB962C8B-B14F-4D97-AF65-F5344CB8AC3E}">
        <p14:creationId xmlns:p14="http://schemas.microsoft.com/office/powerpoint/2010/main" val="3501822990"/>
      </p:ext>
    </p:extLst>
  </p:cSld>
  <p:clrMapOvr>
    <a:masterClrMapping/>
  </p:clrMapOvr>
</p:sld>
</file>

<file path=ppt/slides/slide101.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1E6F6-DDC8-CFB1-3AE9-120007E642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2B0E652-5116-9E3D-FEAB-31AC6E055B9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1388AD76-2C9B-7499-E288-74744CB7223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CCBE96B-DB3A-A983-0921-4139B5D97AC1}"/>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Più di un logo: il branding come esperienza del pubblico</a:t>
            </a:r>
          </a:p>
        </p:txBody>
      </p:sp>
      <p:sp>
        <p:nvSpPr>
          <p:cNvPr id="6" name="TextBox 5">
            <a:extLst>
              <a:ext uri="{FF2B5EF4-FFF2-40B4-BE49-F238E27FC236}">
                <a16:creationId xmlns:a16="http://schemas.microsoft.com/office/drawing/2014/main" id="{6CC5DB43-C674-A2EC-395C-5F23FBAF1993}"/>
              </a:ext>
            </a:extLst>
          </p:cNvPr>
          <p:cNvSpPr txBox="1"/>
          <p:nvPr/>
        </p:nvSpPr>
        <p:spPr>
          <a:xfrm>
            <a:off x="381001" y="3581238"/>
            <a:ext cx="12573000" cy="5600572"/>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Il branding </a:t>
            </a:r>
            <a:r>
              <a:rPr lang="en-GB" sz="3500" kern="100" noProof="0" dirty="0">
                <a:latin typeface="+mj-lt"/>
                <a:cs typeface="Times New Roman" panose="02020603050405020304" pitchFamily="18" charset="0"/>
              </a:rPr>
              <a:t>è il modo in cui un cliente percepisce i prodotti o i servizi che gli vengono offerti. </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Un </a:t>
            </a:r>
            <a:r>
              <a:rPr lang="en-GB" sz="3500" b="1" kern="100" noProof="0" dirty="0">
                <a:solidFill>
                  <a:srgbClr val="3F6031"/>
                </a:solidFill>
                <a:latin typeface="+mj-lt"/>
                <a:cs typeface="Times New Roman" panose="02020603050405020304" pitchFamily="18" charset="0"/>
              </a:rPr>
              <a:t>marchio </a:t>
            </a:r>
            <a:r>
              <a:rPr lang="en-GB" sz="3500" kern="100" noProof="0" dirty="0">
                <a:latin typeface="+mj-lt"/>
                <a:cs typeface="Times New Roman" panose="02020603050405020304" pitchFamily="18" charset="0"/>
              </a:rPr>
              <a:t>è ciò che suscita emozioni e stimola la mente di una persona. È ciò che ci dice cosa aspettarci da un'azienda. </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L'identità del marchio </a:t>
            </a:r>
            <a:r>
              <a:rPr lang="en-GB" sz="3500" kern="100" noProof="0" dirty="0">
                <a:latin typeface="+mj-lt"/>
                <a:cs typeface="Times New Roman" panose="02020603050405020304" pitchFamily="18" charset="0"/>
              </a:rPr>
              <a:t>è tangibile e fa appello ai sensi. Si può vedere, toccare, tenere in mano, ascoltare, guardare mentre si muove. L'identità del marchio alimenta il riconoscimento, amplifica la differenziazione e rende accessibili grandi idee e significati. </a:t>
            </a:r>
          </a:p>
        </p:txBody>
      </p:sp>
      <p:sp>
        <p:nvSpPr>
          <p:cNvPr id="8" name="TextBox 7">
            <a:extLst>
              <a:ext uri="{FF2B5EF4-FFF2-40B4-BE49-F238E27FC236}">
                <a16:creationId xmlns:a16="http://schemas.microsoft.com/office/drawing/2014/main" id="{9C449B43-01E6-7B2D-3E59-FE8B62B48620}"/>
              </a:ext>
            </a:extLst>
          </p:cNvPr>
          <p:cNvSpPr txBox="1"/>
          <p:nvPr/>
        </p:nvSpPr>
        <p:spPr>
          <a:xfrm>
            <a:off x="397041" y="2502378"/>
            <a:ext cx="13555579" cy="646331"/>
          </a:xfrm>
          <a:prstGeom prst="rect">
            <a:avLst/>
          </a:prstGeom>
          <a:noFill/>
        </p:spPr>
        <p:txBody>
          <a:bodyPr wrap="square">
            <a:spAutoFit/>
          </a:bodyPr>
          <a:lstStyle/>
          <a:p>
            <a:r>
              <a:rPr lang="en-GB" sz="3600" b="1" kern="0" noProof="0" dirty="0">
                <a:solidFill>
                  <a:srgbClr val="3F6031"/>
                </a:solidFill>
                <a:effectLst/>
                <a:latin typeface="+mj-lt"/>
                <a:ea typeface="Arial" panose="020B0604020202020204" pitchFamily="34" charset="0"/>
                <a:cs typeface="Aptos Display" panose="020B0004020202020204" pitchFamily="34" charset="0"/>
              </a:rPr>
              <a:t>Strettamente legato al marketing strategico è il concetto di branding.</a:t>
            </a:r>
            <a:endParaRPr lang="en-GB" sz="3600" b="1" noProof="0" dirty="0">
              <a:solidFill>
                <a:srgbClr val="3F6031"/>
              </a:solidFill>
              <a:latin typeface="+mj-lt"/>
            </a:endParaRPr>
          </a:p>
        </p:txBody>
      </p:sp>
      <p:pic>
        <p:nvPicPr>
          <p:cNvPr id="9" name="Γραφικό 8">
            <a:extLst>
              <a:ext uri="{FF2B5EF4-FFF2-40B4-BE49-F238E27FC236}">
                <a16:creationId xmlns:a16="http://schemas.microsoft.com/office/drawing/2014/main" id="{1E15B05D-408A-FE08-D83C-F309EC783495}"/>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182600" y="3581238"/>
            <a:ext cx="4588042" cy="4581204"/>
          </a:xfrm>
          <a:prstGeom prst="rect">
            <a:avLst/>
          </a:prstGeom>
        </p:spPr>
      </p:pic>
    </p:spTree>
    <p:extLst>
      <p:ext uri="{BB962C8B-B14F-4D97-AF65-F5344CB8AC3E}">
        <p14:creationId xmlns:p14="http://schemas.microsoft.com/office/powerpoint/2010/main" val="3479590154"/>
      </p:ext>
    </p:extLst>
  </p:cSld>
  <p:clrMapOvr>
    <a:masterClrMapping/>
  </p:clrMapOvr>
</p:sld>
</file>

<file path=ppt/slides/slide102.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CA669-A3D0-D687-1886-BF556A02C5F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275B8D-C2DC-7643-9986-48E8862C727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BE6414D-E348-D0C7-B281-4E12C6D28B6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3B5656E5-CBFF-B7CE-A07C-B3F48563B5B0}"/>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Dalla conversione alla connessione</a:t>
            </a:r>
          </a:p>
        </p:txBody>
      </p:sp>
      <p:sp>
        <p:nvSpPr>
          <p:cNvPr id="6" name="TextBox 5">
            <a:extLst>
              <a:ext uri="{FF2B5EF4-FFF2-40B4-BE49-F238E27FC236}">
                <a16:creationId xmlns:a16="http://schemas.microsoft.com/office/drawing/2014/main" id="{4F320096-16CB-7AFF-A801-10E8D3CE1C26}"/>
              </a:ext>
            </a:extLst>
          </p:cNvPr>
          <p:cNvSpPr txBox="1"/>
          <p:nvPr/>
        </p:nvSpPr>
        <p:spPr>
          <a:xfrm>
            <a:off x="457200" y="4570177"/>
            <a:ext cx="13555579" cy="2719014"/>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Coinvolgimento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costruzione di relazioni a lungo termine</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Il pubblico è co-partecipe, non solo consumatore</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Il coinvolgimento avviene attraverso il design, l'accesso e il dialogo</a:t>
            </a:r>
          </a:p>
        </p:txBody>
      </p:sp>
      <p:pic>
        <p:nvPicPr>
          <p:cNvPr id="4" name="Γραφικό 3">
            <a:extLst>
              <a:ext uri="{FF2B5EF4-FFF2-40B4-BE49-F238E27FC236}">
                <a16:creationId xmlns:a16="http://schemas.microsoft.com/office/drawing/2014/main" id="{E4D2BF2E-F060-49D4-0FFB-04959F1EE33A}"/>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877800" y="3581238"/>
            <a:ext cx="4648200" cy="4696893"/>
          </a:xfrm>
          <a:prstGeom prst="rect">
            <a:avLst/>
          </a:prstGeom>
        </p:spPr>
      </p:pic>
    </p:spTree>
    <p:extLst>
      <p:ext uri="{BB962C8B-B14F-4D97-AF65-F5344CB8AC3E}">
        <p14:creationId xmlns:p14="http://schemas.microsoft.com/office/powerpoint/2010/main" val="264533796"/>
      </p:ext>
    </p:extLst>
  </p:cSld>
  <p:clrMapOvr>
    <a:masterClrMapping/>
  </p:clrMapOvr>
</p:sld>
</file>

<file path=ppt/slides/slide103.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8712B-EB5F-97F8-0250-618351961A1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7FAE27B-3E3E-9963-5ED9-680076F80F31}"/>
              </a:ext>
            </a:extLst>
          </p:cNvPr>
          <p:cNvSpPr txBox="1"/>
          <p:nvPr/>
        </p:nvSpPr>
        <p:spPr>
          <a:xfrm>
            <a:off x="609600" y="5448300"/>
            <a:ext cx="14706600" cy="2862322"/>
          </a:xfrm>
          <a:prstGeom prst="rect">
            <a:avLst/>
          </a:prstGeom>
          <a:noFill/>
        </p:spPr>
        <p:txBody>
          <a:bodyPr wrap="square">
            <a:spAutoFit/>
          </a:bodyPr>
          <a:lstStyle/>
          <a:p>
            <a:r>
              <a:rPr lang="en-GB" sz="6000" b="1" i="1" noProof="0" dirty="0">
                <a:solidFill>
                  <a:srgbClr val="FF0000"/>
                </a:solidFill>
              </a:rPr>
              <a:t>In che modo potresti aiutare gli studenti a collegare le loro decisioni quotidiane all'esperienza che il pubblico ha di un marchio?</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29613642-5DBB-1A51-7CAF-114E67C73628}"/>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4236711490"/>
      </p:ext>
    </p:extLst>
  </p:cSld>
  <p:clrMapOvr>
    <a:masterClrMapping/>
  </p:clrMapOvr>
</p:sld>
</file>

<file path=ppt/slides/slide104.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9AFB7-2116-1B8F-9CDB-CDCA4AB49F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34C313-9275-20C4-E5EE-305F9B7FB7FE}"/>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B326EEB1-D09C-9371-4747-42D548C0170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AC275A1-2470-8117-09D5-632B3F81FE2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Tutti contribuiscono al percorso del pubblico</a:t>
            </a:r>
          </a:p>
        </p:txBody>
      </p:sp>
      <p:sp>
        <p:nvSpPr>
          <p:cNvPr id="6" name="TextBox 5">
            <a:extLst>
              <a:ext uri="{FF2B5EF4-FFF2-40B4-BE49-F238E27FC236}">
                <a16:creationId xmlns:a16="http://schemas.microsoft.com/office/drawing/2014/main" id="{023D99C7-7EEC-034B-89D9-AB97BC685153}"/>
              </a:ext>
            </a:extLst>
          </p:cNvPr>
          <p:cNvSpPr txBox="1"/>
          <p:nvPr/>
        </p:nvSpPr>
        <p:spPr>
          <a:xfrm>
            <a:off x="457200" y="4570177"/>
            <a:ext cx="13555579" cy="3252429"/>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Il marketing non è solo un reparto, è una mentalità</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Ogni punto di contatto plasma la percezione</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Le relazioni nascono da obiettivi e attenzioni condivisi</a:t>
            </a:r>
          </a:p>
          <a:p>
            <a:endParaRPr lang="en-GB" noProof="0" dirty="0"/>
          </a:p>
        </p:txBody>
      </p:sp>
      <p:pic>
        <p:nvPicPr>
          <p:cNvPr id="7" name="Γραφικό 6">
            <a:extLst>
              <a:ext uri="{FF2B5EF4-FFF2-40B4-BE49-F238E27FC236}">
                <a16:creationId xmlns:a16="http://schemas.microsoft.com/office/drawing/2014/main" id="{D566487D-4BA0-6AB8-19C9-2DAAD6C110D5}"/>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115800" y="3238500"/>
            <a:ext cx="4900613" cy="4786201"/>
          </a:xfrm>
          <a:prstGeom prst="rect">
            <a:avLst/>
          </a:prstGeom>
        </p:spPr>
      </p:pic>
    </p:spTree>
    <p:extLst>
      <p:ext uri="{BB962C8B-B14F-4D97-AF65-F5344CB8AC3E}">
        <p14:creationId xmlns:p14="http://schemas.microsoft.com/office/powerpoint/2010/main" val="942869541"/>
      </p:ext>
    </p:extLst>
  </p:cSld>
  <p:clrMapOvr>
    <a:masterClrMapping/>
  </p:clrMapOvr>
</p:sld>
</file>

<file path=ppt/slides/slide105.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9188C-8711-6096-20A9-61B829D7596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65F2AD-D2A7-0D7D-CA7C-9C5F95E8A719}"/>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C6B95079-D985-A183-9701-CCDE8B2FC3F6}"/>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751CDA5E-618F-E56D-AE19-241368FB4393}"/>
              </a:ext>
            </a:extLst>
          </p:cNvPr>
          <p:cNvSpPr txBox="1"/>
          <p:nvPr/>
        </p:nvSpPr>
        <p:spPr>
          <a:xfrm>
            <a:off x="1828800" y="2628900"/>
            <a:ext cx="12725400" cy="1015663"/>
          </a:xfrm>
          <a:prstGeom prst="rect">
            <a:avLst/>
          </a:prstGeom>
          <a:noFill/>
        </p:spPr>
        <p:txBody>
          <a:bodyPr wrap="square">
            <a:spAutoFit/>
          </a:bodyPr>
          <a:lstStyle/>
          <a:p>
            <a:pPr lvl="0"/>
            <a:r>
              <a:rPr lang="en-GB" sz="6000" b="1" noProof="0" dirty="0">
                <a:solidFill>
                  <a:srgbClr val="3F6031"/>
                </a:solidFill>
              </a:rPr>
              <a:t>Capitolo 4 Riflessioni e punti chiave</a:t>
            </a:r>
          </a:p>
        </p:txBody>
      </p:sp>
      <p:sp>
        <p:nvSpPr>
          <p:cNvPr id="7" name="TextBox 6">
            <a:extLst>
              <a:ext uri="{FF2B5EF4-FFF2-40B4-BE49-F238E27FC236}">
                <a16:creationId xmlns:a16="http://schemas.microsoft.com/office/drawing/2014/main" id="{110F1A07-BD8F-78CA-99B8-AE13582E3E16}"/>
              </a:ext>
            </a:extLst>
          </p:cNvPr>
          <p:cNvSpPr txBox="1"/>
          <p:nvPr/>
        </p:nvSpPr>
        <p:spPr>
          <a:xfrm>
            <a:off x="1824789" y="3983701"/>
            <a:ext cx="15866165" cy="2323713"/>
          </a:xfrm>
          <a:prstGeom prst="rect">
            <a:avLst/>
          </a:prstGeom>
          <a:noFill/>
        </p:spPr>
        <p:txBody>
          <a:bodyPr wrap="square">
            <a:spAutoFit/>
          </a:bodyPr>
          <a:lstStyle/>
          <a:p>
            <a:pPr marL="722313" indent="-546100">
              <a:spcBef>
                <a:spcPts val="1200"/>
              </a:spcBef>
              <a:spcAft>
                <a:spcPts val="1200"/>
              </a:spcAft>
              <a:buClr>
                <a:srgbClr val="FF0000"/>
              </a:buClr>
              <a:buFont typeface="Calibri" panose="020F0502020204030204" pitchFamily="34" charset="0"/>
              <a:buChar char="?"/>
            </a:pPr>
            <a:r>
              <a:rPr lang="en-GB" sz="3500" b="1" noProof="0" dirty="0"/>
              <a:t>Quali sono le 2-3 parole chiave che ricavi da questo capitolo?</a:t>
            </a:r>
          </a:p>
          <a:p>
            <a:pPr marL="722313" indent="-546100">
              <a:spcBef>
                <a:spcPts val="1200"/>
              </a:spcBef>
              <a:spcAft>
                <a:spcPts val="1200"/>
              </a:spcAft>
              <a:buClr>
                <a:srgbClr val="FF0000"/>
              </a:buClr>
              <a:buFont typeface="Calibri" panose="020F0502020204030204" pitchFamily="34" charset="0"/>
              <a:buChar char="?"/>
            </a:pPr>
            <a:r>
              <a:rPr lang="en-GB" sz="3500" b="1" noProof="0" dirty="0"/>
              <a:t>Perché ti sembrano importanti?</a:t>
            </a:r>
          </a:p>
          <a:p>
            <a:pPr marL="722313" indent="-546100">
              <a:spcBef>
                <a:spcPts val="1200"/>
              </a:spcBef>
              <a:spcAft>
                <a:spcPts val="1200"/>
              </a:spcAft>
              <a:buClr>
                <a:srgbClr val="FF0000"/>
              </a:buClr>
              <a:buFont typeface="Calibri" panose="020F0502020204030204" pitchFamily="34" charset="0"/>
              <a:buChar char="?"/>
            </a:pPr>
            <a:r>
              <a:rPr lang="en-GB" sz="3500" b="1" noProof="0" dirty="0"/>
              <a:t>Condividile con il gruppo e ascolta per individuare i punti in comune.</a:t>
            </a:r>
          </a:p>
        </p:txBody>
      </p:sp>
    </p:spTree>
    <p:extLst>
      <p:ext uri="{BB962C8B-B14F-4D97-AF65-F5344CB8AC3E}">
        <p14:creationId xmlns:p14="http://schemas.microsoft.com/office/powerpoint/2010/main" val="2125018479"/>
      </p:ext>
    </p:extLst>
  </p:cSld>
  <p:clrMapOvr>
    <a:masterClrMapping/>
  </p:clrMapOvr>
</p:sld>
</file>

<file path=ppt/slides/slide106.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40243-82E5-6EAB-EABB-1516D3657A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26A3A5B-3DFA-A2DC-EFD0-28C4EFC8E8ED}"/>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69F39DE5-63BB-2ABE-15D2-73DD5F78DB64}"/>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04336148-507D-9407-28FA-B5A93C21FDE7}"/>
              </a:ext>
            </a:extLst>
          </p:cNvPr>
          <p:cNvSpPr txBox="1"/>
          <p:nvPr/>
        </p:nvSpPr>
        <p:spPr>
          <a:xfrm>
            <a:off x="1828800" y="2628900"/>
            <a:ext cx="12725400" cy="1015663"/>
          </a:xfrm>
          <a:prstGeom prst="rect">
            <a:avLst/>
          </a:prstGeom>
          <a:noFill/>
        </p:spPr>
        <p:txBody>
          <a:bodyPr wrap="square">
            <a:spAutoFit/>
          </a:bodyPr>
          <a:lstStyle/>
          <a:p>
            <a:pPr lvl="0"/>
            <a:r>
              <a:rPr lang="en-GB" sz="6000" b="1" noProof="0" dirty="0">
                <a:solidFill>
                  <a:srgbClr val="3F6031"/>
                </a:solidFill>
              </a:rPr>
              <a:t>Chiusura del seminario</a:t>
            </a:r>
          </a:p>
        </p:txBody>
      </p:sp>
      <p:sp>
        <p:nvSpPr>
          <p:cNvPr id="7" name="TextBox 6">
            <a:extLst>
              <a:ext uri="{FF2B5EF4-FFF2-40B4-BE49-F238E27FC236}">
                <a16:creationId xmlns:a16="http://schemas.microsoft.com/office/drawing/2014/main" id="{74D3B652-5AF9-FF8D-E0A0-49277EB69A08}"/>
              </a:ext>
            </a:extLst>
          </p:cNvPr>
          <p:cNvSpPr txBox="1"/>
          <p:nvPr/>
        </p:nvSpPr>
        <p:spPr>
          <a:xfrm>
            <a:off x="1824789" y="3983701"/>
            <a:ext cx="15866165" cy="2323713"/>
          </a:xfrm>
          <a:prstGeom prst="rect">
            <a:avLst/>
          </a:prstGeom>
          <a:noFill/>
        </p:spPr>
        <p:txBody>
          <a:bodyPr wrap="square">
            <a:spAutoFit/>
          </a:bodyPr>
          <a:lstStyle/>
          <a:p>
            <a:pPr marL="722313" indent="-546100">
              <a:spcBef>
                <a:spcPts val="1200"/>
              </a:spcBef>
              <a:spcAft>
                <a:spcPts val="1200"/>
              </a:spcAft>
              <a:buClr>
                <a:srgbClr val="FF0000"/>
              </a:buClr>
              <a:buFont typeface="Calibri" panose="020F0502020204030204" pitchFamily="34" charset="0"/>
              <a:buChar char="?"/>
            </a:pPr>
            <a:r>
              <a:rPr lang="en-GB" sz="3500" b="1" noProof="0" dirty="0"/>
              <a:t>Qual è l'intuizione che ti porti via?</a:t>
            </a:r>
          </a:p>
          <a:p>
            <a:pPr marL="722313" indent="-546100">
              <a:spcBef>
                <a:spcPts val="1200"/>
              </a:spcBef>
              <a:spcAft>
                <a:spcPts val="1200"/>
              </a:spcAft>
              <a:buClr>
                <a:srgbClr val="FF0000"/>
              </a:buClr>
              <a:buFont typeface="Calibri" panose="020F0502020204030204" pitchFamily="34" charset="0"/>
              <a:buChar char="?"/>
            </a:pPr>
            <a:r>
              <a:rPr lang="en-GB" sz="3500" b="1" noProof="0" dirty="0"/>
              <a:t>Come potresti applicarla nella tua formazione o nel tuo contesto?</a:t>
            </a:r>
          </a:p>
          <a:p>
            <a:pPr marL="722313" indent="-546100">
              <a:spcBef>
                <a:spcPts val="1200"/>
              </a:spcBef>
              <a:spcAft>
                <a:spcPts val="1200"/>
              </a:spcAft>
              <a:buClr>
                <a:srgbClr val="FF0000"/>
              </a:buClr>
              <a:buFont typeface="Calibri" panose="020F0502020204030204" pitchFamily="34" charset="0"/>
              <a:buChar char="?"/>
            </a:pPr>
            <a:r>
              <a:rPr lang="en-GB" sz="3500" b="1" noProof="0" dirty="0"/>
              <a:t>Cosa ha stimolato o ispirato il tuo pensiero?</a:t>
            </a:r>
          </a:p>
        </p:txBody>
      </p:sp>
    </p:spTree>
    <p:extLst>
      <p:ext uri="{BB962C8B-B14F-4D97-AF65-F5344CB8AC3E}">
        <p14:creationId xmlns:p14="http://schemas.microsoft.com/office/powerpoint/2010/main" val="405798460"/>
      </p:ext>
    </p:extLst>
  </p:cSld>
  <p:clrMapOvr>
    <a:masterClrMapping/>
  </p:clrMapOvr>
</p:sld>
</file>

<file path=ppt/slides/slide107.xml><?xml version="1.0" encoding="utf-8"?>
<p:sld xmlns:asvg="http://schemas.microsoft.com/office/drawing/2016/SVG/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0" y="-2260783"/>
            <a:ext cx="18515825" cy="8008094"/>
          </a:xfrm>
          <a:custGeom>
            <a:avLst/>
            <a:gdLst/>
            <a:ahLst/>
            <a:cxnLst/>
            <a:rect l="l" t="t" r="r" b="b"/>
            <a:pathLst>
              <a:path w="18515825" h="8008094">
                <a:moveTo>
                  <a:pt x="0" y="0"/>
                </a:moveTo>
                <a:lnTo>
                  <a:pt x="18515825" y="0"/>
                </a:lnTo>
                <a:lnTo>
                  <a:pt x="18515825" y="8008095"/>
                </a:lnTo>
                <a:lnTo>
                  <a:pt x="0" y="80080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p:cNvSpPr/>
          <p:nvPr/>
        </p:nvSpPr>
        <p:spPr>
          <a:xfrm rot="992557" flipV="1">
            <a:off x="2884893" y="-4357319"/>
            <a:ext cx="16531572" cy="7149905"/>
          </a:xfrm>
          <a:custGeom>
            <a:avLst/>
            <a:gdLst/>
            <a:ahLst/>
            <a:cxnLst/>
            <a:rect l="l" t="t" r="r" b="b"/>
            <a:pathLst>
              <a:path w="16531572" h="7149905">
                <a:moveTo>
                  <a:pt x="0" y="7149905"/>
                </a:moveTo>
                <a:lnTo>
                  <a:pt x="16531571" y="7149905"/>
                </a:lnTo>
                <a:lnTo>
                  <a:pt x="16531571" y="0"/>
                </a:lnTo>
                <a:lnTo>
                  <a:pt x="0" y="0"/>
                </a:lnTo>
                <a:lnTo>
                  <a:pt x="0" y="714990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4" name="Freeform 4"/>
          <p:cNvSpPr/>
          <p:nvPr/>
        </p:nvSpPr>
        <p:spPr>
          <a:xfrm rot="-10800000">
            <a:off x="15687726" y="3362971"/>
            <a:ext cx="1571574" cy="1571574"/>
          </a:xfrm>
          <a:custGeom>
            <a:avLst/>
            <a:gdLst/>
            <a:ahLst/>
            <a:cxnLst/>
            <a:rect l="l" t="t" r="r" b="b"/>
            <a:pathLst>
              <a:path w="1571574" h="1571574">
                <a:moveTo>
                  <a:pt x="0" y="0"/>
                </a:moveTo>
                <a:lnTo>
                  <a:pt x="1571574" y="0"/>
                </a:lnTo>
                <a:lnTo>
                  <a:pt x="1571574" y="1571573"/>
                </a:lnTo>
                <a:lnTo>
                  <a:pt x="0" y="157157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Freeform 5"/>
          <p:cNvSpPr/>
          <p:nvPr/>
        </p:nvSpPr>
        <p:spPr>
          <a:xfrm rot="-10800000">
            <a:off x="-407121" y="-542874"/>
            <a:ext cx="1571574" cy="1571574"/>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noProof="0" dirty="0"/>
          </a:p>
        </p:txBody>
      </p:sp>
      <p:sp>
        <p:nvSpPr>
          <p:cNvPr id="6" name="TextBox 6"/>
          <p:cNvSpPr txBox="1"/>
          <p:nvPr/>
        </p:nvSpPr>
        <p:spPr>
          <a:xfrm>
            <a:off x="5598426" y="6282482"/>
            <a:ext cx="7091147" cy="919054"/>
          </a:xfrm>
          <a:prstGeom prst="rect">
            <a:avLst/>
          </a:prstGeom>
        </p:spPr>
        <p:txBody>
          <a:bodyPr lIns="0" tIns="0" rIns="0" bIns="0" rtlCol="0" anchor="t">
            <a:spAutoFit/>
          </a:bodyPr>
          <a:lstStyle/>
          <a:p>
            <a:pPr algn="ctr">
              <a:lnSpc>
                <a:spcPts val="6941"/>
              </a:lnSpc>
            </a:pPr>
            <a:r>
              <a:rPr lang="en-GB" sz="6872" b="1" noProof="0" dirty="0">
                <a:solidFill>
                  <a:srgbClr val="28853D"/>
                </a:solidFill>
                <a:latin typeface="+mj-lt"/>
              </a:rPr>
              <a:t>GRAZIE</a:t>
            </a:r>
          </a:p>
        </p:txBody>
      </p:sp>
      <p:sp>
        <p:nvSpPr>
          <p:cNvPr id="7" name="Freeform 7"/>
          <p:cNvSpPr/>
          <p:nvPr/>
        </p:nvSpPr>
        <p:spPr>
          <a:xfrm>
            <a:off x="2354279" y="9075651"/>
            <a:ext cx="4037279" cy="769812"/>
          </a:xfrm>
          <a:custGeom>
            <a:avLst/>
            <a:gdLst/>
            <a:ahLst/>
            <a:cxnLst/>
            <a:rect l="l" t="t" r="r" b="b"/>
            <a:pathLst>
              <a:path w="4037279" h="769812">
                <a:moveTo>
                  <a:pt x="0" y="0"/>
                </a:moveTo>
                <a:lnTo>
                  <a:pt x="4037279" y="0"/>
                </a:lnTo>
                <a:lnTo>
                  <a:pt x="4037279" y="769813"/>
                </a:lnTo>
                <a:lnTo>
                  <a:pt x="0" y="769813"/>
                </a:lnTo>
                <a:lnTo>
                  <a:pt x="0" y="0"/>
                </a:lnTo>
                <a:close/>
              </a:path>
            </a:pathLst>
          </a:custGeom>
          <a:blipFill>
            <a:blip r:embed="rId9"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8" name="TextBox 8"/>
          <p:cNvSpPr txBox="1"/>
          <p:nvPr/>
        </p:nvSpPr>
        <p:spPr>
          <a:xfrm>
            <a:off x="6391558" y="9050895"/>
            <a:ext cx="9542163" cy="1059547"/>
          </a:xfrm>
          <a:prstGeom prst="rect">
            <a:avLst/>
          </a:prstGeom>
        </p:spPr>
        <p:txBody>
          <a:bodyPr lIns="0" tIns="0" rIns="0" bIns="0" rtlCol="0" anchor="t">
            <a:spAutoFit/>
          </a:bodyPr>
          <a:lstStyle/>
          <a:p>
            <a:pPr algn="l">
              <a:lnSpc>
                <a:spcPts val="1878"/>
              </a:lnSpc>
            </a:pPr>
            <a:r>
              <a:rPr lang="en-GB" sz="1341" noProof="0" dirty="0">
                <a:solidFill>
                  <a:srgbClr val="000000"/>
                </a:solidFill>
                <a:latin typeface="+mj-lt"/>
              </a:rPr>
              <a:t>Finanziato dall'Unione Europea. Le opinioni e i punti di vista espressi sono tuttavia esclusivamente quelli degli autori e non riflettono necessariamente quelli dell'Unione Europea o dell'Agenzia Esecutiva per l'Istruzione e la Cultura (EACEA). Né l'Unione Europea né l'EACEA possono essere ritenute responsabili per essi.</a:t>
            </a:r>
          </a:p>
          <a:p>
            <a:pPr marL="0" lvl="0" indent="0" algn="ctr">
              <a:lnSpc>
                <a:spcPts val="2915"/>
              </a:lnSpc>
              <a:spcBef>
                <a:spcPct val="0"/>
              </a:spcBef>
            </a:pPr>
            <a:endParaRPr lang="en-GB" sz="1341" noProof="0" dirty="0">
              <a:solidFill>
                <a:srgbClr val="000000"/>
              </a:solidFill>
              <a:latin typeface="+mj-lt"/>
            </a:endParaRPr>
          </a:p>
        </p:txBody>
      </p:sp>
      <p:sp>
        <p:nvSpPr>
          <p:cNvPr id="9" name="TextBox 9"/>
          <p:cNvSpPr txBox="1"/>
          <p:nvPr/>
        </p:nvSpPr>
        <p:spPr>
          <a:xfrm>
            <a:off x="8413788" y="9977216"/>
            <a:ext cx="2412117" cy="237878"/>
          </a:xfrm>
          <a:prstGeom prst="rect">
            <a:avLst/>
          </a:prstGeom>
        </p:spPr>
        <p:txBody>
          <a:bodyPr lIns="0" tIns="0" rIns="0" bIns="0" rtlCol="0" anchor="t">
            <a:spAutoFit/>
          </a:bodyPr>
          <a:lstStyle/>
          <a:p>
            <a:pPr algn="ctr">
              <a:lnSpc>
                <a:spcPts val="1940"/>
              </a:lnSpc>
              <a:spcBef>
                <a:spcPct val="0"/>
              </a:spcBef>
            </a:pPr>
            <a:r>
              <a:rPr lang="en-GB" sz="1385" noProof="0" dirty="0">
                <a:solidFill>
                  <a:srgbClr val="000000"/>
                </a:solidFill>
                <a:latin typeface="+mj-lt"/>
              </a:rPr>
              <a:t>Numero del progetto: 101139932</a:t>
            </a:r>
          </a:p>
        </p:txBody>
      </p:sp>
      <p:grpSp>
        <p:nvGrpSpPr>
          <p:cNvPr id="10" name="Group 10"/>
          <p:cNvGrpSpPr/>
          <p:nvPr/>
        </p:nvGrpSpPr>
        <p:grpSpPr>
          <a:xfrm>
            <a:off x="354602" y="7782108"/>
            <a:ext cx="17578796" cy="712971"/>
            <a:chOff x="0" y="0"/>
            <a:chExt cx="23438395" cy="950628"/>
          </a:xfrm>
        </p:grpSpPr>
        <p:sp>
          <p:nvSpPr>
            <p:cNvPr id="11" name="Freeform 11"/>
            <p:cNvSpPr/>
            <p:nvPr/>
          </p:nvSpPr>
          <p:spPr>
            <a:xfrm>
              <a:off x="2434279" y="0"/>
              <a:ext cx="1532170" cy="864392"/>
            </a:xfrm>
            <a:custGeom>
              <a:avLst/>
              <a:gdLst/>
              <a:ahLst/>
              <a:cxnLst/>
              <a:rect l="l" t="t" r="r" b="b"/>
              <a:pathLst>
                <a:path w="1532170" h="864392">
                  <a:moveTo>
                    <a:pt x="0" y="0"/>
                  </a:moveTo>
                  <a:lnTo>
                    <a:pt x="1532170" y="0"/>
                  </a:lnTo>
                  <a:lnTo>
                    <a:pt x="1532170" y="864392"/>
                  </a:lnTo>
                  <a:lnTo>
                    <a:pt x="0" y="864392"/>
                  </a:lnTo>
                  <a:lnTo>
                    <a:pt x="0" y="0"/>
                  </a:lnTo>
                  <a:close/>
                </a:path>
              </a:pathLst>
            </a:custGeom>
            <a:blipFill>
              <a:blip r:embed="rId10" cstate="print">
                <a:extLst>
                  <a:ext uri="{28A0092B-C50C-407E-A947-70E740481C1C}">
                    <a14:useLocalDpi xmlns:a14="http://schemas.microsoft.com/office/drawing/2010/main"/>
                  </a:ext>
                </a:extLst>
              </a:blip>
              <a:stretch>
                <a:fillRect l="-147" r="-147"/>
              </a:stretch>
            </a:blipFill>
          </p:spPr>
          <p:txBody>
            <a:bodyPr/>
            <a:lstStyle/>
            <a:p>
              <a:endParaRPr lang="en-GB" noProof="0" dirty="0"/>
            </a:p>
          </p:txBody>
        </p:sp>
        <p:sp>
          <p:nvSpPr>
            <p:cNvPr id="12" name="Freeform 12"/>
            <p:cNvSpPr/>
            <p:nvPr/>
          </p:nvSpPr>
          <p:spPr>
            <a:xfrm>
              <a:off x="6524456" y="131080"/>
              <a:ext cx="2126364" cy="677732"/>
            </a:xfrm>
            <a:custGeom>
              <a:avLst/>
              <a:gdLst/>
              <a:ahLst/>
              <a:cxnLst/>
              <a:rect l="l" t="t" r="r" b="b"/>
              <a:pathLst>
                <a:path w="2126364" h="677732">
                  <a:moveTo>
                    <a:pt x="0" y="0"/>
                  </a:moveTo>
                  <a:lnTo>
                    <a:pt x="2126364" y="0"/>
                  </a:lnTo>
                  <a:lnTo>
                    <a:pt x="2126364" y="677732"/>
                  </a:lnTo>
                  <a:lnTo>
                    <a:pt x="0" y="677732"/>
                  </a:lnTo>
                  <a:lnTo>
                    <a:pt x="0" y="0"/>
                  </a:lnTo>
                  <a:close/>
                </a:path>
              </a:pathLst>
            </a:custGeom>
            <a:blipFill>
              <a:blip r:embed="rId11"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13" name="Freeform 13"/>
            <p:cNvSpPr/>
            <p:nvPr/>
          </p:nvSpPr>
          <p:spPr>
            <a:xfrm>
              <a:off x="21059165" y="81568"/>
              <a:ext cx="2379230" cy="826596"/>
            </a:xfrm>
            <a:custGeom>
              <a:avLst/>
              <a:gdLst/>
              <a:ahLst/>
              <a:cxnLst/>
              <a:rect l="l" t="t" r="r" b="b"/>
              <a:pathLst>
                <a:path w="2379230" h="826596">
                  <a:moveTo>
                    <a:pt x="0" y="0"/>
                  </a:moveTo>
                  <a:lnTo>
                    <a:pt x="2379230" y="0"/>
                  </a:lnTo>
                  <a:lnTo>
                    <a:pt x="2379230" y="826596"/>
                  </a:lnTo>
                  <a:lnTo>
                    <a:pt x="0" y="826596"/>
                  </a:lnTo>
                  <a:lnTo>
                    <a:pt x="0" y="0"/>
                  </a:lnTo>
                  <a:close/>
                </a:path>
              </a:pathLst>
            </a:custGeom>
            <a:blipFill>
              <a:blip r:embed="rId12"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14" name="Freeform 14"/>
            <p:cNvSpPr/>
            <p:nvPr/>
          </p:nvSpPr>
          <p:spPr>
            <a:xfrm>
              <a:off x="8769894" y="81568"/>
              <a:ext cx="2126364" cy="869060"/>
            </a:xfrm>
            <a:custGeom>
              <a:avLst/>
              <a:gdLst/>
              <a:ahLst/>
              <a:cxnLst/>
              <a:rect l="l" t="t" r="r" b="b"/>
              <a:pathLst>
                <a:path w="2126364" h="869060">
                  <a:moveTo>
                    <a:pt x="0" y="0"/>
                  </a:moveTo>
                  <a:lnTo>
                    <a:pt x="2126363" y="0"/>
                  </a:lnTo>
                  <a:lnTo>
                    <a:pt x="2126363" y="869060"/>
                  </a:lnTo>
                  <a:lnTo>
                    <a:pt x="0" y="869060"/>
                  </a:lnTo>
                  <a:lnTo>
                    <a:pt x="0" y="0"/>
                  </a:lnTo>
                  <a:close/>
                </a:path>
              </a:pathLst>
            </a:custGeom>
            <a:blipFill>
              <a:blip r:embed="rId13"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15" name="Freeform 15"/>
            <p:cNvSpPr/>
            <p:nvPr/>
          </p:nvSpPr>
          <p:spPr>
            <a:xfrm>
              <a:off x="4174828" y="131080"/>
              <a:ext cx="2126364" cy="677732"/>
            </a:xfrm>
            <a:custGeom>
              <a:avLst/>
              <a:gdLst/>
              <a:ahLst/>
              <a:cxnLst/>
              <a:rect l="l" t="t" r="r" b="b"/>
              <a:pathLst>
                <a:path w="2126364" h="677732">
                  <a:moveTo>
                    <a:pt x="0" y="0"/>
                  </a:moveTo>
                  <a:lnTo>
                    <a:pt x="2126364" y="0"/>
                  </a:lnTo>
                  <a:lnTo>
                    <a:pt x="2126364" y="677732"/>
                  </a:lnTo>
                  <a:lnTo>
                    <a:pt x="0" y="677732"/>
                  </a:lnTo>
                  <a:lnTo>
                    <a:pt x="0" y="0"/>
                  </a:lnTo>
                  <a:close/>
                </a:path>
              </a:pathLst>
            </a:custGeom>
            <a:blipFill>
              <a:blip r:embed="rId14" cstate="print">
                <a:extLst>
                  <a:ext uri="{28A0092B-C50C-407E-A947-70E740481C1C}">
                    <a14:useLocalDpi xmlns:a14="http://schemas.microsoft.com/office/drawing/2010/main"/>
                  </a:ext>
                </a:extLst>
              </a:blip>
              <a:stretch>
                <a:fillRect t="-1610" b="-1610"/>
              </a:stretch>
            </a:blipFill>
          </p:spPr>
          <p:txBody>
            <a:bodyPr/>
            <a:lstStyle/>
            <a:p>
              <a:endParaRPr lang="en-GB" noProof="0" dirty="0"/>
            </a:p>
          </p:txBody>
        </p:sp>
        <p:sp>
          <p:nvSpPr>
            <p:cNvPr id="16" name="Freeform 16"/>
            <p:cNvSpPr/>
            <p:nvPr/>
          </p:nvSpPr>
          <p:spPr>
            <a:xfrm>
              <a:off x="11134405" y="81568"/>
              <a:ext cx="2378325" cy="677732"/>
            </a:xfrm>
            <a:custGeom>
              <a:avLst/>
              <a:gdLst/>
              <a:ahLst/>
              <a:cxnLst/>
              <a:rect l="l" t="t" r="r" b="b"/>
              <a:pathLst>
                <a:path w="2378325" h="677732">
                  <a:moveTo>
                    <a:pt x="0" y="0"/>
                  </a:moveTo>
                  <a:lnTo>
                    <a:pt x="2378325" y="0"/>
                  </a:lnTo>
                  <a:lnTo>
                    <a:pt x="2378325" y="677732"/>
                  </a:lnTo>
                  <a:lnTo>
                    <a:pt x="0" y="677732"/>
                  </a:lnTo>
                  <a:lnTo>
                    <a:pt x="0" y="0"/>
                  </a:lnTo>
                  <a:close/>
                </a:path>
              </a:pathLst>
            </a:custGeom>
            <a:blipFill>
              <a:blip r:embed="rId15" cstate="print">
                <a:extLst>
                  <a:ext uri="{28A0092B-C50C-407E-A947-70E740481C1C}">
                    <a14:useLocalDpi xmlns:a14="http://schemas.microsoft.com/office/drawing/2010/main"/>
                  </a:ext>
                </a:extLst>
              </a:blip>
              <a:stretch>
                <a:fillRect l="-147" r="-147"/>
              </a:stretch>
            </a:blipFill>
          </p:spPr>
          <p:txBody>
            <a:bodyPr/>
            <a:lstStyle/>
            <a:p>
              <a:endParaRPr lang="en-GB" noProof="0" dirty="0"/>
            </a:p>
          </p:txBody>
        </p:sp>
        <p:sp>
          <p:nvSpPr>
            <p:cNvPr id="17" name="Freeform 17"/>
            <p:cNvSpPr/>
            <p:nvPr/>
          </p:nvSpPr>
          <p:spPr>
            <a:xfrm>
              <a:off x="14655043" y="135988"/>
              <a:ext cx="2161604" cy="623313"/>
            </a:xfrm>
            <a:custGeom>
              <a:avLst/>
              <a:gdLst/>
              <a:ahLst/>
              <a:cxnLst/>
              <a:rect l="l" t="t" r="r" b="b"/>
              <a:pathLst>
                <a:path w="2161604" h="623313">
                  <a:moveTo>
                    <a:pt x="0" y="0"/>
                  </a:moveTo>
                  <a:lnTo>
                    <a:pt x="2161604" y="0"/>
                  </a:lnTo>
                  <a:lnTo>
                    <a:pt x="2161604" y="623312"/>
                  </a:lnTo>
                  <a:lnTo>
                    <a:pt x="0" y="623312"/>
                  </a:lnTo>
                  <a:lnTo>
                    <a:pt x="0" y="0"/>
                  </a:lnTo>
                  <a:close/>
                </a:path>
              </a:pathLst>
            </a:custGeom>
            <a:blipFill>
              <a:blip r:embed="rId16"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18" name="Freeform 18"/>
            <p:cNvSpPr/>
            <p:nvPr/>
          </p:nvSpPr>
          <p:spPr>
            <a:xfrm>
              <a:off x="16816647" y="50581"/>
              <a:ext cx="1956253" cy="838731"/>
            </a:xfrm>
            <a:custGeom>
              <a:avLst/>
              <a:gdLst/>
              <a:ahLst/>
              <a:cxnLst/>
              <a:rect l="l" t="t" r="r" b="b"/>
              <a:pathLst>
                <a:path w="1956253" h="838731">
                  <a:moveTo>
                    <a:pt x="0" y="0"/>
                  </a:moveTo>
                  <a:lnTo>
                    <a:pt x="1956253" y="0"/>
                  </a:lnTo>
                  <a:lnTo>
                    <a:pt x="1956253" y="838731"/>
                  </a:lnTo>
                  <a:lnTo>
                    <a:pt x="0" y="838731"/>
                  </a:lnTo>
                  <a:lnTo>
                    <a:pt x="0" y="0"/>
                  </a:lnTo>
                  <a:close/>
                </a:path>
              </a:pathLst>
            </a:custGeom>
            <a:blipFill>
              <a:blip r:embed="rId17" cstate="print">
                <a:extLst>
                  <a:ext uri="{28A0092B-C50C-407E-A947-70E740481C1C}">
                    <a14:useLocalDpi xmlns:a14="http://schemas.microsoft.com/office/drawing/2010/main"/>
                  </a:ext>
                </a:extLst>
              </a:blip>
              <a:stretch>
                <a:fillRect l="-147" r="-147"/>
              </a:stretch>
            </a:blipFill>
          </p:spPr>
          <p:txBody>
            <a:bodyPr/>
            <a:lstStyle/>
            <a:p>
              <a:endParaRPr lang="en-GB" noProof="0" dirty="0"/>
            </a:p>
          </p:txBody>
        </p:sp>
        <p:sp>
          <p:nvSpPr>
            <p:cNvPr id="19" name="Freeform 19"/>
            <p:cNvSpPr/>
            <p:nvPr/>
          </p:nvSpPr>
          <p:spPr>
            <a:xfrm>
              <a:off x="18684839" y="75501"/>
              <a:ext cx="2399118" cy="788891"/>
            </a:xfrm>
            <a:custGeom>
              <a:avLst/>
              <a:gdLst/>
              <a:ahLst/>
              <a:cxnLst/>
              <a:rect l="l" t="t" r="r" b="b"/>
              <a:pathLst>
                <a:path w="2399118" h="788891">
                  <a:moveTo>
                    <a:pt x="0" y="0"/>
                  </a:moveTo>
                  <a:lnTo>
                    <a:pt x="2399118" y="0"/>
                  </a:lnTo>
                  <a:lnTo>
                    <a:pt x="2399118" y="788891"/>
                  </a:lnTo>
                  <a:lnTo>
                    <a:pt x="0" y="788891"/>
                  </a:lnTo>
                  <a:lnTo>
                    <a:pt x="0" y="0"/>
                  </a:lnTo>
                  <a:close/>
                </a:path>
              </a:pathLst>
            </a:custGeom>
            <a:blipFill>
              <a:blip r:embed="rId18"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20" name="Freeform 20"/>
            <p:cNvSpPr/>
            <p:nvPr/>
          </p:nvSpPr>
          <p:spPr>
            <a:xfrm>
              <a:off x="13750878" y="38491"/>
              <a:ext cx="785091" cy="787411"/>
            </a:xfrm>
            <a:custGeom>
              <a:avLst/>
              <a:gdLst/>
              <a:ahLst/>
              <a:cxnLst/>
              <a:rect l="l" t="t" r="r" b="b"/>
              <a:pathLst>
                <a:path w="785091" h="787411">
                  <a:moveTo>
                    <a:pt x="0" y="0"/>
                  </a:moveTo>
                  <a:lnTo>
                    <a:pt x="785091" y="0"/>
                  </a:lnTo>
                  <a:lnTo>
                    <a:pt x="785091" y="787410"/>
                  </a:lnTo>
                  <a:lnTo>
                    <a:pt x="0" y="787410"/>
                  </a:lnTo>
                  <a:lnTo>
                    <a:pt x="0" y="0"/>
                  </a:lnTo>
                  <a:close/>
                </a:path>
              </a:pathLst>
            </a:custGeom>
            <a:blipFill>
              <a:blip r:embed="rId19" cstate="print">
                <a:extLst>
                  <a:ext uri="{28A0092B-C50C-407E-A947-70E740481C1C}">
                    <a14:useLocalDpi xmlns:a14="http://schemas.microsoft.com/office/drawing/2010/main"/>
                  </a:ext>
                </a:extLst>
              </a:blip>
              <a:stretch>
                <a:fillRect/>
              </a:stretch>
            </a:blipFill>
          </p:spPr>
          <p:txBody>
            <a:bodyPr/>
            <a:lstStyle/>
            <a:p>
              <a:endParaRPr lang="en-GB" noProof="0" dirty="0"/>
            </a:p>
          </p:txBody>
        </p:sp>
        <p:sp>
          <p:nvSpPr>
            <p:cNvPr id="21" name="Freeform 21"/>
            <p:cNvSpPr/>
            <p:nvPr/>
          </p:nvSpPr>
          <p:spPr>
            <a:xfrm>
              <a:off x="0" y="203169"/>
              <a:ext cx="2175026" cy="434530"/>
            </a:xfrm>
            <a:custGeom>
              <a:avLst/>
              <a:gdLst/>
              <a:ahLst/>
              <a:cxnLst/>
              <a:rect l="l" t="t" r="r" b="b"/>
              <a:pathLst>
                <a:path w="2175026" h="434530">
                  <a:moveTo>
                    <a:pt x="0" y="0"/>
                  </a:moveTo>
                  <a:lnTo>
                    <a:pt x="2175026" y="0"/>
                  </a:lnTo>
                  <a:lnTo>
                    <a:pt x="2175026" y="434530"/>
                  </a:lnTo>
                  <a:lnTo>
                    <a:pt x="0" y="434530"/>
                  </a:lnTo>
                  <a:lnTo>
                    <a:pt x="0" y="0"/>
                  </a:lnTo>
                  <a:close/>
                </a:path>
              </a:pathLst>
            </a:custGeom>
            <a:blipFill>
              <a:blip r:embed="rId20" cstate="print">
                <a:extLst>
                  <a:ext uri="{28A0092B-C50C-407E-A947-70E740481C1C}">
                    <a14:useLocalDpi xmlns:a14="http://schemas.microsoft.com/office/drawing/2010/main"/>
                  </a:ext>
                </a:extLst>
              </a:blip>
              <a:stretch>
                <a:fillRect/>
              </a:stretch>
            </a:blipFill>
          </p:spPr>
          <p:txBody>
            <a:bodyPr/>
            <a:lstStyle/>
            <a:p>
              <a:endParaRPr lang="en-GB" noProof="0" dirty="0"/>
            </a:p>
          </p:txBody>
        </p:sp>
      </p:grpSp>
    </p:spTree>
  </p:cSld>
  <p:clrMapOvr>
    <a:masterClrMapping/>
  </p:clrMapOvr>
</p:sld>
</file>

<file path=ppt/slides/slide11.xml><?xml version="1.0" encoding="utf-8"?>
<p:sld xmlns:a16="http://schemas.microsoft.com/office/drawing/2014/main" xmlns:p14="http://schemas.microsoft.com/office/powerpoint/2010/main" xmlns:dgm="http://schemas.openxmlformats.org/drawingml/2006/diagram" xmlns:asvg="http://schemas.microsoft.com/office/drawing/2016/SVG/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8627C-A6D5-D89F-94E5-C2ABD0B923F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A447139E-2919-6589-231E-FF8A66BCF3C0}"/>
              </a:ext>
            </a:extLst>
          </p:cNvPr>
          <p:cNvSpPr>
            <a:spLocks noGrp="1"/>
          </p:cNvSpPr>
          <p:nvPr>
            <p:ph type="title"/>
          </p:nvPr>
        </p:nvSpPr>
        <p:spPr>
          <a:xfrm>
            <a:off x="1435100" y="952501"/>
            <a:ext cx="15011400" cy="1143000"/>
          </a:xfrm>
        </p:spPr>
        <p:txBody>
          <a:bodyPr>
            <a:normAutofit/>
          </a:bodyPr>
          <a:lstStyle/>
          <a:p>
            <a:pPr algn="r"/>
            <a:r>
              <a:rPr lang="en-GB" sz="6000" b="1" dirty="0">
                <a:latin typeface="+mn-lt"/>
                <a:ea typeface="+mn-ea"/>
                <a:cs typeface="+mn-cs"/>
              </a:rPr>
              <a:t>Programma</a:t>
            </a:r>
            <a:r>
              <a:rPr lang="en-GB" sz="6000" b="1" noProof="0" dirty="0">
                <a:latin typeface="+mn-lt"/>
                <a:ea typeface="+mn-ea"/>
                <a:cs typeface="+mn-cs"/>
              </a:rPr>
              <a:t> di formazione online INSPIRE</a:t>
            </a:r>
            <a:endParaRPr lang="en-GB" sz="6000" b="1" noProof="0" dirty="0">
              <a:latin typeface="+mn-lt"/>
              <a:ea typeface="+mn-ea"/>
              <a:cs typeface="+mn-cs"/>
            </a:endParaRPr>
          </a:p>
        </p:txBody>
      </p:sp>
      <p:graphicFrame>
        <p:nvGraphicFramePr>
          <p:cNvPr id="7" name="Inhaltsplatzhalter 4">
            <a:extLst>
              <a:ext uri="{FF2B5EF4-FFF2-40B4-BE49-F238E27FC236}">
                <a16:creationId xmlns:a16="http://schemas.microsoft.com/office/drawing/2014/main" id="{B096A653-AAB9-64BF-2C6A-CE3DFF7AEC32}"/>
              </a:ext>
            </a:extLst>
          </p:cNvPr>
          <p:cNvGraphicFramePr>
            <a:graphicFrameLocks noGrp="1"/>
          </p:cNvGraphicFramePr>
          <p:nvPr>
            <p:ph idx="1"/>
            <p:extLst>
              <p:ext uri="{D42A27DB-BD31-4B8C-83A1-F6EECF244321}">
                <p14:modId xmlns:p14="http://schemas.microsoft.com/office/powerpoint/2010/main" val="2062739137"/>
              </p:ext>
            </p:extLst>
          </p:nvPr>
        </p:nvGraphicFramePr>
        <p:xfrm>
          <a:off x="342900" y="4000500"/>
          <a:ext cx="17602200" cy="628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2">
            <a:extLst>
              <a:ext uri="{FF2B5EF4-FFF2-40B4-BE49-F238E27FC236}">
                <a16:creationId xmlns:a16="http://schemas.microsoft.com/office/drawing/2014/main" id="{CFDEA957-F212-E8F0-EC02-AF336ABCA57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3D167834-4206-5CD3-4761-534CB0DC5F9A}"/>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noProof="0" dirty="0"/>
          </a:p>
        </p:txBody>
      </p:sp>
    </p:spTree>
    <p:extLst>
      <p:ext uri="{BB962C8B-B14F-4D97-AF65-F5344CB8AC3E}">
        <p14:creationId xmlns:p14="http://schemas.microsoft.com/office/powerpoint/2010/main" val="994822139"/>
      </p:ext>
    </p:extLst>
  </p:cSld>
  <p:clrMapOvr>
    <a:masterClrMapping/>
  </p:clrMapOvr>
</p:sld>
</file>

<file path=ppt/slides/slide12.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C115CD2A-9B58-4580-7E2A-D5C2C2ADC330}"/>
              </a:ext>
            </a:extLst>
          </p:cNvPr>
          <p:cNvGraphicFramePr/>
          <p:nvPr>
            <p:extLst>
              <p:ext uri="{D42A27DB-BD31-4B8C-83A1-F6EECF244321}">
                <p14:modId xmlns:p14="http://schemas.microsoft.com/office/powerpoint/2010/main" val="1402459925"/>
              </p:ext>
            </p:extLst>
          </p:nvPr>
        </p:nvGraphicFramePr>
        <p:xfrm>
          <a:off x="1538445" y="442610"/>
          <a:ext cx="15211109" cy="9401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4920493"/>
      </p:ext>
    </p:extLst>
  </p:cSld>
  <p:clrMapOvr>
    <a:masterClrMapping/>
  </p:clrMapOvr>
</p:sld>
</file>

<file path=ppt/slides/slide13.xml><?xml version="1.0" encoding="utf-8"?>
<p:sld xmlns:a16="http://schemas.microsoft.com/office/drawing/2014/main" xmlns:p14="http://schemas.microsoft.com/office/powerpoint/2010/main" xmlns:dgm="http://schemas.openxmlformats.org/drawingml/2006/diagram" xmlns:asvg="http://schemas.microsoft.com/office/drawing/2016/SVG/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FE24F-E6E3-B3CC-25F1-3CA57ABBC72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B1230D78-2A25-4E37-21A8-292231611901}"/>
              </a:ext>
            </a:extLst>
          </p:cNvPr>
          <p:cNvSpPr>
            <a:spLocks noGrp="1"/>
          </p:cNvSpPr>
          <p:nvPr>
            <p:ph type="title"/>
          </p:nvPr>
        </p:nvSpPr>
        <p:spPr>
          <a:xfrm>
            <a:off x="-368663" y="903710"/>
            <a:ext cx="17010743" cy="1143000"/>
          </a:xfrm>
        </p:spPr>
        <p:txBody>
          <a:bodyPr>
            <a:normAutofit/>
          </a:bodyPr>
          <a:lstStyle/>
          <a:p>
            <a:pPr algn="r"/>
            <a:r>
              <a:rPr lang="en-GB" sz="5500" b="1" noProof="0" dirty="0"/>
              <a:t>Struttura del programma di formazione online INSPIRE</a:t>
            </a:r>
          </a:p>
        </p:txBody>
      </p:sp>
      <p:graphicFrame>
        <p:nvGraphicFramePr>
          <p:cNvPr id="9" name="Diagramm 8">
            <a:extLst>
              <a:ext uri="{FF2B5EF4-FFF2-40B4-BE49-F238E27FC236}">
                <a16:creationId xmlns:a16="http://schemas.microsoft.com/office/drawing/2014/main" id="{D425C994-72CE-2681-126A-FA0A772064E5}"/>
              </a:ext>
            </a:extLst>
          </p:cNvPr>
          <p:cNvGraphicFramePr/>
          <p:nvPr>
            <p:extLst>
              <p:ext uri="{D42A27DB-BD31-4B8C-83A1-F6EECF244321}">
                <p14:modId xmlns:p14="http://schemas.microsoft.com/office/powerpoint/2010/main" val="3954616390"/>
              </p:ext>
            </p:extLst>
          </p:nvPr>
        </p:nvGraphicFramePr>
        <p:xfrm>
          <a:off x="2514600" y="2857500"/>
          <a:ext cx="14127480" cy="742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reeform 2">
            <a:extLst>
              <a:ext uri="{FF2B5EF4-FFF2-40B4-BE49-F238E27FC236}">
                <a16:creationId xmlns:a16="http://schemas.microsoft.com/office/drawing/2014/main" id="{8A4F8E8D-8A05-5813-8C6B-7157996A2F2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E13B34FC-A438-6B31-7190-EA7C70C4729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noProof="0" dirty="0"/>
          </a:p>
        </p:txBody>
      </p:sp>
    </p:spTree>
    <p:extLst>
      <p:ext uri="{BB962C8B-B14F-4D97-AF65-F5344CB8AC3E}">
        <p14:creationId xmlns:p14="http://schemas.microsoft.com/office/powerpoint/2010/main" val="1974631908"/>
      </p:ext>
    </p:extLst>
  </p:cSld>
  <p:clrMapOvr>
    <a:masterClrMapping/>
  </p:clrMapOvr>
</p:sld>
</file>

<file path=ppt/slides/slide14.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a1611="http://schemas.microsoft.com/office/drawing/2016/11/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2" name="Title 1"/>
          <p:cNvSpPr>
            <a:spLocks noGrp="1"/>
          </p:cNvSpPr>
          <p:nvPr>
            <p:ph type="title"/>
          </p:nvPr>
        </p:nvSpPr>
        <p:spPr>
          <a:xfrm>
            <a:off x="960120" y="488054"/>
            <a:ext cx="6552903" cy="2935262"/>
          </a:xfrm>
        </p:spPr>
        <p:txBody>
          <a:bodyPr anchor="b">
            <a:normAutofit/>
          </a:bodyPr>
          <a:lstStyle/>
          <a:p>
            <a:pPr algn="l"/>
            <a:r>
              <a:rPr lang="en-GB" sz="5500" b="1" noProof="0" dirty="0">
                <a:solidFill>
                  <a:srgbClr val="04A6C2"/>
                </a:solidFill>
              </a:rPr>
              <a:t>Modulo 1: </a:t>
            </a:r>
            <a:r>
              <a:rPr lang="en-GB" sz="5500" noProof="0" dirty="0"/>
              <a:t>Sostenibilità</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7" name="Inhaltsplatzhalter 6">
            <a:extLst>
              <a:ext uri="{FF2B5EF4-FFF2-40B4-BE49-F238E27FC236}">
                <a16:creationId xmlns:a16="http://schemas.microsoft.com/office/drawing/2014/main" id="{55BBAD82-F669-E3CF-A079-582AED5D8D93}"/>
              </a:ext>
            </a:extLst>
          </p:cNvPr>
          <p:cNvSpPr>
            <a:spLocks noGrp="1"/>
          </p:cNvSpPr>
          <p:nvPr>
            <p:ph idx="1"/>
          </p:nvPr>
        </p:nvSpPr>
        <p:spPr>
          <a:xfrm>
            <a:off x="556596" y="4309349"/>
            <a:ext cx="7209891" cy="4981002"/>
          </a:xfrm>
        </p:spPr>
        <p:txBody>
          <a:bodyPr>
            <a:noAutofit/>
          </a:bodyPr>
          <a:lstStyle/>
          <a:p>
            <a:pPr>
              <a:lnSpc>
                <a:spcPct val="90000"/>
              </a:lnSpc>
              <a:buFont typeface="+mj-lt"/>
              <a:buAutoNum type="arabicPeriod"/>
            </a:pPr>
            <a:r>
              <a:rPr lang="en-GB" sz="2700" noProof="0" dirty="0"/>
              <a:t>Introduzione alla sostenibilità nelle arti dello spettacolo</a:t>
            </a:r>
          </a:p>
          <a:p>
            <a:pPr>
              <a:lnSpc>
                <a:spcPct val="90000"/>
              </a:lnSpc>
              <a:buFont typeface="+mj-lt"/>
              <a:buAutoNum type="arabicPeriod"/>
            </a:pPr>
            <a:r>
              <a:rPr lang="en-GB" sz="2700" noProof="0" dirty="0"/>
              <a:t>Modelli di gestione ambientale</a:t>
            </a:r>
          </a:p>
          <a:p>
            <a:pPr>
              <a:lnSpc>
                <a:spcPct val="90000"/>
              </a:lnSpc>
              <a:buFont typeface="+mj-lt"/>
              <a:buAutoNum type="arabicPeriod"/>
            </a:pPr>
            <a:r>
              <a:rPr lang="en-GB" sz="2700" noProof="0" dirty="0"/>
              <a:t>Efficienza energetica nelle arti</a:t>
            </a:r>
          </a:p>
          <a:p>
            <a:pPr>
              <a:lnSpc>
                <a:spcPct val="90000"/>
              </a:lnSpc>
              <a:buFont typeface="+mj-lt"/>
              <a:buAutoNum type="arabicPeriod"/>
            </a:pPr>
            <a:r>
              <a:rPr lang="en-GB" sz="2700" noProof="0" dirty="0"/>
              <a:t>Economia circolare e uso sostenibile delle risorse nelle arti dello spettacolo </a:t>
            </a:r>
          </a:p>
          <a:p>
            <a:pPr>
              <a:lnSpc>
                <a:spcPct val="90000"/>
              </a:lnSpc>
              <a:buFont typeface="+mj-lt"/>
              <a:buAutoNum type="arabicPeriod"/>
            </a:pPr>
            <a:r>
              <a:rPr lang="en-GB" sz="2700" noProof="0" dirty="0"/>
              <a:t>Cambiamenti climatici e loro impatto sulle arti dello spettacolo </a:t>
            </a:r>
          </a:p>
          <a:p>
            <a:pPr>
              <a:lnSpc>
                <a:spcPct val="90000"/>
              </a:lnSpc>
              <a:buFont typeface="+mj-lt"/>
              <a:buAutoNum type="arabicPeriod"/>
            </a:pPr>
            <a:r>
              <a:rPr lang="en-GB" sz="2700" noProof="0" dirty="0"/>
              <a:t>Sviluppo di una strategia di sostenibilità nel settore culturale </a:t>
            </a:r>
          </a:p>
          <a:p>
            <a:pPr>
              <a:lnSpc>
                <a:spcPct val="90000"/>
              </a:lnSpc>
              <a:buFont typeface="+mj-lt"/>
              <a:buAutoNum type="arabicPeriod"/>
            </a:pPr>
            <a:r>
              <a:rPr lang="en-GB" sz="2700" noProof="0" dirty="0"/>
              <a:t>Reportistica sulla sostenibilità: trasparenza e responsabilità nelle arti dello spettacolo </a:t>
            </a:r>
          </a:p>
        </p:txBody>
      </p:sp>
      <p:pic>
        <p:nvPicPr>
          <p:cNvPr id="9" name="Picture 8">
            <a:extLst>
              <a:ext uri="{FF2B5EF4-FFF2-40B4-BE49-F238E27FC236}">
                <a16:creationId xmlns:a16="http://schemas.microsoft.com/office/drawing/2014/main" id="{24E002DA-6A92-AB12-210A-794D067D5142}"/>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extfeld 7">
            <a:extLst>
              <a:ext uri="{FF2B5EF4-FFF2-40B4-BE49-F238E27FC236}">
                <a16:creationId xmlns:a16="http://schemas.microsoft.com/office/drawing/2014/main" id="{82901CA3-0327-4419-A95B-E90D88C930EC}"/>
              </a:ext>
            </a:extLst>
          </p:cNvPr>
          <p:cNvSpPr txBox="1"/>
          <p:nvPr/>
        </p:nvSpPr>
        <p:spPr>
          <a:xfrm>
            <a:off x="7967554" y="10287000"/>
            <a:ext cx="10318163" cy="300082"/>
          </a:xfrm>
          <a:prstGeom prst="rect">
            <a:avLst/>
          </a:prstGeom>
          <a:noFill/>
        </p:spPr>
        <p:txBody>
          <a:bodyPr wrap="square" rtlCol="0">
            <a:spAutoFit/>
          </a:bodyPr>
          <a:lstStyle/>
          <a:p>
            <a:r>
              <a:rPr lang="en-GB" sz="1350" noProof="0" dirty="0"/>
              <a:t>"</a:t>
            </a:r>
            <a:r>
              <a:rPr lang="en-GB" sz="1350" noProof="0" dirty="0">
                <a:hlinkClick r:id="rId4" tooltip="https://globalmagazin.com/die-4-saeulen-der-nachhaltigkeit-kennenlernen/"/>
              </a:rPr>
              <a:t>Dieses Foto</a:t>
            </a:r>
            <a:r>
              <a:rPr lang="en-GB" sz="1350" noProof="0" dirty="0"/>
              <a:t>" di </a:t>
            </a:r>
            <a:r>
              <a:rPr lang="en-GB" sz="1350" noProof="0" dirty="0"/>
              <a:t>autore </a:t>
            </a:r>
            <a:r>
              <a:rPr lang="en-GB" sz="1350" noProof="0" dirty="0" err="1"/>
              <a:t>sconosciuto </a:t>
            </a:r>
            <a:r>
              <a:rPr lang="en-GB" sz="1350" noProof="0" dirty="0" err="1"/>
              <a:t>è </a:t>
            </a:r>
            <a:r>
              <a:rPr lang="en-GB" sz="1350" noProof="0" dirty="0" err="1"/>
              <a:t>concesso in licenza </a:t>
            </a:r>
            <a:r>
              <a:rPr lang="en-GB" sz="1350" noProof="0" dirty="0" err="1"/>
              <a:t>ai sensi della </a:t>
            </a:r>
            <a:r>
              <a:rPr lang="en-GB" sz="1350" noProof="0" dirty="0">
                <a:hlinkClick r:id="rId5" tooltip="https://creativecommons.org/licenses/by/3.0/"/>
              </a:rPr>
              <a:t>CC BY</a:t>
            </a:r>
            <a:endParaRPr lang="en-GB" sz="1350" noProof="0" dirty="0"/>
          </a:p>
        </p:txBody>
      </p:sp>
    </p:spTree>
    <p:extLst>
      <p:ext uri="{BB962C8B-B14F-4D97-AF65-F5344CB8AC3E}">
        <p14:creationId xmlns:p14="http://schemas.microsoft.com/office/powerpoint/2010/main" val="4191872957"/>
      </p:ext>
    </p:extLst>
  </p:cSld>
  <p:clrMapOvr>
    <a:masterClrMapping/>
  </p:clrMapOvr>
</p:sld>
</file>

<file path=ppt/slides/slide15.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a1611="http://schemas.microsoft.com/office/drawing/2016/11/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3" name="Content Placeholder 2"/>
          <p:cNvSpPr>
            <a:spLocks noGrp="1"/>
          </p:cNvSpPr>
          <p:nvPr>
            <p:ph idx="1"/>
          </p:nvPr>
        </p:nvSpPr>
        <p:spPr>
          <a:xfrm>
            <a:off x="681827" y="4309349"/>
            <a:ext cx="7170089" cy="5489598"/>
          </a:xfrm>
        </p:spPr>
        <p:txBody>
          <a:bodyPr>
            <a:noAutofit/>
          </a:bodyPr>
          <a:lstStyle/>
          <a:p>
            <a:pPr>
              <a:buFont typeface="+mj-lt"/>
              <a:buAutoNum type="arabicPeriod"/>
            </a:pPr>
            <a:r>
              <a:rPr lang="en-GB" sz="2700" noProof="0" dirty="0"/>
              <a:t>Introduzione alla produzione sostenibile nelle arti dello spettacolo  </a:t>
            </a:r>
          </a:p>
          <a:p>
            <a:pPr>
              <a:buFont typeface="+mj-lt"/>
              <a:buAutoNum type="arabicPeriod"/>
            </a:pPr>
            <a:r>
              <a:rPr lang="en-GB" sz="2700" noProof="0" dirty="0"/>
              <a:t>Gestione sostenibile dei luoghi di spettacolo </a:t>
            </a:r>
          </a:p>
          <a:p>
            <a:pPr>
              <a:buFont typeface="+mj-lt"/>
              <a:buAutoNum type="arabicPeriod"/>
            </a:pPr>
            <a:r>
              <a:rPr lang="en-GB" sz="2700" noProof="0" dirty="0"/>
              <a:t>Principi di eco-design per le arti dello spettacolo </a:t>
            </a:r>
          </a:p>
          <a:p>
            <a:pPr>
              <a:buFont typeface="+mj-lt"/>
              <a:buAutoNum type="arabicPeriod"/>
            </a:pPr>
            <a:r>
              <a:rPr lang="en-GB" sz="2700" noProof="0" dirty="0"/>
              <a:t>Eco-produzione: materiali e processi sostenibili </a:t>
            </a:r>
          </a:p>
          <a:p>
            <a:pPr>
              <a:buFont typeface="+mj-lt"/>
              <a:buAutoNum type="arabicPeriod"/>
            </a:pPr>
            <a:r>
              <a:rPr lang="en-GB" sz="2700" noProof="0" dirty="0"/>
              <a:t>Gestione sostenibile delle scenografie </a:t>
            </a:r>
          </a:p>
          <a:p>
            <a:pPr>
              <a:buFont typeface="+mj-lt"/>
              <a:buAutoNum type="arabicPeriod"/>
            </a:pPr>
            <a:r>
              <a:rPr lang="en-GB" sz="2700" noProof="0" dirty="0"/>
              <a:t>Integrazione della sostenibilità nel ciclo di vita della produzione</a:t>
            </a:r>
          </a:p>
          <a:p>
            <a:pPr>
              <a:buFont typeface="+mj-lt"/>
              <a:buAutoNum type="arabicPeriod"/>
            </a:pPr>
            <a:r>
              <a:rPr lang="en-GB" sz="2700" noProof="0" dirty="0"/>
              <a:t>Integrazione della sostenibilità tra gli stakeholder di una produzione di arti performative </a:t>
            </a:r>
          </a:p>
        </p:txBody>
      </p:sp>
      <p:pic>
        <p:nvPicPr>
          <p:cNvPr id="8" name="Picture 4">
            <a:extLst>
              <a:ext uri="{FF2B5EF4-FFF2-40B4-BE49-F238E27FC236}">
                <a16:creationId xmlns:a16="http://schemas.microsoft.com/office/drawing/2014/main" id="{76F3C11D-8FE1-EC1A-42D1-B8BF2600CDD8}"/>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960120" y="488054"/>
            <a:ext cx="6552903" cy="2935262"/>
          </a:xfrm>
        </p:spPr>
        <p:txBody>
          <a:bodyPr anchor="b">
            <a:normAutofit/>
          </a:bodyPr>
          <a:lstStyle/>
          <a:p>
            <a:pPr algn="l">
              <a:lnSpc>
                <a:spcPct val="90000"/>
              </a:lnSpc>
            </a:pPr>
            <a:r>
              <a:rPr lang="en-GB" sz="5500" b="1" noProof="0" dirty="0">
                <a:solidFill>
                  <a:srgbClr val="04A6C2"/>
                </a:solidFill>
              </a:rPr>
              <a:t>Modulo 2: </a:t>
            </a:r>
            <a:r>
              <a:rPr lang="en-GB" sz="5500" noProof="0" dirty="0"/>
              <a:t>Produzioni sostenibili</a:t>
            </a:r>
          </a:p>
        </p:txBody>
      </p:sp>
    </p:spTree>
    <p:extLst>
      <p:ext uri="{BB962C8B-B14F-4D97-AF65-F5344CB8AC3E}">
        <p14:creationId xmlns:p14="http://schemas.microsoft.com/office/powerpoint/2010/main" val="3225143836"/>
      </p:ext>
    </p:extLst>
  </p:cSld>
  <p:clrMapOvr>
    <a:masterClrMapping/>
  </p:clrMapOvr>
</p:sld>
</file>

<file path=ppt/slides/slide16.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3" name="Content Placeholder 2"/>
          <p:cNvSpPr>
            <a:spLocks noGrp="1"/>
          </p:cNvSpPr>
          <p:nvPr>
            <p:ph idx="1"/>
          </p:nvPr>
        </p:nvSpPr>
        <p:spPr>
          <a:xfrm>
            <a:off x="960121" y="4309349"/>
            <a:ext cx="6365384" cy="4981002"/>
          </a:xfrm>
        </p:spPr>
        <p:txBody>
          <a:bodyPr>
            <a:normAutofit/>
          </a:bodyPr>
          <a:lstStyle/>
          <a:p>
            <a:pPr marL="685800" indent="-685800">
              <a:buFont typeface="+mj-lt"/>
              <a:buAutoNum type="arabicPeriod"/>
            </a:pPr>
            <a:r>
              <a:rPr lang="en-GB" sz="3300" noProof="0" dirty="0"/>
              <a:t>Contribuisci a un ambiente di lavoro digitale sicuro</a:t>
            </a:r>
          </a:p>
          <a:p>
            <a:pPr marL="685800" indent="-685800">
              <a:buFont typeface="+mj-lt"/>
              <a:buAutoNum type="arabicPeriod"/>
            </a:pPr>
            <a:r>
              <a:rPr lang="en-GB" sz="3300" noProof="0" dirty="0"/>
              <a:t>Digitale e terze parti</a:t>
            </a:r>
          </a:p>
          <a:p>
            <a:pPr marL="685800" indent="-685800">
              <a:buFont typeface="+mj-lt"/>
              <a:buAutoNum type="arabicPeriod"/>
            </a:pPr>
            <a:r>
              <a:rPr lang="en-GB" sz="3300" noProof="0" dirty="0"/>
              <a:t>Sviluppare una politica di digitalizzazione</a:t>
            </a:r>
          </a:p>
          <a:p>
            <a:pPr marL="685800" indent="-685800">
              <a:buFont typeface="+mj-lt"/>
              <a:buAutoNum type="arabicPeriod"/>
            </a:pPr>
            <a:r>
              <a:rPr lang="en-GB" sz="3300" noProof="0" dirty="0"/>
              <a:t>Archiviazione e visione d'insieme</a:t>
            </a:r>
          </a:p>
          <a:p>
            <a:pPr marL="685800" indent="-685800">
              <a:buFont typeface="+mj-lt"/>
              <a:buAutoNum type="arabicPeriod"/>
            </a:pPr>
            <a:r>
              <a:rPr lang="en-GB" sz="3300" noProof="0" dirty="0"/>
              <a:t>Gestire la digitalizzazione di un'organizzazione artistica</a:t>
            </a:r>
          </a:p>
          <a:p>
            <a:pPr marL="685800" indent="-685800">
              <a:buFont typeface="+mj-lt"/>
              <a:buAutoNum type="arabicPeriod"/>
            </a:pPr>
            <a:r>
              <a:rPr lang="en-GB" sz="3300" noProof="0" dirty="0"/>
              <a:t>Infrastruttura e dispositivi</a:t>
            </a:r>
          </a:p>
          <a:p>
            <a:endParaRPr lang="en-GB" sz="3300" noProof="0" dirty="0"/>
          </a:p>
        </p:txBody>
      </p:sp>
      <p:pic>
        <p:nvPicPr>
          <p:cNvPr id="5" name="Picture 4" descr="Hintergrund mit blauen Blöcken und Netzwerktechnologie">
            <a:extLst>
              <a:ext uri="{FF2B5EF4-FFF2-40B4-BE49-F238E27FC236}">
                <a16:creationId xmlns:a16="http://schemas.microsoft.com/office/drawing/2014/main" id="{BECFD0C0-4623-B4DD-DD16-3CD21E3D464F}"/>
              </a:ext>
            </a:extLst>
          </p:cNvPr>
          <p:cNvPicPr>
            <a:picLocks noChangeAspect="1"/>
          </p:cNvPicPr>
          <p:nvPr/>
        </p:nvPicPr>
        <p:blipFill>
          <a:blip r:embed="rId3" cstate="print">
            <a:extLst>
              <a:ext uri="{28A0092B-C50C-407E-A947-70E740481C1C}">
                <a14:useLocalDpi xmlns:a14="http://schemas.microsoft.com/office/drawing/2010/main"/>
              </a:ext>
            </a:extLst>
          </a:blip>
          <a:srcRect b="-446"/>
          <a:stretch>
            <a:fill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960120" y="488054"/>
            <a:ext cx="6552903" cy="2935262"/>
          </a:xfrm>
        </p:spPr>
        <p:txBody>
          <a:bodyPr anchor="b">
            <a:normAutofit/>
          </a:bodyPr>
          <a:lstStyle/>
          <a:p>
            <a:pPr algn="l"/>
            <a:r>
              <a:rPr lang="en-GB" sz="5500" b="1" noProof="0" dirty="0">
                <a:solidFill>
                  <a:srgbClr val="04A6C2"/>
                </a:solidFill>
              </a:rPr>
              <a:t>Modulo 3: </a:t>
            </a:r>
            <a:r>
              <a:rPr lang="en-GB" sz="5500" noProof="0" dirty="0"/>
              <a:t>Digitalizzazione</a:t>
            </a:r>
          </a:p>
        </p:txBody>
      </p:sp>
    </p:spTree>
    <p:extLst>
      <p:ext uri="{BB962C8B-B14F-4D97-AF65-F5344CB8AC3E}">
        <p14:creationId xmlns:p14="http://schemas.microsoft.com/office/powerpoint/2010/main" val="3894356123"/>
      </p:ext>
    </p:extLst>
  </p:cSld>
  <p:clrMapOvr>
    <a:masterClrMapping/>
  </p:clrMapOvr>
</p:sld>
</file>

<file path=ppt/slides/slide17.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3" name="Content Placeholder 2"/>
          <p:cNvSpPr>
            <a:spLocks noGrp="1"/>
          </p:cNvSpPr>
          <p:nvPr>
            <p:ph idx="1"/>
          </p:nvPr>
        </p:nvSpPr>
        <p:spPr>
          <a:xfrm>
            <a:off x="516837" y="4309349"/>
            <a:ext cx="7450716" cy="5462166"/>
          </a:xfrm>
        </p:spPr>
        <p:txBody>
          <a:bodyPr>
            <a:noAutofit/>
          </a:bodyPr>
          <a:lstStyle/>
          <a:p>
            <a:pPr marL="685800" indent="-685800">
              <a:buFont typeface="+mj-lt"/>
              <a:buAutoNum type="arabicPeriod"/>
            </a:pPr>
            <a:r>
              <a:rPr lang="en-GB" sz="2700" noProof="0" dirty="0"/>
              <a:t>Introduzione all'imprenditorialità, all'intrapreneurship e al </a:t>
            </a:r>
            <a:r>
              <a:rPr lang="en-GB" sz="2700" noProof="0" dirty="0" err="1"/>
              <a:t>solopreneurship</a:t>
            </a:r>
            <a:endParaRPr lang="en-GB" sz="2700" noProof="0" dirty="0"/>
          </a:p>
          <a:p>
            <a:pPr marL="685800" indent="-685800">
              <a:buFont typeface="+mj-lt"/>
              <a:buAutoNum type="arabicPeriod"/>
            </a:pPr>
            <a:r>
              <a:rPr lang="en-GB" sz="2700" noProof="0" dirty="0"/>
              <a:t>Pensiero strategico creativo e innovativo</a:t>
            </a:r>
          </a:p>
          <a:p>
            <a:pPr marL="685800" indent="-685800">
              <a:buFont typeface="+mj-lt"/>
              <a:buAutoNum type="arabicPeriod"/>
            </a:pPr>
            <a:r>
              <a:rPr lang="en-GB" sz="2700" noProof="0" dirty="0"/>
              <a:t>Padroneggiare la gestione</a:t>
            </a:r>
          </a:p>
          <a:p>
            <a:pPr marL="685800" indent="-685800">
              <a:buFont typeface="+mj-lt"/>
              <a:buAutoNum type="arabicPeriod"/>
            </a:pPr>
            <a:r>
              <a:rPr lang="en-GB" sz="2700" noProof="0" dirty="0"/>
              <a:t>Dalle idee alle strategie: costruire il successo</a:t>
            </a:r>
          </a:p>
          <a:p>
            <a:pPr marL="685800" indent="-685800">
              <a:buFont typeface="+mj-lt"/>
              <a:buAutoNum type="arabicPeriod"/>
            </a:pPr>
            <a:r>
              <a:rPr lang="en-GB" sz="2700" noProof="0" dirty="0"/>
              <a:t>Integrare la sostenibilità nella gestione e nelle strategie</a:t>
            </a:r>
          </a:p>
          <a:p>
            <a:pPr marL="685800" indent="-685800">
              <a:buFont typeface="+mj-lt"/>
              <a:buAutoNum type="arabicPeriod"/>
            </a:pPr>
            <a:r>
              <a:rPr lang="en-GB" sz="2700" noProof="0" dirty="0"/>
              <a:t>Elementi essenziali di marketing per coinvolgere e ampliare il pubblico delle arti dello spettacolo </a:t>
            </a:r>
          </a:p>
          <a:p>
            <a:pPr marL="685800" indent="-685800">
              <a:buFont typeface="+mj-lt"/>
              <a:buAutoNum type="arabicPeriod"/>
            </a:pPr>
            <a:r>
              <a:rPr lang="en-GB" sz="2700" noProof="0" dirty="0"/>
              <a:t>Gestire la crescita imprenditoriale e i passi successivi </a:t>
            </a:r>
          </a:p>
        </p:txBody>
      </p:sp>
      <p:pic>
        <p:nvPicPr>
          <p:cNvPr id="8" name="Picture 4" descr="Personen, die an Ideen arbeiten">
            <a:extLst>
              <a:ext uri="{FF2B5EF4-FFF2-40B4-BE49-F238E27FC236}">
                <a16:creationId xmlns:a16="http://schemas.microsoft.com/office/drawing/2014/main" id="{B4A5603F-0338-146D-7202-D3A2E6FB8F4D}"/>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960120" y="488054"/>
            <a:ext cx="6552903" cy="2935262"/>
          </a:xfrm>
        </p:spPr>
        <p:txBody>
          <a:bodyPr anchor="b">
            <a:normAutofit/>
          </a:bodyPr>
          <a:lstStyle/>
          <a:p>
            <a:pPr algn="l">
              <a:lnSpc>
                <a:spcPct val="90000"/>
              </a:lnSpc>
            </a:pPr>
            <a:r>
              <a:rPr lang="en-GB" sz="5500" b="1" noProof="0" dirty="0">
                <a:solidFill>
                  <a:srgbClr val="04A6C2"/>
                </a:solidFill>
              </a:rPr>
              <a:t>Modulo 4: </a:t>
            </a:r>
            <a:r>
              <a:rPr lang="en-GB" sz="5500" noProof="0" dirty="0"/>
              <a:t>Imprenditorialità</a:t>
            </a:r>
          </a:p>
        </p:txBody>
      </p:sp>
    </p:spTree>
    <p:extLst>
      <p:ext uri="{BB962C8B-B14F-4D97-AF65-F5344CB8AC3E}">
        <p14:creationId xmlns:p14="http://schemas.microsoft.com/office/powerpoint/2010/main" val="201699208"/>
      </p:ext>
    </p:extLst>
  </p:cSld>
  <p:clrMapOvr>
    <a:masterClrMapping/>
  </p:clrMapOvr>
</p:sld>
</file>

<file path=ppt/slides/slide18.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noProof="0" dirty="0"/>
          </a:p>
        </p:txBody>
      </p:sp>
      <p:sp>
        <p:nvSpPr>
          <p:cNvPr id="3" name="Content Placeholder 2"/>
          <p:cNvSpPr>
            <a:spLocks noGrp="1"/>
          </p:cNvSpPr>
          <p:nvPr>
            <p:ph idx="1"/>
          </p:nvPr>
        </p:nvSpPr>
        <p:spPr>
          <a:xfrm>
            <a:off x="596348" y="4309349"/>
            <a:ext cx="7368917" cy="4981002"/>
          </a:xfrm>
        </p:spPr>
        <p:txBody>
          <a:bodyPr>
            <a:noAutofit/>
          </a:bodyPr>
          <a:lstStyle/>
          <a:p>
            <a:pPr marL="685800" indent="-685800">
              <a:buFont typeface="+mj-lt"/>
              <a:buAutoNum type="arabicPeriod"/>
            </a:pPr>
            <a:r>
              <a:rPr lang="en-GB" sz="2700" noProof="0" dirty="0"/>
              <a:t>Introduzione alla gestione delle risorse umane e all'intelligenza emotiva nelle arti dello spettacolo</a:t>
            </a:r>
          </a:p>
          <a:p>
            <a:pPr marL="685800" indent="-685800">
              <a:buFont typeface="+mj-lt"/>
              <a:buAutoNum type="arabicPeriod"/>
            </a:pPr>
            <a:r>
              <a:rPr lang="en-GB" sz="2700" noProof="0" dirty="0"/>
              <a:t>Collaborazione in team e gestione dei conflitti</a:t>
            </a:r>
          </a:p>
          <a:p>
            <a:pPr marL="685800" indent="-685800">
              <a:buFont typeface="+mj-lt"/>
              <a:buAutoNum type="arabicPeriod"/>
            </a:pPr>
            <a:r>
              <a:rPr lang="en-GB" sz="2700" noProof="0" dirty="0"/>
              <a:t>Relazioni di potere, uguaglianza, diversità e inclusione nelle arti dello spettacolo </a:t>
            </a:r>
          </a:p>
          <a:p>
            <a:pPr marL="685800" indent="-685800">
              <a:buFont typeface="+mj-lt"/>
              <a:buAutoNum type="arabicPeriod"/>
            </a:pPr>
            <a:r>
              <a:rPr lang="en-GB" sz="2700" noProof="0" dirty="0"/>
              <a:t>Adottare un atteggiamento di apprendimento permanente </a:t>
            </a:r>
          </a:p>
          <a:p>
            <a:pPr marL="685800" indent="-685800">
              <a:buFont typeface="+mj-lt"/>
              <a:buAutoNum type="arabicPeriod"/>
            </a:pPr>
            <a:r>
              <a:rPr lang="en-GB" sz="2700" noProof="0" dirty="0"/>
              <a:t>Leadership e intraprenditorialità</a:t>
            </a:r>
          </a:p>
          <a:p>
            <a:pPr marL="685800" indent="-685800">
              <a:buFont typeface="+mj-lt"/>
              <a:buAutoNum type="arabicPeriod"/>
            </a:pPr>
            <a:r>
              <a:rPr lang="en-GB" sz="2700" noProof="0" dirty="0"/>
              <a:t>Accettare la complessità, l'adattabilità e la resilienza</a:t>
            </a:r>
          </a:p>
          <a:p>
            <a:pPr marL="685800" indent="-685800">
              <a:buFont typeface="+mj-lt"/>
              <a:buAutoNum type="arabicPeriod"/>
            </a:pPr>
            <a:r>
              <a:rPr lang="en-GB" sz="2700" noProof="0" dirty="0"/>
              <a:t>La trasferibilità delle competenze trasversali</a:t>
            </a:r>
          </a:p>
        </p:txBody>
      </p:sp>
      <p:pic>
        <p:nvPicPr>
          <p:cNvPr id="7" name="Picture 4" descr="3D-Rendering von Spielteilen, mit einem Seil zusammengebunden">
            <a:extLst>
              <a:ext uri="{FF2B5EF4-FFF2-40B4-BE49-F238E27FC236}">
                <a16:creationId xmlns:a16="http://schemas.microsoft.com/office/drawing/2014/main" id="{144F80A2-529F-FBF5-F7CE-7F2E9F14BE2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7967554" y="15"/>
            <a:ext cx="10318163" cy="1028698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p:cNvSpPr>
            <a:spLocks noGrp="1"/>
          </p:cNvSpPr>
          <p:nvPr>
            <p:ph type="title"/>
          </p:nvPr>
        </p:nvSpPr>
        <p:spPr>
          <a:xfrm>
            <a:off x="804435" y="515978"/>
            <a:ext cx="8031480" cy="2935262"/>
          </a:xfrm>
        </p:spPr>
        <p:txBody>
          <a:bodyPr anchor="b">
            <a:normAutofit/>
          </a:bodyPr>
          <a:lstStyle/>
          <a:p>
            <a:pPr algn="l">
              <a:lnSpc>
                <a:spcPct val="90000"/>
              </a:lnSpc>
            </a:pPr>
            <a:r>
              <a:rPr lang="en-GB" sz="5500" b="1" noProof="0" dirty="0">
                <a:solidFill>
                  <a:srgbClr val="04A6C2"/>
                </a:solidFill>
              </a:rPr>
              <a:t>Modulo 5: </a:t>
            </a:r>
            <a:br>
              <a:rPr lang="en-GB" sz="5500" b="1" noProof="0" dirty="0">
                <a:solidFill>
                  <a:srgbClr val="04A6C2"/>
                </a:solidFill>
              </a:rPr>
            </a:br>
            <a:r>
              <a:rPr lang="en-GB" sz="5500" noProof="0" dirty="0"/>
              <a:t>Gestione delle risorse umane</a:t>
            </a:r>
          </a:p>
        </p:txBody>
      </p:sp>
    </p:spTree>
    <p:extLst>
      <p:ext uri="{BB962C8B-B14F-4D97-AF65-F5344CB8AC3E}">
        <p14:creationId xmlns:p14="http://schemas.microsoft.com/office/powerpoint/2010/main" val="1488896569"/>
      </p:ext>
    </p:extLst>
  </p:cSld>
  <p:clrMapOvr>
    <a:masterClrMapping/>
  </p:clrMapOvr>
</p:sld>
</file>

<file path=ppt/slides/slide19.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2656E-14EC-A77E-88FE-7928758A53C6}"/>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73605323-685E-6739-7E4B-5FBF865D3911}"/>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2B63FB32-42B7-66E5-EDB5-0B8B1AA95FE6}"/>
              </a:ext>
            </a:extLst>
          </p:cNvPr>
          <p:cNvSpPr txBox="1"/>
          <p:nvPr/>
        </p:nvSpPr>
        <p:spPr>
          <a:xfrm>
            <a:off x="699052" y="5143500"/>
            <a:ext cx="14706600" cy="4708981"/>
          </a:xfrm>
          <a:prstGeom prst="rect">
            <a:avLst/>
          </a:prstGeom>
          <a:noFill/>
        </p:spPr>
        <p:txBody>
          <a:bodyPr wrap="square">
            <a:spAutoFit/>
          </a:bodyPr>
          <a:lstStyle/>
          <a:p>
            <a:r>
              <a:rPr lang="en-GB" sz="6000" b="1" i="1" noProof="0" dirty="0">
                <a:solidFill>
                  <a:srgbClr val="FF0000"/>
                </a:solidFill>
              </a:rPr>
              <a:t>Avete domande? </a:t>
            </a:r>
            <a:br>
              <a:rPr lang="en-GB" sz="6000" b="1" i="1" noProof="0" dirty="0">
                <a:solidFill>
                  <a:srgbClr val="FF0000"/>
                </a:solidFill>
              </a:rPr>
            </a:br>
            <a:r>
              <a:rPr lang="en-GB" sz="6000" b="1" i="1" noProof="0" dirty="0">
                <a:solidFill>
                  <a:srgbClr val="FF0000"/>
                </a:solidFill>
              </a:rPr>
              <a:t>Qualcuno degli argomenti o degli approcci che abbiamo discusso ha trovato riscontro nella tua esperienza personale o nei tuoi obiettivi professionali nel campo delle arti dello spettacolo?</a:t>
            </a:r>
            <a:endParaRPr lang="en-GB" sz="6000" b="1" noProof="0" dirty="0">
              <a:solidFill>
                <a:srgbClr val="FF0000"/>
              </a:solidFill>
            </a:endParaRPr>
          </a:p>
        </p:txBody>
      </p:sp>
    </p:spTree>
    <p:extLst>
      <p:ext uri="{BB962C8B-B14F-4D97-AF65-F5344CB8AC3E}">
        <p14:creationId xmlns:p14="http://schemas.microsoft.com/office/powerpoint/2010/main" val="3692927073"/>
      </p:ext>
    </p:extLst>
  </p:cSld>
  <p:clrMapOvr>
    <a:masterClrMapping/>
  </p:clrMapOvr>
</p:sld>
</file>

<file path=ppt/slides/slide2.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199F1-1C11-DBD6-A58D-5765455D6F4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091788E-B5DB-7DC3-3964-8552C8C783C7}"/>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1203C1E7-E2AC-FC69-6976-5764527D3910}"/>
              </a:ext>
            </a:extLst>
          </p:cNvPr>
          <p:cNvSpPr/>
          <p:nvPr/>
        </p:nvSpPr>
        <p:spPr>
          <a:xfrm rot="-10800000">
            <a:off x="11277600" y="340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7E33D67-7393-6AB1-F590-ABC9745477B9}"/>
              </a:ext>
            </a:extLst>
          </p:cNvPr>
          <p:cNvSpPr txBox="1"/>
          <p:nvPr/>
        </p:nvSpPr>
        <p:spPr>
          <a:xfrm>
            <a:off x="5715000" y="952500"/>
            <a:ext cx="3886200" cy="1323439"/>
          </a:xfrm>
          <a:prstGeom prst="rect">
            <a:avLst/>
          </a:prstGeom>
          <a:noFill/>
        </p:spPr>
        <p:txBody>
          <a:bodyPr wrap="square">
            <a:spAutoFit/>
          </a:bodyPr>
          <a:lstStyle/>
          <a:p>
            <a:pPr lvl="0"/>
            <a:r>
              <a:rPr lang="en-GB" sz="8000" b="1" noProof="0" dirty="0">
                <a:solidFill>
                  <a:schemeClr val="tx1"/>
                </a:solidFill>
                <a:effectLst/>
                <a:latin typeface="+mn-lt"/>
              </a:rPr>
              <a:t>Lezione 1</a:t>
            </a:r>
            <a:endParaRPr lang="en-GB" sz="8000" noProof="0" dirty="0"/>
          </a:p>
        </p:txBody>
      </p:sp>
      <p:pic>
        <p:nvPicPr>
          <p:cNvPr id="7" name="Γραφικό 3" descr="Fernstudium Sprache Silhouette">
            <a:extLst>
              <a:ext uri="{FF2B5EF4-FFF2-40B4-BE49-F238E27FC236}">
                <a16:creationId xmlns:a16="http://schemas.microsoft.com/office/drawing/2014/main" id="{885A6D59-F08E-08BE-2E87-A21DAD87BCD4}"/>
              </a:ext>
            </a:extLst>
          </p:cNvPr>
          <p:cNvPicPr>
            <a:picLocks/>
          </p:cNvPicPr>
          <p:nvPr/>
        </p:nvPicPr>
        <p:blipFill>
          <a:blip r:embed="rId7">
            <a:duotone>
              <a:schemeClr val="accent5">
                <a:shade val="45000"/>
                <a:satMod val="135000"/>
              </a:schemeClr>
              <a:prstClr val="white"/>
            </a:duotone>
            <a:extLst>
              <a:ext uri="{96DAC541-7B7A-43D3-8B79-37D633B846F1}">
                <asvg:svgBlip xmlns:asvg="http://schemas.microsoft.com/office/drawing/2016/SVG/main" r:embed="rId8"/>
              </a:ext>
            </a:extLst>
          </a:blip>
          <a:srcRect/>
          <a:stretch/>
        </p:blipFill>
        <p:spPr>
          <a:xfrm>
            <a:off x="2807938" y="6356950"/>
            <a:ext cx="2678462" cy="2678462"/>
          </a:xfrm>
          <a:prstGeom prst="rect">
            <a:avLst/>
          </a:prstGeom>
        </p:spPr>
      </p:pic>
      <p:sp>
        <p:nvSpPr>
          <p:cNvPr id="6" name="TextBox 3">
            <a:extLst>
              <a:ext uri="{FF2B5EF4-FFF2-40B4-BE49-F238E27FC236}">
                <a16:creationId xmlns:a16="http://schemas.microsoft.com/office/drawing/2014/main" id="{A7F680A2-BE98-4711-0D7A-3BC39B1BEC12}"/>
              </a:ext>
            </a:extLst>
          </p:cNvPr>
          <p:cNvSpPr txBox="1"/>
          <p:nvPr/>
        </p:nvSpPr>
        <p:spPr>
          <a:xfrm>
            <a:off x="5638800" y="6726685"/>
            <a:ext cx="9216188" cy="1938992"/>
          </a:xfrm>
          <a:prstGeom prst="rect">
            <a:avLst/>
          </a:prstGeom>
          <a:noFill/>
        </p:spPr>
        <p:txBody>
          <a:bodyPr wrap="square">
            <a:spAutoFit/>
          </a:bodyPr>
          <a:lstStyle/>
          <a:p>
            <a:r>
              <a:rPr lang="en-GB" sz="6000" b="1" noProof="0" dirty="0"/>
              <a:t>Lavorare con il corso di formazione online INSPIRE </a:t>
            </a:r>
          </a:p>
        </p:txBody>
      </p:sp>
    </p:spTree>
    <p:extLst>
      <p:ext uri="{BB962C8B-B14F-4D97-AF65-F5344CB8AC3E}">
        <p14:creationId xmlns:p14="http://schemas.microsoft.com/office/powerpoint/2010/main" val="2036634033"/>
      </p:ext>
    </p:extLst>
  </p:cSld>
  <p:clrMapOvr>
    <a:masterClrMapping/>
  </p:clrMapOvr>
</p:sld>
</file>

<file path=ppt/slides/slide20.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966" y="914400"/>
            <a:ext cx="12043529" cy="1143000"/>
          </a:xfrm>
        </p:spPr>
        <p:txBody>
          <a:bodyPr>
            <a:noAutofit/>
          </a:bodyPr>
          <a:lstStyle/>
          <a:p>
            <a:pPr algn="r"/>
            <a:r>
              <a:rPr lang="en-GB" sz="5500" b="1" noProof="0" dirty="0"/>
              <a:t>Piattaforma di apprendimento virtuale INSPIRE</a:t>
            </a:r>
          </a:p>
        </p:txBody>
      </p:sp>
      <p:sp>
        <p:nvSpPr>
          <p:cNvPr id="7" name="Οβάλ 6">
            <a:extLst>
              <a:ext uri="{FF2B5EF4-FFF2-40B4-BE49-F238E27FC236}">
                <a16:creationId xmlns:a16="http://schemas.microsoft.com/office/drawing/2014/main" id="{C5E6CFC9-3C6C-955E-975D-808A6B9FCB73}"/>
              </a:ext>
            </a:extLst>
          </p:cNvPr>
          <p:cNvSpPr/>
          <p:nvPr/>
        </p:nvSpPr>
        <p:spPr>
          <a:xfrm>
            <a:off x="3844965" y="4613463"/>
            <a:ext cx="2196000" cy="2196000"/>
          </a:xfrm>
          <a:prstGeom prst="ellipse">
            <a:avLst/>
          </a:prstGeom>
          <a:solidFill>
            <a:srgbClr val="04A6C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9" name="Ελεύθερη σχεδίαση: Σχήμα 8">
            <a:extLst>
              <a:ext uri="{FF2B5EF4-FFF2-40B4-BE49-F238E27FC236}">
                <a16:creationId xmlns:a16="http://schemas.microsoft.com/office/drawing/2014/main" id="{809D58AA-4531-A6E8-1BE6-B17A1EF81B24}"/>
              </a:ext>
            </a:extLst>
          </p:cNvPr>
          <p:cNvSpPr/>
          <p:nvPr/>
        </p:nvSpPr>
        <p:spPr>
          <a:xfrm>
            <a:off x="3223964" y="7335847"/>
            <a:ext cx="3600000" cy="1993359"/>
          </a:xfrm>
          <a:custGeom>
            <a:avLst/>
            <a:gdLst>
              <a:gd name="connsiteX0" fmla="*/ 0 w 3600000"/>
              <a:gd name="connsiteY0" fmla="*/ 0 h 1993359"/>
              <a:gd name="connsiteX1" fmla="*/ 3600000 w 3600000"/>
              <a:gd name="connsiteY1" fmla="*/ 0 h 1993359"/>
              <a:gd name="connsiteX2" fmla="*/ 3600000 w 3600000"/>
              <a:gd name="connsiteY2" fmla="*/ 1993359 h 1993359"/>
              <a:gd name="connsiteX3" fmla="*/ 0 w 3600000"/>
              <a:gd name="connsiteY3" fmla="*/ 1993359 h 1993359"/>
              <a:gd name="connsiteX4" fmla="*/ 0 w 3600000"/>
              <a:gd name="connsiteY4" fmla="*/ 0 h 199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993359">
                <a:moveTo>
                  <a:pt x="0" y="0"/>
                </a:moveTo>
                <a:lnTo>
                  <a:pt x="3600000" y="0"/>
                </a:lnTo>
                <a:lnTo>
                  <a:pt x="3600000" y="1993359"/>
                </a:lnTo>
                <a:lnTo>
                  <a:pt x="0" y="1993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GB" sz="3200" kern="1200" cap="none" baseline="0" noProof="0" dirty="0">
                <a:solidFill>
                  <a:prstClr val="black">
                    <a:hueOff val="0"/>
                    <a:satOff val="0"/>
                    <a:lumOff val="0"/>
                    <a:alphaOff val="0"/>
                  </a:prstClr>
                </a:solidFill>
                <a:latin typeface="Calibri"/>
                <a:ea typeface="+mn-ea"/>
                <a:cs typeface="+mn-cs"/>
              </a:rPr>
              <a:t>Piattaforma centralizzata per l'erogazione di VOOC.</a:t>
            </a:r>
          </a:p>
        </p:txBody>
      </p:sp>
      <p:sp>
        <p:nvSpPr>
          <p:cNvPr id="10" name="Οβάλ 9">
            <a:extLst>
              <a:ext uri="{FF2B5EF4-FFF2-40B4-BE49-F238E27FC236}">
                <a16:creationId xmlns:a16="http://schemas.microsoft.com/office/drawing/2014/main" id="{820C58B7-9AC4-5F3C-E6D5-EB7EE466FEC8}"/>
              </a:ext>
            </a:extLst>
          </p:cNvPr>
          <p:cNvSpPr/>
          <p:nvPr/>
        </p:nvSpPr>
        <p:spPr>
          <a:xfrm>
            <a:off x="8228220" y="4613463"/>
            <a:ext cx="2196000" cy="2196000"/>
          </a:xfrm>
          <a:prstGeom prst="ellipse">
            <a:avLst/>
          </a:prstGeom>
          <a:solidFill>
            <a:srgbClr val="04A6C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12" name="Ελεύθερη σχεδίαση: Σχήμα 11">
            <a:extLst>
              <a:ext uri="{FF2B5EF4-FFF2-40B4-BE49-F238E27FC236}">
                <a16:creationId xmlns:a16="http://schemas.microsoft.com/office/drawing/2014/main" id="{0C00130D-C7C0-F22C-556B-B674439E15D1}"/>
              </a:ext>
            </a:extLst>
          </p:cNvPr>
          <p:cNvSpPr/>
          <p:nvPr/>
        </p:nvSpPr>
        <p:spPr>
          <a:xfrm>
            <a:off x="7453965" y="7335847"/>
            <a:ext cx="3600000" cy="1993359"/>
          </a:xfrm>
          <a:custGeom>
            <a:avLst/>
            <a:gdLst>
              <a:gd name="connsiteX0" fmla="*/ 0 w 3600000"/>
              <a:gd name="connsiteY0" fmla="*/ 0 h 1993359"/>
              <a:gd name="connsiteX1" fmla="*/ 3600000 w 3600000"/>
              <a:gd name="connsiteY1" fmla="*/ 0 h 1993359"/>
              <a:gd name="connsiteX2" fmla="*/ 3600000 w 3600000"/>
              <a:gd name="connsiteY2" fmla="*/ 1993359 h 1993359"/>
              <a:gd name="connsiteX3" fmla="*/ 0 w 3600000"/>
              <a:gd name="connsiteY3" fmla="*/ 1993359 h 1993359"/>
              <a:gd name="connsiteX4" fmla="*/ 0 w 3600000"/>
              <a:gd name="connsiteY4" fmla="*/ 0 h 199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993359">
                <a:moveTo>
                  <a:pt x="0" y="0"/>
                </a:moveTo>
                <a:lnTo>
                  <a:pt x="3600000" y="0"/>
                </a:lnTo>
                <a:lnTo>
                  <a:pt x="3600000" y="1993359"/>
                </a:lnTo>
                <a:lnTo>
                  <a:pt x="0" y="1993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422400">
              <a:lnSpc>
                <a:spcPct val="100000"/>
              </a:lnSpc>
              <a:spcBef>
                <a:spcPct val="0"/>
              </a:spcBef>
              <a:spcAft>
                <a:spcPct val="35000"/>
              </a:spcAft>
              <a:buNone/>
              <a:defRPr cap="all"/>
            </a:pPr>
            <a:r>
              <a:rPr lang="en-GB" sz="3200" kern="1200" cap="none" baseline="0" noProof="0" dirty="0">
                <a:solidFill>
                  <a:prstClr val="black">
                    <a:hueOff val="0"/>
                    <a:satOff val="0"/>
                    <a:lumOff val="0"/>
                    <a:alphaOff val="0"/>
                  </a:prstClr>
                </a:solidFill>
                <a:latin typeface="Calibri"/>
                <a:ea typeface="+mn-ea"/>
                <a:cs typeface="+mn-cs"/>
              </a:rPr>
              <a:t>Supporta l'apprendimento sincrono e asincrono.</a:t>
            </a:r>
          </a:p>
        </p:txBody>
      </p:sp>
      <p:sp>
        <p:nvSpPr>
          <p:cNvPr id="13" name="Οβάλ 12">
            <a:extLst>
              <a:ext uri="{FF2B5EF4-FFF2-40B4-BE49-F238E27FC236}">
                <a16:creationId xmlns:a16="http://schemas.microsoft.com/office/drawing/2014/main" id="{1C06F2F5-D1AB-E9F0-B4B5-50BAFBB11292}"/>
              </a:ext>
            </a:extLst>
          </p:cNvPr>
          <p:cNvSpPr/>
          <p:nvPr/>
        </p:nvSpPr>
        <p:spPr>
          <a:xfrm>
            <a:off x="12411472" y="4743916"/>
            <a:ext cx="2196000" cy="2196000"/>
          </a:xfrm>
          <a:prstGeom prst="ellipse">
            <a:avLst/>
          </a:prstGeom>
          <a:solidFill>
            <a:srgbClr val="04A6C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l-GR"/>
          </a:p>
        </p:txBody>
      </p:sp>
      <p:sp>
        <p:nvSpPr>
          <p:cNvPr id="15" name="Ελεύθερη σχεδίαση: Σχήμα 14">
            <a:extLst>
              <a:ext uri="{FF2B5EF4-FFF2-40B4-BE49-F238E27FC236}">
                <a16:creationId xmlns:a16="http://schemas.microsoft.com/office/drawing/2014/main" id="{41C1A43A-6453-FEAD-EA81-EC1A456421F1}"/>
              </a:ext>
            </a:extLst>
          </p:cNvPr>
          <p:cNvSpPr/>
          <p:nvPr/>
        </p:nvSpPr>
        <p:spPr>
          <a:xfrm>
            <a:off x="11683965" y="7335847"/>
            <a:ext cx="3600000" cy="1993359"/>
          </a:xfrm>
          <a:custGeom>
            <a:avLst/>
            <a:gdLst>
              <a:gd name="connsiteX0" fmla="*/ 0 w 3600000"/>
              <a:gd name="connsiteY0" fmla="*/ 0 h 1993359"/>
              <a:gd name="connsiteX1" fmla="*/ 3600000 w 3600000"/>
              <a:gd name="connsiteY1" fmla="*/ 0 h 1993359"/>
              <a:gd name="connsiteX2" fmla="*/ 3600000 w 3600000"/>
              <a:gd name="connsiteY2" fmla="*/ 1993359 h 1993359"/>
              <a:gd name="connsiteX3" fmla="*/ 0 w 3600000"/>
              <a:gd name="connsiteY3" fmla="*/ 1993359 h 1993359"/>
              <a:gd name="connsiteX4" fmla="*/ 0 w 3600000"/>
              <a:gd name="connsiteY4" fmla="*/ 0 h 1993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00" h="1993359">
                <a:moveTo>
                  <a:pt x="0" y="0"/>
                </a:moveTo>
                <a:lnTo>
                  <a:pt x="3600000" y="0"/>
                </a:lnTo>
                <a:lnTo>
                  <a:pt x="3600000" y="1993359"/>
                </a:lnTo>
                <a:lnTo>
                  <a:pt x="0" y="19933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GB" sz="3200" kern="1200" cap="none" baseline="0" noProof="0" dirty="0">
                <a:solidFill>
                  <a:prstClr val="black">
                    <a:hueOff val="0"/>
                    <a:satOff val="0"/>
                    <a:lumOff val="0"/>
                    <a:alphaOff val="0"/>
                  </a:prstClr>
                </a:solidFill>
                <a:latin typeface="Calibri"/>
                <a:ea typeface="+mn-ea"/>
                <a:cs typeface="+mn-cs"/>
              </a:rPr>
              <a:t>Promuove il coinvolgimento della comunità e l'apprendimento permanente.</a:t>
            </a:r>
          </a:p>
        </p:txBody>
      </p:sp>
      <p:pic>
        <p:nvPicPr>
          <p:cNvPr id="16" name="Γραφικό 15">
            <a:extLst>
              <a:ext uri="{FF2B5EF4-FFF2-40B4-BE49-F238E27FC236}">
                <a16:creationId xmlns:a16="http://schemas.microsoft.com/office/drawing/2014/main" id="{2663903F-C38F-8851-4370-5BECAC7EA420}"/>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rot="16200000">
            <a:off x="4402966" y="5171463"/>
            <a:ext cx="1080000" cy="1080000"/>
          </a:xfrm>
          <a:prstGeom prst="rect">
            <a:avLst/>
          </a:prstGeom>
        </p:spPr>
      </p:pic>
      <p:pic>
        <p:nvPicPr>
          <p:cNvPr id="17" name="Γραφικό 16">
            <a:extLst>
              <a:ext uri="{FF2B5EF4-FFF2-40B4-BE49-F238E27FC236}">
                <a16:creationId xmlns:a16="http://schemas.microsoft.com/office/drawing/2014/main" id="{2E8C06DA-19F6-6BF4-0DCD-DB7D5237E6B3}"/>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786220" y="5171463"/>
            <a:ext cx="1080000" cy="1080000"/>
          </a:xfrm>
          <a:prstGeom prst="rect">
            <a:avLst/>
          </a:prstGeom>
        </p:spPr>
      </p:pic>
      <p:pic>
        <p:nvPicPr>
          <p:cNvPr id="18" name="Γραφικό 17">
            <a:extLst>
              <a:ext uri="{FF2B5EF4-FFF2-40B4-BE49-F238E27FC236}">
                <a16:creationId xmlns:a16="http://schemas.microsoft.com/office/drawing/2014/main" id="{7946B6D9-7ABC-522B-4454-FE493483A410}"/>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969472" y="5301916"/>
            <a:ext cx="1080000" cy="1080000"/>
          </a:xfrm>
          <a:prstGeom prst="rect">
            <a:avLst/>
          </a:prstGeom>
        </p:spPr>
      </p:pic>
      <p:sp>
        <p:nvSpPr>
          <p:cNvPr id="19" name="Freeform 2">
            <a:extLst>
              <a:ext uri="{FF2B5EF4-FFF2-40B4-BE49-F238E27FC236}">
                <a16:creationId xmlns:a16="http://schemas.microsoft.com/office/drawing/2014/main" id="{87D87096-112B-9E3C-1E76-02529A3DB5E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noProof="0" dirty="0"/>
          </a:p>
        </p:txBody>
      </p:sp>
      <p:sp>
        <p:nvSpPr>
          <p:cNvPr id="20" name="Freeform 3">
            <a:extLst>
              <a:ext uri="{FF2B5EF4-FFF2-40B4-BE49-F238E27FC236}">
                <a16:creationId xmlns:a16="http://schemas.microsoft.com/office/drawing/2014/main" id="{CD764A58-1854-84D0-EAC0-B2847BFBFE7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noProof="0" dirty="0"/>
          </a:p>
        </p:txBody>
      </p:sp>
    </p:spTree>
    <p:extLst>
      <p:ext uri="{BB962C8B-B14F-4D97-AF65-F5344CB8AC3E}">
        <p14:creationId xmlns:p14="http://schemas.microsoft.com/office/powerpoint/2010/main" val="4168926397"/>
      </p:ext>
    </p:extLst>
  </p:cSld>
  <p:clrMapOvr>
    <a:masterClrMapping/>
  </p:clrMapOvr>
</p:sld>
</file>

<file path=ppt/slides/slide21.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5407C-FECD-E56D-0D46-220F987AD68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0554997-1D91-1B7B-C58B-3155A17E30CA}"/>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8EC14E0B-A6FC-FDBD-0B24-FF3FBDF438D6}"/>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C3E37250-8CDA-0662-4624-DFC06FE4C7AE}"/>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F6031"/>
                </a:solidFill>
                <a:effectLst/>
                <a:uLnTx/>
                <a:uFillTx/>
                <a:latin typeface="Calibri"/>
                <a:ea typeface="+mn-ea"/>
                <a:cs typeface="+mn-cs"/>
              </a:rPr>
              <a:t>Attività C4.A1</a:t>
            </a:r>
            <a:endParaRPr kumimoji="0" lang="en-GB"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196D322A-9989-C184-6FA3-AF502D6900C5}"/>
              </a:ext>
            </a:extLst>
          </p:cNvPr>
          <p:cNvSpPr txBox="1"/>
          <p:nvPr/>
        </p:nvSpPr>
        <p:spPr>
          <a:xfrm>
            <a:off x="1828800" y="3948619"/>
            <a:ext cx="15866165" cy="1633845"/>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Lavorare con la piattaforma di apprendimento virtuale INSPIRE e il programma di formazione INSPIRE (VOOC) </a:t>
            </a:r>
            <a:endParaRPr kumimoji="0" lang="en-GB"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
        <p:nvSpPr>
          <p:cNvPr id="6" name="TextBox 5">
            <a:extLst>
              <a:ext uri="{FF2B5EF4-FFF2-40B4-BE49-F238E27FC236}">
                <a16:creationId xmlns:a16="http://schemas.microsoft.com/office/drawing/2014/main" id="{0AEE467D-8010-7AE0-2EF5-D2A4F9229170}"/>
              </a:ext>
            </a:extLst>
          </p:cNvPr>
          <p:cNvSpPr txBox="1"/>
          <p:nvPr/>
        </p:nvSpPr>
        <p:spPr>
          <a:xfrm>
            <a:off x="4622801" y="7035463"/>
            <a:ext cx="12823370" cy="1723549"/>
          </a:xfrm>
          <a:prstGeom prst="rect">
            <a:avLst/>
          </a:prstGeom>
          <a:noFill/>
        </p:spPr>
        <p:txBody>
          <a:bodyPr wrap="square">
            <a:spAutoFit/>
          </a:bodyPr>
          <a:lstStyle/>
          <a:p>
            <a:pPr marL="342900" lvl="0" indent="-342900">
              <a:spcBef>
                <a:spcPts val="600"/>
              </a:spcBef>
              <a:spcAft>
                <a:spcPts val="600"/>
              </a:spcAft>
              <a:buFont typeface="Symbol" panose="05050102010706020507" pitchFamily="18" charset="2"/>
              <a:buChar char=""/>
            </a:pPr>
            <a:r>
              <a:rPr lang="en-GB"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Quali caratteristiche della piattaforma hai trovato più utili o interessanti? </a:t>
            </a:r>
          </a:p>
          <a:p>
            <a:pPr marL="342900" lvl="0" indent="-342900">
              <a:spcBef>
                <a:spcPts val="600"/>
              </a:spcBef>
              <a:spcAft>
                <a:spcPts val="600"/>
              </a:spcAft>
              <a:buFont typeface="Symbol" panose="05050102010706020507" pitchFamily="18" charset="2"/>
              <a:buChar char=""/>
            </a:pPr>
            <a:r>
              <a:rPr lang="en-GB"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Come pensi di utilizzare la piattaforma per supportare il tuo apprendimento o lavorare con le risorse formative?</a:t>
            </a:r>
            <a:endParaRPr lang="el-GR" sz="3200" dirty="0"/>
          </a:p>
        </p:txBody>
      </p:sp>
    </p:spTree>
    <p:extLst>
      <p:ext uri="{BB962C8B-B14F-4D97-AF65-F5344CB8AC3E}">
        <p14:creationId xmlns:p14="http://schemas.microsoft.com/office/powerpoint/2010/main" val="614232164"/>
      </p:ext>
    </p:extLst>
  </p:cSld>
  <p:clrMapOvr>
    <a:masterClrMapping/>
  </p:clrMapOvr>
</p:sld>
</file>

<file path=ppt/slides/slide22.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ED54-6DE4-0461-331B-28255D77905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445212-EF23-0739-6BB0-DD3052BF2332}"/>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8AE7833-51A0-660E-AAA9-3E90C1AFB106}"/>
              </a:ext>
            </a:extLst>
          </p:cNvPr>
          <p:cNvSpPr/>
          <p:nvPr/>
        </p:nvSpPr>
        <p:spPr>
          <a:xfrm rot="-10800000">
            <a:off x="11277600" y="340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908F52E8-2DA3-A340-2D50-7063C2A17CBF}"/>
              </a:ext>
            </a:extLst>
          </p:cNvPr>
          <p:cNvSpPr txBox="1"/>
          <p:nvPr/>
        </p:nvSpPr>
        <p:spPr>
          <a:xfrm>
            <a:off x="5715000" y="952500"/>
            <a:ext cx="3886200" cy="1323439"/>
          </a:xfrm>
          <a:prstGeom prst="rect">
            <a:avLst/>
          </a:prstGeom>
          <a:noFill/>
        </p:spPr>
        <p:txBody>
          <a:bodyPr wrap="square">
            <a:spAutoFit/>
          </a:bodyPr>
          <a:lstStyle/>
          <a:p>
            <a:pPr lvl="0"/>
            <a:r>
              <a:rPr lang="en-GB" sz="8000" b="1" noProof="0" dirty="0">
                <a:solidFill>
                  <a:schemeClr val="tx1"/>
                </a:solidFill>
                <a:effectLst/>
                <a:latin typeface="+mn-lt"/>
              </a:rPr>
              <a:t>Lezione 2</a:t>
            </a:r>
            <a:endParaRPr lang="en-GB" sz="8000" noProof="0" dirty="0"/>
          </a:p>
        </p:txBody>
      </p:sp>
      <p:pic>
        <p:nvPicPr>
          <p:cNvPr id="7" name="Γραφικό 3" descr="Theatervorhang Silhouette">
            <a:extLst>
              <a:ext uri="{FF2B5EF4-FFF2-40B4-BE49-F238E27FC236}">
                <a16:creationId xmlns:a16="http://schemas.microsoft.com/office/drawing/2014/main" id="{AE23249D-2BE6-04C9-3E80-A14CE1EB33D8}"/>
              </a:ext>
            </a:extLst>
          </p:cNvPr>
          <p:cNvPicPr>
            <a:picLocks/>
          </p:cNvPicPr>
          <p:nvPr/>
        </p:nvPicPr>
        <p:blipFill>
          <a:blip r:embed="rId7">
            <a:duotone>
              <a:schemeClr val="accent5">
                <a:shade val="45000"/>
                <a:satMod val="135000"/>
              </a:schemeClr>
              <a:prstClr val="white"/>
            </a:duotone>
            <a:extLst>
              <a:ext uri="{96DAC541-7B7A-43D3-8B79-37D633B846F1}">
                <asvg:svgBlip xmlns:asvg="http://schemas.microsoft.com/office/drawing/2016/SVG/main" r:embed="rId8"/>
              </a:ext>
            </a:extLst>
          </a:blip>
          <a:srcRect/>
          <a:stretch/>
        </p:blipFill>
        <p:spPr>
          <a:xfrm>
            <a:off x="2807938" y="6356950"/>
            <a:ext cx="2678462" cy="2678462"/>
          </a:xfrm>
          <a:prstGeom prst="rect">
            <a:avLst/>
          </a:prstGeom>
        </p:spPr>
      </p:pic>
      <p:sp>
        <p:nvSpPr>
          <p:cNvPr id="6" name="TextBox 3">
            <a:extLst>
              <a:ext uri="{FF2B5EF4-FFF2-40B4-BE49-F238E27FC236}">
                <a16:creationId xmlns:a16="http://schemas.microsoft.com/office/drawing/2014/main" id="{9E70FEF6-E9A1-89D2-DBA0-515407B48527}"/>
              </a:ext>
            </a:extLst>
          </p:cNvPr>
          <p:cNvSpPr txBox="1"/>
          <p:nvPr/>
        </p:nvSpPr>
        <p:spPr>
          <a:xfrm>
            <a:off x="5638800" y="6726685"/>
            <a:ext cx="11734800" cy="2862322"/>
          </a:xfrm>
          <a:prstGeom prst="rect">
            <a:avLst/>
          </a:prstGeom>
          <a:noFill/>
        </p:spPr>
        <p:txBody>
          <a:bodyPr wrap="square">
            <a:spAutoFit/>
          </a:bodyPr>
          <a:lstStyle/>
          <a:p>
            <a:r>
              <a:rPr lang="en-GB" sz="6000" noProof="0" dirty="0"/>
              <a:t>Comprendere la creazione di produzioni sostenibili e la gestione di luoghi sostenibili per le arti dello spettacolo</a:t>
            </a:r>
          </a:p>
        </p:txBody>
      </p:sp>
    </p:spTree>
    <p:extLst>
      <p:ext uri="{BB962C8B-B14F-4D97-AF65-F5344CB8AC3E}">
        <p14:creationId xmlns:p14="http://schemas.microsoft.com/office/powerpoint/2010/main" val="2664008391"/>
      </p:ext>
    </p:extLst>
  </p:cSld>
  <p:clrMapOvr>
    <a:masterClrMapping/>
  </p:clrMapOvr>
</p:sld>
</file>

<file path=ppt/slides/slide23.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A2FEF-258A-F486-94D2-E6402AAB236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762CA51-A451-96EC-96E0-EBBE185B16AF}"/>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6301F399-E2C6-A7DF-B51A-CF184E6014FA}"/>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4" name="TextBox 3">
            <a:extLst>
              <a:ext uri="{FF2B5EF4-FFF2-40B4-BE49-F238E27FC236}">
                <a16:creationId xmlns:a16="http://schemas.microsoft.com/office/drawing/2014/main" id="{5262BEBF-A51F-E5D4-9BF0-CB0507BFCCF3}"/>
              </a:ext>
            </a:extLst>
          </p:cNvPr>
          <p:cNvSpPr txBox="1"/>
          <p:nvPr/>
        </p:nvSpPr>
        <p:spPr>
          <a:xfrm>
            <a:off x="2209800" y="5384766"/>
            <a:ext cx="15468600" cy="3631763"/>
          </a:xfrm>
          <a:prstGeom prst="rect">
            <a:avLst/>
          </a:prstGeom>
          <a:noFill/>
        </p:spPr>
        <p:txBody>
          <a:bodyPr wrap="square">
            <a:spAutoFit/>
          </a:bodyPr>
          <a:lstStyle/>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L'importanza delle pratiche e delle operazioni di produzione sostenibili per le arti dello spettacolo </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Verso una produzione teatrale sostenibile: approcci creativi, collaborativi e orientati al ciclo di vita </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Gestione di luoghi sostenibili: strategie basate sui dati per l'efficienza energetica e il miglioramento a lungo termine </a:t>
            </a:r>
          </a:p>
        </p:txBody>
      </p:sp>
      <p:sp>
        <p:nvSpPr>
          <p:cNvPr id="5" name="TextBox 4">
            <a:extLst>
              <a:ext uri="{FF2B5EF4-FFF2-40B4-BE49-F238E27FC236}">
                <a16:creationId xmlns:a16="http://schemas.microsoft.com/office/drawing/2014/main" id="{799B9FF1-0340-D7E1-5851-EE03CE0F6C1C}"/>
              </a:ext>
            </a:extLst>
          </p:cNvPr>
          <p:cNvSpPr txBox="1"/>
          <p:nvPr/>
        </p:nvSpPr>
        <p:spPr>
          <a:xfrm>
            <a:off x="2133600" y="4000500"/>
            <a:ext cx="14401800" cy="861774"/>
          </a:xfrm>
          <a:prstGeom prst="rect">
            <a:avLst/>
          </a:prstGeom>
          <a:noFill/>
        </p:spPr>
        <p:txBody>
          <a:bodyPr wrap="square">
            <a:spAutoFit/>
          </a:bodyPr>
          <a:lstStyle/>
          <a:p>
            <a:pPr lvl="0"/>
            <a:r>
              <a:rPr lang="en-GB" sz="5000" b="1" noProof="0" dirty="0"/>
              <a:t>Argomenti della lezione 2</a:t>
            </a:r>
          </a:p>
        </p:txBody>
      </p:sp>
    </p:spTree>
    <p:extLst>
      <p:ext uri="{BB962C8B-B14F-4D97-AF65-F5344CB8AC3E}">
        <p14:creationId xmlns:p14="http://schemas.microsoft.com/office/powerpoint/2010/main" val="4182630878"/>
      </p:ext>
    </p:extLst>
  </p:cSld>
  <p:clrMapOvr>
    <a:masterClrMapping/>
  </p:clrMapOvr>
</p:sld>
</file>

<file path=ppt/slides/slide24.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DCDAE-EC7A-B068-6437-1A72D549F044}"/>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268C89A5-D22C-DCE9-EEAF-0171A2B37547}"/>
              </a:ext>
            </a:extLst>
          </p:cNvPr>
          <p:cNvSpPr txBox="1"/>
          <p:nvPr/>
        </p:nvSpPr>
        <p:spPr>
          <a:xfrm>
            <a:off x="1175657" y="1069207"/>
            <a:ext cx="15353280" cy="1754326"/>
          </a:xfrm>
          <a:prstGeom prst="rect">
            <a:avLst/>
          </a:prstGeom>
          <a:noFill/>
        </p:spPr>
        <p:txBody>
          <a:bodyPr wrap="square" rtlCol="0">
            <a:spAutoFit/>
          </a:bodyPr>
          <a:lstStyle/>
          <a:p>
            <a:pPr algn="r">
              <a:spcBef>
                <a:spcPct val="0"/>
              </a:spcBef>
            </a:pPr>
            <a:r>
              <a:rPr lang="en-GB" sz="5400" b="1" noProof="0" dirty="0">
                <a:latin typeface="+mj-lt"/>
                <a:ea typeface="+mj-ea"/>
                <a:cs typeface="+mj-cs"/>
              </a:rPr>
              <a:t>L'importanza delle pratiche e delle operazioni di produzione sostenibili per le arti dello spettacolo</a:t>
            </a:r>
            <a:endParaRPr lang="en-GB" sz="5400" noProof="0" dirty="0"/>
          </a:p>
        </p:txBody>
      </p:sp>
      <p:sp>
        <p:nvSpPr>
          <p:cNvPr id="5" name="TextBox 3">
            <a:extLst>
              <a:ext uri="{FF2B5EF4-FFF2-40B4-BE49-F238E27FC236}">
                <a16:creationId xmlns:a16="http://schemas.microsoft.com/office/drawing/2014/main" id="{A37A59A3-A582-7CD7-2D13-61F10A29B1B0}"/>
              </a:ext>
            </a:extLst>
          </p:cNvPr>
          <p:cNvSpPr txBox="1"/>
          <p:nvPr/>
        </p:nvSpPr>
        <p:spPr>
          <a:xfrm>
            <a:off x="2209800" y="4537273"/>
            <a:ext cx="15468600" cy="3400931"/>
          </a:xfrm>
          <a:prstGeom prst="rect">
            <a:avLst/>
          </a:prstGeom>
          <a:noFill/>
        </p:spPr>
        <p:txBody>
          <a:bodyPr wrap="square">
            <a:spAutoFit/>
          </a:bodyPr>
          <a:lstStyle/>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Affrontare l'impatto ambientale e sociale</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Migliorare l'eccellenza creativa e operativa</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Superare le sfide chiave del settore</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Creare un'impronta positiva: promuovere un cambiamento positivo</a:t>
            </a:r>
          </a:p>
          <a:p>
            <a:pPr marL="622300" lvl="0" indent="-622300" algn="just">
              <a:spcBef>
                <a:spcPts val="600"/>
              </a:spcBef>
              <a:spcAft>
                <a:spcPts val="600"/>
              </a:spcAft>
              <a:buClr>
                <a:srgbClr val="04A6C2"/>
              </a:buClr>
              <a:buFont typeface="Wingdings" panose="05000000000000000000" pitchFamily="2" charset="2"/>
              <a:buChar char="Ø"/>
            </a:pPr>
            <a:r>
              <a:rPr lang="en-GB" sz="3500" dirty="0">
                <a:ea typeface="Arial" panose="020B0604020202020204" pitchFamily="34" charset="0"/>
              </a:rPr>
              <a:t>Collaborazione e responsabilità condivisa</a:t>
            </a:r>
          </a:p>
        </p:txBody>
      </p:sp>
      <p:sp>
        <p:nvSpPr>
          <p:cNvPr id="6" name="Freeform 2">
            <a:extLst>
              <a:ext uri="{FF2B5EF4-FFF2-40B4-BE49-F238E27FC236}">
                <a16:creationId xmlns:a16="http://schemas.microsoft.com/office/drawing/2014/main" id="{51D5DBBE-299B-D136-3B73-09F561BC4F9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3070E0CE-87BB-C448-7BF5-E3995FE265CA}"/>
              </a:ext>
            </a:extLst>
          </p:cNvPr>
          <p:cNvSpPr/>
          <p:nvPr/>
        </p:nvSpPr>
        <p:spPr>
          <a:xfrm rot="10800000">
            <a:off x="16647886" y="1255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Tree>
    <p:extLst>
      <p:ext uri="{BB962C8B-B14F-4D97-AF65-F5344CB8AC3E}">
        <p14:creationId xmlns:p14="http://schemas.microsoft.com/office/powerpoint/2010/main" val="2058785202"/>
      </p:ext>
    </p:extLst>
  </p:cSld>
  <p:clrMapOvr>
    <a:masterClrMapping/>
  </p:clrMapOvr>
</p:sld>
</file>

<file path=ppt/slides/slide25.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1F48D-4085-7405-CDC0-A6B86B97C18F}"/>
            </a:ext>
          </a:extLst>
        </p:cNvPr>
        <p:cNvGrpSpPr/>
        <p:nvPr/>
      </p:nvGrpSpPr>
      <p:grpSpPr>
        <a:xfrm>
          <a:off x="0" y="0"/>
          <a:ext cx="0" cy="0"/>
          <a:chOff x="0" y="0"/>
          <a:chExt cx="0" cy="0"/>
        </a:xfrm>
      </p:grpSpPr>
      <p:sp>
        <p:nvSpPr>
          <p:cNvPr id="5" name="Textfeld 4">
            <a:extLst>
              <a:ext uri="{FF2B5EF4-FFF2-40B4-BE49-F238E27FC236}">
                <a16:creationId xmlns:a16="http://schemas.microsoft.com/office/drawing/2014/main" id="{7DA03FC3-CEAC-E7B3-6BE7-E57240341733}"/>
              </a:ext>
            </a:extLst>
          </p:cNvPr>
          <p:cNvSpPr txBox="1"/>
          <p:nvPr/>
        </p:nvSpPr>
        <p:spPr>
          <a:xfrm>
            <a:off x="2513671" y="1003861"/>
            <a:ext cx="13798045" cy="938719"/>
          </a:xfrm>
          <a:prstGeom prst="rect">
            <a:avLst/>
          </a:prstGeom>
          <a:noFill/>
        </p:spPr>
        <p:txBody>
          <a:bodyPr wrap="square" rtlCol="0">
            <a:spAutoFit/>
          </a:bodyPr>
          <a:lstStyle/>
          <a:p>
            <a:pPr algn="r">
              <a:spcBef>
                <a:spcPct val="0"/>
              </a:spcBef>
            </a:pPr>
            <a:r>
              <a:rPr lang="en-GB" sz="5500" b="1" dirty="0"/>
              <a:t>Gestione sostenibile del teatro</a:t>
            </a:r>
            <a:endParaRPr lang="en-GB" sz="5500" dirty="0"/>
          </a:p>
        </p:txBody>
      </p:sp>
      <p:sp>
        <p:nvSpPr>
          <p:cNvPr id="6" name="Freeform 2">
            <a:extLst>
              <a:ext uri="{FF2B5EF4-FFF2-40B4-BE49-F238E27FC236}">
                <a16:creationId xmlns:a16="http://schemas.microsoft.com/office/drawing/2014/main" id="{4536FC36-986A-D79F-0F9C-BA6024E27E0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504605B5-AD24-1080-19D9-4C2A356D7E9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graphicFrame>
        <p:nvGraphicFramePr>
          <p:cNvPr id="2" name="Tabelle 3">
            <a:extLst>
              <a:ext uri="{FF2B5EF4-FFF2-40B4-BE49-F238E27FC236}">
                <a16:creationId xmlns:a16="http://schemas.microsoft.com/office/drawing/2014/main" id="{325AD3F5-9947-15F7-EB15-B96D801CEBDB}"/>
              </a:ext>
            </a:extLst>
          </p:cNvPr>
          <p:cNvGraphicFramePr>
            <a:graphicFrameLocks noGrp="1"/>
          </p:cNvGraphicFramePr>
          <p:nvPr/>
        </p:nvGraphicFramePr>
        <p:xfrm>
          <a:off x="1087200" y="2802161"/>
          <a:ext cx="15890400" cy="5948862"/>
        </p:xfrm>
        <a:graphic>
          <a:graphicData uri="http://schemas.openxmlformats.org/drawingml/2006/table">
            <a:tbl>
              <a:tblPr/>
              <a:tblGrid>
                <a:gridCol w="6177600">
                  <a:extLst>
                    <a:ext uri="{9D8B030D-6E8A-4147-A177-3AD203B41FA5}">
                      <a16:colId xmlns:a16="http://schemas.microsoft.com/office/drawing/2014/main" val="2027609133"/>
                    </a:ext>
                  </a:extLst>
                </a:gridCol>
                <a:gridCol w="9712800">
                  <a:extLst>
                    <a:ext uri="{9D8B030D-6E8A-4147-A177-3AD203B41FA5}">
                      <a16:colId xmlns:a16="http://schemas.microsoft.com/office/drawing/2014/main" val="3106534361"/>
                    </a:ext>
                  </a:extLst>
                </a:gridCol>
              </a:tblGrid>
              <a:tr h="720000">
                <a:tc>
                  <a:txBody>
                    <a:bodyPr/>
                    <a:lstStyle/>
                    <a:p>
                      <a:pPr marL="0" algn="l" defTabSz="914400" rtl="0" eaLnBrk="1" latinLnBrk="0" hangingPunct="1"/>
                      <a:r>
                        <a:rPr kumimoji="0" lang="en-GB" sz="2400" b="1" i="0" u="none" strike="noStrike" kern="1200" cap="none" spc="0" normalizeH="0" baseline="0" noProof="0" dirty="0">
                          <a:ln>
                            <a:noFill/>
                          </a:ln>
                          <a:solidFill>
                            <a:srgbClr val="569938"/>
                          </a:solidFill>
                          <a:effectLst/>
                          <a:uLnTx/>
                          <a:uFillTx/>
                          <a:latin typeface="Calibri" panose="020F0502020204030204" pitchFamily="34" charset="0"/>
                          <a:ea typeface="+mn-ea"/>
                          <a:cs typeface="+mn-cs"/>
                        </a:rPr>
                        <a:t>Definizione di politiche e piani d'azione chiari</a:t>
                      </a:r>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endParaRPr lang="en-GB" sz="2400" b="1" kern="1200" noProof="0" dirty="0">
                        <a:solidFill>
                          <a:schemeClr val="tx1"/>
                        </a:solidFill>
                        <a:latin typeface="+mn-lt"/>
                        <a:ea typeface="+mn-ea"/>
                        <a:cs typeface="+mn-cs"/>
                      </a:endParaRPr>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3223499"/>
                  </a:ext>
                </a:extLst>
              </a:tr>
              <a:tr h="754327">
                <a:tc>
                  <a:txBody>
                    <a:bodyPr/>
                    <a:lstStyle/>
                    <a:p>
                      <a:pPr lvl="1"/>
                      <a:r>
                        <a:rPr lang="en-GB" sz="2400" b="0" noProof="0" dirty="0"/>
                        <a:t>Politiche di sostenibilità</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r>
                        <a:rPr lang="en-GB" sz="2400" noProof="0" dirty="0"/>
                        <a:t>Sviluppare e comunicare politiche in linea con le pratiche operative e gli standard di sostenibilità </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141692467"/>
                  </a:ext>
                </a:extLst>
              </a:tr>
              <a:tr h="612891">
                <a:tc>
                  <a:txBody>
                    <a:bodyPr/>
                    <a:lstStyle/>
                    <a:p>
                      <a:pPr lvl="1"/>
                      <a:r>
                        <a:rPr lang="en-GB" sz="2400" b="0" noProof="0" dirty="0"/>
                        <a:t>Obiettivi SMART</a:t>
                      </a:r>
                    </a:p>
                  </a:txBody>
                  <a:tcPr marL="47145" marR="47145" marT="23573" marB="23573" anchor="ctr">
                    <a:lnL>
                      <a:noFill/>
                    </a:lnL>
                    <a:lnR>
                      <a:noFill/>
                    </a:lnR>
                    <a:lnT>
                      <a:noFill/>
                    </a:lnT>
                    <a:lnB>
                      <a:noFill/>
                    </a:lnB>
                    <a:noFill/>
                  </a:tcPr>
                </a:tc>
                <a:tc>
                  <a:txBody>
                    <a:bodyPr/>
                    <a:lstStyle/>
                    <a:p>
                      <a:r>
                        <a:rPr lang="en-GB" sz="2400" noProof="0" dirty="0"/>
                        <a:t>Definire obiettivi specifici, misurabili, raggiungibili, rilevanti e con scadenze precise </a:t>
                      </a:r>
                    </a:p>
                  </a:txBody>
                  <a:tcPr marL="47145" marR="47145" marT="23573" marB="23573" anchor="ctr">
                    <a:lnL>
                      <a:noFill/>
                    </a:lnL>
                    <a:lnR>
                      <a:noFill/>
                    </a:lnR>
                    <a:lnT>
                      <a:noFill/>
                    </a:lnT>
                    <a:lnB>
                      <a:noFill/>
                    </a:lnB>
                    <a:noFill/>
                  </a:tcPr>
                </a:tc>
                <a:extLst>
                  <a:ext uri="{0D108BD9-81ED-4DB2-BD59-A6C34878D82A}">
                    <a16:rowId xmlns:a16="http://schemas.microsoft.com/office/drawing/2014/main" val="46824604"/>
                  </a:ext>
                </a:extLst>
              </a:tr>
              <a:tr h="722641">
                <a:tc>
                  <a:txBody>
                    <a:bodyPr/>
                    <a:lstStyle/>
                    <a:p>
                      <a:pPr marL="0" algn="l" defTabSz="914400" rtl="0" eaLnBrk="1" latinLnBrk="0" hangingPunct="1"/>
                      <a:r>
                        <a:rPr kumimoji="0" lang="en-GB" sz="2400" b="1" i="0" u="none" strike="noStrike" kern="1200" cap="none" spc="0" normalizeH="0" baseline="0" noProof="0" dirty="0">
                          <a:ln>
                            <a:noFill/>
                          </a:ln>
                          <a:solidFill>
                            <a:srgbClr val="569938"/>
                          </a:solidFill>
                          <a:effectLst/>
                          <a:uLnTx/>
                          <a:uFillTx/>
                          <a:latin typeface="Calibri" panose="020F0502020204030204" pitchFamily="34" charset="0"/>
                          <a:ea typeface="+mn-ea"/>
                          <a:cs typeface="+mn-cs"/>
                        </a:rPr>
                        <a:t>Aree chiave di interesse per l'integrazione</a:t>
                      </a:r>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endParaRPr lang="en-GB" sz="2400" noProof="0" dirty="0"/>
                    </a:p>
                  </a:txBody>
                  <a:tcPr marL="47145" marR="47145" marT="23573" marB="23573"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1516965"/>
                  </a:ext>
                </a:extLst>
              </a:tr>
              <a:tr h="612891">
                <a:tc>
                  <a:txBody>
                    <a:bodyPr/>
                    <a:lstStyle/>
                    <a:p>
                      <a:pPr lvl="1"/>
                      <a:r>
                        <a:rPr lang="en-GB" sz="2400" b="0" noProof="0" dirty="0"/>
                        <a:t>Approvvigionamento dei materiali e gestione del ciclo di vita</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tc>
                  <a:txBody>
                    <a:bodyPr/>
                    <a:lstStyle/>
                    <a:p>
                      <a:r>
                        <a:rPr lang="en-GB" sz="2400" noProof="0" dirty="0"/>
                        <a:t>Utilizzare materiali recuperati, riciclati e a basso impatto; garantire una progettazione modulare; tracciare le fonti e lo smaltimento dei materiali; progettare per lo smontaggio.</a:t>
                      </a:r>
                    </a:p>
                  </a:txBody>
                  <a:tcPr marL="47145" marR="47145" marT="23573" marB="23573" anchor="ctr">
                    <a:lnL>
                      <a:noFill/>
                    </a:lnL>
                    <a:lnR>
                      <a:noFill/>
                    </a:lnR>
                    <a:lnT w="12700" cap="flat" cmpd="sng" algn="ctr">
                      <a:solidFill>
                        <a:schemeClr val="tx1"/>
                      </a:solidFill>
                      <a:prstDash val="solid"/>
                      <a:round/>
                      <a:headEnd type="none" w="med" len="med"/>
                      <a:tailEnd type="none" w="med" len="med"/>
                    </a:lnT>
                    <a:lnB>
                      <a:noFill/>
                    </a:lnB>
                    <a:noFill/>
                  </a:tcPr>
                </a:tc>
                <a:extLst>
                  <a:ext uri="{0D108BD9-81ED-4DB2-BD59-A6C34878D82A}">
                    <a16:rowId xmlns:a16="http://schemas.microsoft.com/office/drawing/2014/main" val="2306133991"/>
                  </a:ext>
                </a:extLst>
              </a:tr>
              <a:tr h="612891">
                <a:tc>
                  <a:txBody>
                    <a:bodyPr/>
                    <a:lstStyle/>
                    <a:p>
                      <a:pPr lvl="1"/>
                      <a:r>
                        <a:rPr lang="en-GB" sz="2400" b="0" noProof="0" dirty="0"/>
                        <a:t>Efficienza energetica</a:t>
                      </a:r>
                    </a:p>
                  </a:txBody>
                  <a:tcPr marL="47145" marR="47145" marT="23573" marB="23573" anchor="ctr">
                    <a:lnL>
                      <a:noFill/>
                    </a:lnL>
                    <a:lnR>
                      <a:noFill/>
                    </a:lnR>
                    <a:lnT>
                      <a:noFill/>
                    </a:lnT>
                    <a:lnB>
                      <a:noFill/>
                    </a:lnB>
                    <a:noFill/>
                  </a:tcPr>
                </a:tc>
                <a:tc>
                  <a:txBody>
                    <a:bodyPr/>
                    <a:lstStyle/>
                    <a:p>
                      <a:r>
                        <a:rPr lang="en-GB" sz="2400" noProof="0" dirty="0"/>
                        <a:t>Implementare sistemi HVAC, automazione ed energie rinnovabili efficienti dal punto di vista energetico; monitorare il consumo energetico con strumenti di analisi dei dati.</a:t>
                      </a:r>
                    </a:p>
                  </a:txBody>
                  <a:tcPr marL="47145" marR="47145" marT="23573" marB="23573" anchor="ctr">
                    <a:lnL>
                      <a:noFill/>
                    </a:lnL>
                    <a:lnR>
                      <a:noFill/>
                    </a:lnR>
                    <a:lnT>
                      <a:noFill/>
                    </a:lnT>
                    <a:lnB>
                      <a:noFill/>
                    </a:lnB>
                    <a:noFill/>
                  </a:tcPr>
                </a:tc>
                <a:extLst>
                  <a:ext uri="{0D108BD9-81ED-4DB2-BD59-A6C34878D82A}">
                    <a16:rowId xmlns:a16="http://schemas.microsoft.com/office/drawing/2014/main" val="4012732927"/>
                  </a:ext>
                </a:extLst>
              </a:tr>
              <a:tr h="612891">
                <a:tc>
                  <a:txBody>
                    <a:bodyPr/>
                    <a:lstStyle/>
                    <a:p>
                      <a:pPr lvl="1"/>
                      <a:r>
                        <a:rPr lang="en-GB" sz="2400" b="0" noProof="0" dirty="0"/>
                        <a:t>Gestione dei rifiuti</a:t>
                      </a:r>
                    </a:p>
                  </a:txBody>
                  <a:tcPr marL="47145" marR="47145" marT="23573" marB="23573" anchor="ctr">
                    <a:lnL>
                      <a:noFill/>
                    </a:lnL>
                    <a:lnR>
                      <a:noFill/>
                    </a:lnR>
                    <a:lnT>
                      <a:noFill/>
                    </a:lnT>
                    <a:lnB>
                      <a:noFill/>
                    </a:lnB>
                    <a:noFill/>
                  </a:tcPr>
                </a:tc>
                <a:tc>
                  <a:txBody>
                    <a:bodyPr/>
                    <a:lstStyle/>
                    <a:p>
                      <a:r>
                        <a:rPr lang="en-GB" sz="2400" noProof="0" dirty="0"/>
                        <a:t>Andare oltre il riciclaggio: aggiungere il compostaggio, la donazione di cibo, la selezione manuale e le ristrutturazioni efficienti dal punto di vista delle risorse, in linea con i principi dell'economia circolare.</a:t>
                      </a:r>
                    </a:p>
                  </a:txBody>
                  <a:tcPr marL="47145" marR="47145" marT="23573" marB="23573" anchor="ctr">
                    <a:lnL>
                      <a:noFill/>
                    </a:lnL>
                    <a:lnR>
                      <a:noFill/>
                    </a:lnR>
                    <a:lnT>
                      <a:noFill/>
                    </a:lnT>
                    <a:lnB>
                      <a:noFill/>
                    </a:lnB>
                    <a:noFill/>
                  </a:tcPr>
                </a:tc>
                <a:extLst>
                  <a:ext uri="{0D108BD9-81ED-4DB2-BD59-A6C34878D82A}">
                    <a16:rowId xmlns:a16="http://schemas.microsoft.com/office/drawing/2014/main" val="3239556008"/>
                  </a:ext>
                </a:extLst>
              </a:tr>
              <a:tr h="612891">
                <a:tc>
                  <a:txBody>
                    <a:bodyPr/>
                    <a:lstStyle/>
                    <a:p>
                      <a:pPr lvl="1"/>
                      <a:r>
                        <a:rPr lang="en-GB" sz="2400" b="0" noProof="0" dirty="0"/>
                        <a:t>Logistica sostenibile</a:t>
                      </a:r>
                    </a:p>
                  </a:txBody>
                  <a:tcPr marL="47145" marR="47145" marT="23573" marB="23573" anchor="ctr">
                    <a:lnL>
                      <a:noFill/>
                    </a:lnL>
                    <a:lnR>
                      <a:noFill/>
                    </a:lnR>
                    <a:lnT>
                      <a:noFill/>
                    </a:lnT>
                    <a:lnB>
                      <a:noFill/>
                    </a:lnB>
                    <a:noFill/>
                  </a:tcPr>
                </a:tc>
                <a:tc>
                  <a:txBody>
                    <a:bodyPr/>
                    <a:lstStyle/>
                    <a:p>
                      <a:r>
                        <a:rPr lang="en-GB" sz="2400" noProof="0" dirty="0"/>
                        <a:t>Ridurre le consegne, ottimizzare i percorsi di trasporto, scegliere opzioni di trasporto a basse emissioni e monitorare le emissioni legate al trasporto.</a:t>
                      </a:r>
                    </a:p>
                  </a:txBody>
                  <a:tcPr marL="47145" marR="47145" marT="23573" marB="23573" anchor="ctr">
                    <a:lnL>
                      <a:noFill/>
                    </a:lnL>
                    <a:lnR>
                      <a:noFill/>
                    </a:lnR>
                    <a:lnT>
                      <a:noFill/>
                    </a:lnT>
                    <a:lnB>
                      <a:noFill/>
                    </a:lnB>
                    <a:noFill/>
                  </a:tcPr>
                </a:tc>
                <a:extLst>
                  <a:ext uri="{0D108BD9-81ED-4DB2-BD59-A6C34878D82A}">
                    <a16:rowId xmlns:a16="http://schemas.microsoft.com/office/drawing/2014/main" val="1240120321"/>
                  </a:ext>
                </a:extLst>
              </a:tr>
            </a:tbl>
          </a:graphicData>
        </a:graphic>
      </p:graphicFrame>
    </p:spTree>
    <p:extLst>
      <p:ext uri="{BB962C8B-B14F-4D97-AF65-F5344CB8AC3E}">
        <p14:creationId xmlns:p14="http://schemas.microsoft.com/office/powerpoint/2010/main" val="3515689486"/>
      </p:ext>
    </p:extLst>
  </p:cSld>
  <p:clrMapOvr>
    <a:masterClrMapping/>
  </p:clrMapOvr>
</p:sld>
</file>

<file path=ppt/slides/slide26.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46480-C5DD-1506-C397-0CA9D084B689}"/>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1A68CF18-E483-2862-8F85-6C587E1314F8}"/>
              </a:ext>
            </a:extLst>
          </p:cNvPr>
          <p:cNvSpPr txBox="1"/>
          <p:nvPr/>
        </p:nvSpPr>
        <p:spPr>
          <a:xfrm>
            <a:off x="537029" y="1025356"/>
            <a:ext cx="16089086" cy="938719"/>
          </a:xfrm>
          <a:prstGeom prst="rect">
            <a:avLst/>
          </a:prstGeom>
          <a:noFill/>
        </p:spPr>
        <p:txBody>
          <a:bodyPr wrap="square" rtlCol="0">
            <a:spAutoFit/>
          </a:bodyPr>
          <a:lstStyle/>
          <a:p>
            <a:pPr algn="r">
              <a:spcBef>
                <a:spcPct val="0"/>
              </a:spcBef>
            </a:pPr>
            <a:r>
              <a:rPr lang="en-GB" sz="5500" b="1" noProof="0" dirty="0">
                <a:latin typeface="+mj-lt"/>
                <a:ea typeface="+mj-ea"/>
                <a:cs typeface="+mj-cs"/>
              </a:rPr>
              <a:t>Il concetto di impronta digitale nelle arti performative sostenibili</a:t>
            </a:r>
          </a:p>
        </p:txBody>
      </p:sp>
      <p:sp>
        <p:nvSpPr>
          <p:cNvPr id="6" name="Textfeld 5">
            <a:extLst>
              <a:ext uri="{FF2B5EF4-FFF2-40B4-BE49-F238E27FC236}">
                <a16:creationId xmlns:a16="http://schemas.microsoft.com/office/drawing/2014/main" id="{5FF79F86-117D-F418-33BD-AF743B2D612D}"/>
              </a:ext>
            </a:extLst>
          </p:cNvPr>
          <p:cNvSpPr txBox="1"/>
          <p:nvPr/>
        </p:nvSpPr>
        <p:spPr>
          <a:xfrm>
            <a:off x="2414008" y="3367722"/>
            <a:ext cx="13961327" cy="923330"/>
          </a:xfrm>
          <a:prstGeom prst="rect">
            <a:avLst/>
          </a:prstGeom>
          <a:noFill/>
        </p:spPr>
        <p:txBody>
          <a:bodyPr wrap="square" rtlCol="0">
            <a:spAutoFit/>
          </a:bodyPr>
          <a:lstStyle/>
          <a:p>
            <a:r>
              <a:rPr lang="en-GB" sz="3600" b="1" noProof="0" dirty="0">
                <a:solidFill>
                  <a:srgbClr val="04A6C2"/>
                </a:solidFill>
              </a:rPr>
              <a:t>Impronta ecologica vs. impronta ecologica nelle arti performative</a:t>
            </a:r>
          </a:p>
          <a:p>
            <a:endParaRPr lang="en-GB" noProof="0" dirty="0"/>
          </a:p>
        </p:txBody>
      </p:sp>
      <p:sp>
        <p:nvSpPr>
          <p:cNvPr id="5" name="Freeform 2">
            <a:extLst>
              <a:ext uri="{FF2B5EF4-FFF2-40B4-BE49-F238E27FC236}">
                <a16:creationId xmlns:a16="http://schemas.microsoft.com/office/drawing/2014/main" id="{45B713DF-C95F-71FF-6A2C-6DE4CDA250B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6872B592-AC1A-D25C-7969-2872B81F5B7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pic>
        <p:nvPicPr>
          <p:cNvPr id="9" name="Γραφικό 8">
            <a:extLst>
              <a:ext uri="{FF2B5EF4-FFF2-40B4-BE49-F238E27FC236}">
                <a16:creationId xmlns:a16="http://schemas.microsoft.com/office/drawing/2014/main" id="{FD2784A5-9D87-BCD6-8845-02C7C87B9DB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414008" y="4679393"/>
            <a:ext cx="1800000" cy="1800000"/>
          </a:xfrm>
          <a:prstGeom prst="rect">
            <a:avLst/>
          </a:prstGeom>
        </p:spPr>
      </p:pic>
      <p:pic>
        <p:nvPicPr>
          <p:cNvPr id="11" name="Γραφικό 10">
            <a:extLst>
              <a:ext uri="{FF2B5EF4-FFF2-40B4-BE49-F238E27FC236}">
                <a16:creationId xmlns:a16="http://schemas.microsoft.com/office/drawing/2014/main" id="{2D570F23-3B64-84F7-9791-DF9E9A37AC29}"/>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414008" y="7461644"/>
            <a:ext cx="1800000" cy="1800000"/>
          </a:xfrm>
          <a:prstGeom prst="rect">
            <a:avLst/>
          </a:prstGeom>
        </p:spPr>
      </p:pic>
      <p:sp>
        <p:nvSpPr>
          <p:cNvPr id="13" name="TextBox 12">
            <a:extLst>
              <a:ext uri="{FF2B5EF4-FFF2-40B4-BE49-F238E27FC236}">
                <a16:creationId xmlns:a16="http://schemas.microsoft.com/office/drawing/2014/main" id="{D871D21D-A7D2-6138-0DD5-46E15C05BB84}"/>
              </a:ext>
            </a:extLst>
          </p:cNvPr>
          <p:cNvSpPr txBox="1"/>
          <p:nvPr/>
        </p:nvSpPr>
        <p:spPr>
          <a:xfrm>
            <a:off x="4466192" y="4840483"/>
            <a:ext cx="11705770" cy="1708160"/>
          </a:xfrm>
          <a:prstGeom prst="rect">
            <a:avLst/>
          </a:prstGeom>
          <a:noFill/>
        </p:spPr>
        <p:txBody>
          <a:bodyPr wrap="square">
            <a:spAutoFit/>
          </a:bodyPr>
          <a:lstStyle/>
          <a:p>
            <a:pPr lvl="0">
              <a:lnSpc>
                <a:spcPct val="100000"/>
              </a:lnSpc>
            </a:pPr>
            <a:r>
              <a:rPr lang="en-GB" sz="3500" b="1" noProof="0" dirty="0"/>
              <a:t>Impronta: </a:t>
            </a:r>
            <a:br>
              <a:rPr lang="en-GB" sz="3500" b="1" noProof="0" dirty="0"/>
            </a:br>
            <a:r>
              <a:rPr lang="en-GB" sz="3500" noProof="0" dirty="0"/>
              <a:t>Ridurre i danni, come diminuire il consumo di energia, i rifiuti o il consumo di risorse nelle produzioni.</a:t>
            </a:r>
          </a:p>
        </p:txBody>
      </p:sp>
      <p:sp>
        <p:nvSpPr>
          <p:cNvPr id="15" name="TextBox 14">
            <a:extLst>
              <a:ext uri="{FF2B5EF4-FFF2-40B4-BE49-F238E27FC236}">
                <a16:creationId xmlns:a16="http://schemas.microsoft.com/office/drawing/2014/main" id="{EC70D2AD-E256-DBD0-5027-D9C167A5D930}"/>
              </a:ext>
            </a:extLst>
          </p:cNvPr>
          <p:cNvSpPr txBox="1"/>
          <p:nvPr/>
        </p:nvSpPr>
        <p:spPr>
          <a:xfrm>
            <a:off x="4466192" y="7691984"/>
            <a:ext cx="11241314" cy="1569660"/>
          </a:xfrm>
          <a:prstGeom prst="rect">
            <a:avLst/>
          </a:prstGeom>
          <a:noFill/>
        </p:spPr>
        <p:txBody>
          <a:bodyPr wrap="square">
            <a:spAutoFit/>
          </a:bodyPr>
          <a:lstStyle/>
          <a:p>
            <a:pPr lvl="0">
              <a:lnSpc>
                <a:spcPct val="100000"/>
              </a:lnSpc>
            </a:pPr>
            <a:r>
              <a:rPr lang="en-GB" sz="3200" b="1" noProof="0" dirty="0"/>
              <a:t>Impronta positiva: </a:t>
            </a:r>
            <a:br>
              <a:rPr lang="en-GB" sz="3200" b="1" noProof="0" dirty="0"/>
            </a:br>
            <a:r>
              <a:rPr lang="en-GB" sz="3200" dirty="0"/>
              <a:t>Creare in modo proattivo un cambiamento positivo, sia all'interno che ben oltre il palcoscenico.</a:t>
            </a:r>
            <a:endParaRPr lang="en-GB" sz="3200" noProof="0" dirty="0"/>
          </a:p>
        </p:txBody>
      </p:sp>
    </p:spTree>
    <p:extLst>
      <p:ext uri="{BB962C8B-B14F-4D97-AF65-F5344CB8AC3E}">
        <p14:creationId xmlns:p14="http://schemas.microsoft.com/office/powerpoint/2010/main" val="2123454445"/>
      </p:ext>
    </p:extLst>
  </p:cSld>
  <p:clrMapOvr>
    <a:masterClrMapping/>
  </p:clrMapOvr>
</p:sld>
</file>

<file path=ppt/slides/slide27.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Γραφικό 32">
            <a:extLst>
              <a:ext uri="{FF2B5EF4-FFF2-40B4-BE49-F238E27FC236}">
                <a16:creationId xmlns:a16="http://schemas.microsoft.com/office/drawing/2014/main" id="{78AC337A-4A6B-AB2E-8E41-A5C309ED3DBF}"/>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2453080" y="2677310"/>
            <a:ext cx="1800000" cy="1800000"/>
          </a:xfrm>
          <a:prstGeom prst="rect">
            <a:avLst/>
          </a:prstGeom>
        </p:spPr>
      </p:pic>
      <p:pic>
        <p:nvPicPr>
          <p:cNvPr id="34" name="Γραφικό 33">
            <a:extLst>
              <a:ext uri="{FF2B5EF4-FFF2-40B4-BE49-F238E27FC236}">
                <a16:creationId xmlns:a16="http://schemas.microsoft.com/office/drawing/2014/main" id="{FA0C8D86-8E6E-8B98-8219-51D392B2D2B0}"/>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8243803" y="2711942"/>
            <a:ext cx="1800000" cy="1800000"/>
          </a:xfrm>
          <a:prstGeom prst="rect">
            <a:avLst/>
          </a:prstGeom>
        </p:spPr>
      </p:pic>
      <p:pic>
        <p:nvPicPr>
          <p:cNvPr id="35" name="Γραφικό 34">
            <a:extLst>
              <a:ext uri="{FF2B5EF4-FFF2-40B4-BE49-F238E27FC236}">
                <a16:creationId xmlns:a16="http://schemas.microsoft.com/office/drawing/2014/main" id="{B79F0704-DC2F-450C-A5C5-CDCA1981367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4320307" y="2520360"/>
            <a:ext cx="2221114" cy="2297515"/>
          </a:xfrm>
          <a:prstGeom prst="rect">
            <a:avLst/>
          </a:prstGeom>
        </p:spPr>
      </p:pic>
      <p:pic>
        <p:nvPicPr>
          <p:cNvPr id="36" name="Γραφικό 35">
            <a:extLst>
              <a:ext uri="{FF2B5EF4-FFF2-40B4-BE49-F238E27FC236}">
                <a16:creationId xmlns:a16="http://schemas.microsoft.com/office/drawing/2014/main" id="{22022944-D157-CDD1-7474-2CE133DC2FC1}"/>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467314" y="6170640"/>
            <a:ext cx="1800000" cy="1800000"/>
          </a:xfrm>
          <a:prstGeom prst="rect">
            <a:avLst/>
          </a:prstGeom>
        </p:spPr>
      </p:pic>
      <p:pic>
        <p:nvPicPr>
          <p:cNvPr id="37" name="Γραφικό 36">
            <a:extLst>
              <a:ext uri="{FF2B5EF4-FFF2-40B4-BE49-F238E27FC236}">
                <a16:creationId xmlns:a16="http://schemas.microsoft.com/office/drawing/2014/main" id="{18BE6B7A-D3D9-E957-DF4C-6AFD1C26B10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8243803" y="6170640"/>
            <a:ext cx="1800000" cy="1800000"/>
          </a:xfrm>
          <a:prstGeom prst="rect">
            <a:avLst/>
          </a:prstGeom>
        </p:spPr>
      </p:pic>
      <p:pic>
        <p:nvPicPr>
          <p:cNvPr id="38" name="Γραφικό 37">
            <a:extLst>
              <a:ext uri="{FF2B5EF4-FFF2-40B4-BE49-F238E27FC236}">
                <a16:creationId xmlns:a16="http://schemas.microsoft.com/office/drawing/2014/main" id="{A1F5491C-AC39-E6DD-9219-65DA6893E08D}"/>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4530864" y="6170640"/>
            <a:ext cx="1800000" cy="1800000"/>
          </a:xfrm>
          <a:prstGeom prst="rect">
            <a:avLst/>
          </a:prstGeom>
        </p:spPr>
      </p:pic>
      <p:sp>
        <p:nvSpPr>
          <p:cNvPr id="3" name="TextBox 2">
            <a:extLst>
              <a:ext uri="{FF2B5EF4-FFF2-40B4-BE49-F238E27FC236}">
                <a16:creationId xmlns:a16="http://schemas.microsoft.com/office/drawing/2014/main" id="{394BED92-B49A-E9FC-D25B-9B46F96B8F94}"/>
              </a:ext>
            </a:extLst>
          </p:cNvPr>
          <p:cNvSpPr txBox="1"/>
          <p:nvPr/>
        </p:nvSpPr>
        <p:spPr>
          <a:xfrm>
            <a:off x="13561964" y="8094801"/>
            <a:ext cx="3766267" cy="1677382"/>
          </a:xfrm>
          <a:prstGeom prst="rect">
            <a:avLst/>
          </a:prstGeom>
          <a:noFill/>
        </p:spPr>
        <p:txBody>
          <a:bodyPr wrap="square">
            <a:spAutoFit/>
          </a:bodyPr>
          <a:lstStyle/>
          <a:p>
            <a:pPr algn="ctr">
              <a:buNone/>
            </a:pPr>
            <a:r>
              <a:rPr lang="en-US" sz="2800" b="1" dirty="0"/>
              <a:t>Istituzioni e finanziatori: </a:t>
            </a:r>
            <a:br>
              <a:rPr lang="en-US" sz="2800" b="1" dirty="0"/>
            </a:br>
            <a:r>
              <a:rPr lang="en-US" sz="2500" dirty="0"/>
              <a:t>Promuovere la sostenibilità attraverso politiche e sostegno finanziario</a:t>
            </a:r>
          </a:p>
        </p:txBody>
      </p:sp>
      <p:sp>
        <p:nvSpPr>
          <p:cNvPr id="5" name="TextBox 4">
            <a:extLst>
              <a:ext uri="{FF2B5EF4-FFF2-40B4-BE49-F238E27FC236}">
                <a16:creationId xmlns:a16="http://schemas.microsoft.com/office/drawing/2014/main" id="{4EA91634-4DD1-9CD4-BA60-550B146393AE}"/>
              </a:ext>
            </a:extLst>
          </p:cNvPr>
          <p:cNvSpPr txBox="1"/>
          <p:nvPr/>
        </p:nvSpPr>
        <p:spPr>
          <a:xfrm>
            <a:off x="853134" y="4550869"/>
            <a:ext cx="4999892" cy="1292662"/>
          </a:xfrm>
          <a:prstGeom prst="rect">
            <a:avLst/>
          </a:prstGeom>
          <a:noFill/>
        </p:spPr>
        <p:txBody>
          <a:bodyPr wrap="square">
            <a:spAutoFit/>
          </a:bodyPr>
          <a:lstStyle/>
          <a:p>
            <a:pPr algn="ctr">
              <a:buNone/>
            </a:pPr>
            <a:r>
              <a:rPr lang="en-US" sz="2800" b="1" dirty="0"/>
              <a:t>Artisti: </a:t>
            </a:r>
            <a:br>
              <a:rPr lang="en-US" sz="2500" dirty="0"/>
            </a:br>
            <a:r>
              <a:rPr lang="en-US" sz="2500" dirty="0"/>
              <a:t>Visionari creativi che promuovono la sostenibilità e ispirano l'innovazione.</a:t>
            </a:r>
          </a:p>
        </p:txBody>
      </p:sp>
      <p:sp>
        <p:nvSpPr>
          <p:cNvPr id="7" name="TextBox 6">
            <a:extLst>
              <a:ext uri="{FF2B5EF4-FFF2-40B4-BE49-F238E27FC236}">
                <a16:creationId xmlns:a16="http://schemas.microsoft.com/office/drawing/2014/main" id="{330746E9-2DE1-2FAF-6B4B-7C7F461B2626}"/>
              </a:ext>
            </a:extLst>
          </p:cNvPr>
          <p:cNvSpPr txBox="1"/>
          <p:nvPr/>
        </p:nvSpPr>
        <p:spPr>
          <a:xfrm>
            <a:off x="6952146" y="4550869"/>
            <a:ext cx="4383313" cy="1292662"/>
          </a:xfrm>
          <a:prstGeom prst="rect">
            <a:avLst/>
          </a:prstGeom>
          <a:noFill/>
        </p:spPr>
        <p:txBody>
          <a:bodyPr wrap="square">
            <a:spAutoFit/>
          </a:bodyPr>
          <a:lstStyle/>
          <a:p>
            <a:pPr algn="ctr">
              <a:buNone/>
            </a:pPr>
            <a:r>
              <a:rPr lang="en-US" sz="2800" b="1" dirty="0"/>
              <a:t>Artigiani e tecnici: </a:t>
            </a:r>
            <a:br>
              <a:rPr lang="en-US" sz="2800" b="1" dirty="0"/>
            </a:br>
            <a:r>
              <a:rPr lang="en-US" sz="2500" dirty="0"/>
              <a:t>Attuano pratiche sostenibili nei materiali e nel design</a:t>
            </a:r>
          </a:p>
        </p:txBody>
      </p:sp>
      <p:sp>
        <p:nvSpPr>
          <p:cNvPr id="9" name="TextBox 8">
            <a:extLst>
              <a:ext uri="{FF2B5EF4-FFF2-40B4-BE49-F238E27FC236}">
                <a16:creationId xmlns:a16="http://schemas.microsoft.com/office/drawing/2014/main" id="{CC854893-82DF-3D56-88EA-93A897B1B191}"/>
              </a:ext>
            </a:extLst>
          </p:cNvPr>
          <p:cNvSpPr txBox="1"/>
          <p:nvPr/>
        </p:nvSpPr>
        <p:spPr>
          <a:xfrm>
            <a:off x="13253441" y="4550869"/>
            <a:ext cx="4383314" cy="1292662"/>
          </a:xfrm>
          <a:prstGeom prst="rect">
            <a:avLst/>
          </a:prstGeom>
          <a:noFill/>
        </p:spPr>
        <p:txBody>
          <a:bodyPr wrap="square">
            <a:spAutoFit/>
          </a:bodyPr>
          <a:lstStyle/>
          <a:p>
            <a:pPr algn="ctr">
              <a:buNone/>
            </a:pPr>
            <a:r>
              <a:rPr lang="en-US" sz="2800" b="1" dirty="0"/>
              <a:t>Produttori e manager: </a:t>
            </a:r>
            <a:br>
              <a:rPr lang="en-US" sz="2800" b="1" dirty="0"/>
            </a:br>
            <a:r>
              <a:rPr lang="en-US" sz="2500" dirty="0"/>
              <a:t>Pianificatori strategici che integrano la sostenibilità nel </a:t>
            </a:r>
          </a:p>
        </p:txBody>
      </p:sp>
      <p:sp>
        <p:nvSpPr>
          <p:cNvPr id="12" name="TextBox 11">
            <a:extLst>
              <a:ext uri="{FF2B5EF4-FFF2-40B4-BE49-F238E27FC236}">
                <a16:creationId xmlns:a16="http://schemas.microsoft.com/office/drawing/2014/main" id="{DF52239E-BF07-94C6-13A6-1770739135BA}"/>
              </a:ext>
            </a:extLst>
          </p:cNvPr>
          <p:cNvSpPr txBox="1"/>
          <p:nvPr/>
        </p:nvSpPr>
        <p:spPr>
          <a:xfrm>
            <a:off x="1233714" y="8094801"/>
            <a:ext cx="4267200" cy="1292662"/>
          </a:xfrm>
          <a:prstGeom prst="rect">
            <a:avLst/>
          </a:prstGeom>
          <a:noFill/>
        </p:spPr>
        <p:txBody>
          <a:bodyPr wrap="square">
            <a:spAutoFit/>
          </a:bodyPr>
          <a:lstStyle/>
          <a:p>
            <a:pPr algn="ctr">
              <a:buNone/>
            </a:pPr>
            <a:r>
              <a:rPr lang="en-US" sz="2800" b="1" dirty="0"/>
              <a:t>Personale amministrativo:</a:t>
            </a:r>
            <a:br>
              <a:rPr lang="en-US" sz="2800" b="1" dirty="0"/>
            </a:br>
            <a:r>
              <a:rPr lang="en-US" sz="2500" dirty="0"/>
              <a:t>Supportano le operazioni e promuovono valori sostenibili.</a:t>
            </a:r>
          </a:p>
        </p:txBody>
      </p:sp>
      <p:sp>
        <p:nvSpPr>
          <p:cNvPr id="14" name="TextBox 13">
            <a:extLst>
              <a:ext uri="{FF2B5EF4-FFF2-40B4-BE49-F238E27FC236}">
                <a16:creationId xmlns:a16="http://schemas.microsoft.com/office/drawing/2014/main" id="{B9F78812-B924-30D9-E1E4-795AED6B210B}"/>
              </a:ext>
            </a:extLst>
          </p:cNvPr>
          <p:cNvSpPr txBox="1"/>
          <p:nvPr/>
        </p:nvSpPr>
        <p:spPr>
          <a:xfrm>
            <a:off x="6915663" y="8105145"/>
            <a:ext cx="4456280" cy="1292662"/>
          </a:xfrm>
          <a:prstGeom prst="rect">
            <a:avLst/>
          </a:prstGeom>
          <a:noFill/>
        </p:spPr>
        <p:txBody>
          <a:bodyPr wrap="square">
            <a:spAutoFit/>
          </a:bodyPr>
          <a:lstStyle/>
          <a:p>
            <a:pPr algn="ctr">
              <a:buNone/>
            </a:pPr>
            <a:r>
              <a:rPr lang="en-US" sz="2800" b="1" dirty="0"/>
              <a:t>Pubblico e comunità: </a:t>
            </a:r>
            <a:br>
              <a:rPr lang="en-US" sz="2500" dirty="0"/>
            </a:br>
            <a:r>
              <a:rPr lang="en-US" sz="2500" dirty="0"/>
              <a:t>Si impegnano e sostengono produzioni sostenibili.</a:t>
            </a:r>
          </a:p>
        </p:txBody>
      </p:sp>
      <p:sp>
        <p:nvSpPr>
          <p:cNvPr id="16" name="Freeform 2">
            <a:extLst>
              <a:ext uri="{FF2B5EF4-FFF2-40B4-BE49-F238E27FC236}">
                <a16:creationId xmlns:a16="http://schemas.microsoft.com/office/drawing/2014/main" id="{B68D9078-EC8C-7B14-4D24-3A03A3B31B4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noProof="0" dirty="0"/>
          </a:p>
        </p:txBody>
      </p:sp>
      <p:sp>
        <p:nvSpPr>
          <p:cNvPr id="17" name="Freeform 3">
            <a:extLst>
              <a:ext uri="{FF2B5EF4-FFF2-40B4-BE49-F238E27FC236}">
                <a16:creationId xmlns:a16="http://schemas.microsoft.com/office/drawing/2014/main" id="{B9AD5B2C-7C8B-6F32-0A41-BF420DD99E5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noProof="0" dirty="0"/>
          </a:p>
        </p:txBody>
      </p:sp>
      <p:sp>
        <p:nvSpPr>
          <p:cNvPr id="18" name="Title 1">
            <a:extLst>
              <a:ext uri="{FF2B5EF4-FFF2-40B4-BE49-F238E27FC236}">
                <a16:creationId xmlns:a16="http://schemas.microsoft.com/office/drawing/2014/main" id="{87B8C4AA-D949-14BE-6745-EE972966E60A}"/>
              </a:ext>
            </a:extLst>
          </p:cNvPr>
          <p:cNvSpPr txBox="1">
            <a:spLocks/>
          </p:cNvSpPr>
          <p:nvPr/>
        </p:nvSpPr>
        <p:spPr>
          <a:xfrm>
            <a:off x="0" y="899537"/>
            <a:ext cx="16662400" cy="1961388"/>
          </a:xfrm>
          <a:prstGeom prst="rect">
            <a:avLst/>
          </a:prstGeom>
        </p:spPr>
        <p:txBody>
          <a:bodyPr vert="horz" lIns="137160" tIns="68580" rIns="137160" bIns="6858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4500" b="1" dirty="0"/>
              <a:t>Ruoli per il successo nel raggiungimento di produzioni artistiche sostenibili</a:t>
            </a:r>
          </a:p>
        </p:txBody>
      </p:sp>
    </p:spTree>
    <p:extLst>
      <p:ext uri="{BB962C8B-B14F-4D97-AF65-F5344CB8AC3E}">
        <p14:creationId xmlns:p14="http://schemas.microsoft.com/office/powerpoint/2010/main" val="1866591267"/>
      </p:ext>
    </p:extLst>
  </p:cSld>
  <p:clrMapOvr>
    <a:masterClrMapping/>
  </p:clrMapOvr>
</p:sld>
</file>

<file path=ppt/slides/slide28.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C2B3C-B701-896A-49C5-55DAF65F57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B7D1F46-F8C7-4B86-B1EC-2A828285CA77}"/>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7BEE3058-95AA-B439-E821-47B3D3DDC8CC}"/>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18A74373-48B5-CFC3-2416-69C201E26DE4}"/>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F6031"/>
                </a:solidFill>
                <a:effectLst/>
                <a:uLnTx/>
                <a:uFillTx/>
                <a:latin typeface="Calibri"/>
                <a:ea typeface="+mn-ea"/>
                <a:cs typeface="+mn-cs"/>
              </a:rPr>
              <a:t>Attività C4.A2</a:t>
            </a:r>
            <a:endParaRPr kumimoji="0" lang="en-GB"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C5070246-F58B-84F8-4CD9-6CF47BAF29BA}"/>
              </a:ext>
            </a:extLst>
          </p:cNvPr>
          <p:cNvSpPr txBox="1"/>
          <p:nvPr/>
        </p:nvSpPr>
        <p:spPr>
          <a:xfrm>
            <a:off x="1828800" y="3948619"/>
            <a:ext cx="15866165" cy="837473"/>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"Chi fa cosa?" – </a:t>
            </a:r>
            <a:r>
              <a:rPr lang="en-GB" sz="4500" b="1" dirty="0">
                <a:solidFill>
                  <a:srgbClr val="569938"/>
                </a:solidFill>
                <a:latin typeface="Calibri" panose="020F0502020204030204" pitchFamily="34" charset="0"/>
                <a:ea typeface="Times New Roman" panose="02020603050405020304" pitchFamily="18" charset="0"/>
              </a:rPr>
              <a:t> I ruoli </a:t>
            </a: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nelle produzioni sostenibili</a:t>
            </a:r>
            <a:endParaRPr kumimoji="0" lang="en-GB"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3975572791"/>
      </p:ext>
    </p:extLst>
  </p:cSld>
  <p:clrMapOvr>
    <a:masterClrMapping/>
  </p:clrMapOvr>
</p:sld>
</file>

<file path=ppt/slides/slide29.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E62A5-F3FD-B8B3-6E47-5CB786AB9C50}"/>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8F4E4FBD-0425-FC09-0CA4-5488A9D2FADE}"/>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5CAD19B2-83B8-B1CA-3F36-4B7182D66E37}"/>
              </a:ext>
            </a:extLst>
          </p:cNvPr>
          <p:cNvSpPr txBox="1"/>
          <p:nvPr/>
        </p:nvSpPr>
        <p:spPr>
          <a:xfrm>
            <a:off x="699052" y="5143500"/>
            <a:ext cx="14706600" cy="4708981"/>
          </a:xfrm>
          <a:prstGeom prst="rect">
            <a:avLst/>
          </a:prstGeom>
          <a:noFill/>
        </p:spPr>
        <p:txBody>
          <a:bodyPr wrap="square">
            <a:spAutoFit/>
          </a:bodyPr>
          <a:lstStyle/>
          <a:p>
            <a:r>
              <a:rPr lang="en-GB" sz="6000" b="1" i="1" noProof="0" dirty="0">
                <a:solidFill>
                  <a:srgbClr val="FF0000"/>
                </a:solidFill>
              </a:rPr>
              <a:t>Cosa ti ha sorpreso riguardo alle interdipendenze? Dove hai riscontrato sovrapposizioni nelle responsabilità?</a:t>
            </a:r>
          </a:p>
          <a:p>
            <a:r>
              <a:rPr lang="en-GB" sz="6000" b="1" i="1" noProof="0" dirty="0">
                <a:solidFill>
                  <a:srgbClr val="FF0000"/>
                </a:solidFill>
              </a:rPr>
              <a:t>In che modo questo esercizio riflette la tua esperienza nel mondo reale?</a:t>
            </a:r>
            <a:endParaRPr lang="en-GB" sz="6000" b="1" noProof="0" dirty="0">
              <a:solidFill>
                <a:srgbClr val="FF0000"/>
              </a:solidFill>
            </a:endParaRPr>
          </a:p>
        </p:txBody>
      </p:sp>
    </p:spTree>
    <p:extLst>
      <p:ext uri="{BB962C8B-B14F-4D97-AF65-F5344CB8AC3E}">
        <p14:creationId xmlns:p14="http://schemas.microsoft.com/office/powerpoint/2010/main" val="3458649424"/>
      </p:ext>
    </p:extLst>
  </p:cSld>
  <p:clrMapOvr>
    <a:masterClrMapping/>
  </p:clrMapOvr>
</p:sld>
</file>

<file path=ppt/slides/slide3.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28B88-6A85-CB82-C005-03011CBAB7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B0388EE-603C-93D1-CF80-973300E0D191}"/>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95C74E24-DC28-D913-70B9-BA5694AD4805}"/>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4" name="TextBox 3">
            <a:extLst>
              <a:ext uri="{FF2B5EF4-FFF2-40B4-BE49-F238E27FC236}">
                <a16:creationId xmlns:a16="http://schemas.microsoft.com/office/drawing/2014/main" id="{6A951EB5-0D3E-8A0A-FF1A-07D29365E9C0}"/>
              </a:ext>
            </a:extLst>
          </p:cNvPr>
          <p:cNvSpPr txBox="1"/>
          <p:nvPr/>
        </p:nvSpPr>
        <p:spPr>
          <a:xfrm>
            <a:off x="2209800" y="5384766"/>
            <a:ext cx="11811000" cy="2740366"/>
          </a:xfrm>
          <a:prstGeom prst="rect">
            <a:avLst/>
          </a:prstGeom>
          <a:noFill/>
        </p:spPr>
        <p:txBody>
          <a:bodyPr wrap="square">
            <a:spAutoFit/>
          </a:bodyPr>
          <a:lstStyle/>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Il progetto INSPIRE </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Il corso di formazione online INSPIRE </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La piattaforma di apprendimento virtuale INSPIRE </a:t>
            </a:r>
          </a:p>
        </p:txBody>
      </p:sp>
      <p:sp>
        <p:nvSpPr>
          <p:cNvPr id="5" name="TextBox 4">
            <a:extLst>
              <a:ext uri="{FF2B5EF4-FFF2-40B4-BE49-F238E27FC236}">
                <a16:creationId xmlns:a16="http://schemas.microsoft.com/office/drawing/2014/main" id="{D78DBB44-B931-0078-CD34-43718134DB85}"/>
              </a:ext>
            </a:extLst>
          </p:cNvPr>
          <p:cNvSpPr txBox="1"/>
          <p:nvPr/>
        </p:nvSpPr>
        <p:spPr>
          <a:xfrm>
            <a:off x="2133600" y="4000500"/>
            <a:ext cx="14401800" cy="938719"/>
          </a:xfrm>
          <a:prstGeom prst="rect">
            <a:avLst/>
          </a:prstGeom>
          <a:noFill/>
        </p:spPr>
        <p:txBody>
          <a:bodyPr wrap="square">
            <a:spAutoFit/>
          </a:bodyPr>
          <a:lstStyle/>
          <a:p>
            <a:pPr lvl="0"/>
            <a:r>
              <a:rPr lang="en-GB" sz="5500" b="1" noProof="0" dirty="0"/>
              <a:t>Argomenti della lezione 1</a:t>
            </a:r>
          </a:p>
        </p:txBody>
      </p:sp>
    </p:spTree>
    <p:extLst>
      <p:ext uri="{BB962C8B-B14F-4D97-AF65-F5344CB8AC3E}">
        <p14:creationId xmlns:p14="http://schemas.microsoft.com/office/powerpoint/2010/main" val="3110850191"/>
      </p:ext>
    </p:extLst>
  </p:cSld>
  <p:clrMapOvr>
    <a:masterClrMapping/>
  </p:clrMapOvr>
</p:sld>
</file>

<file path=ppt/slides/slide30.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AD8C9-D1DF-E6C0-D2FB-71C842C021B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0D2A1E8-5F27-3E9A-A687-161D3873A5D3}"/>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B5D6E37-FBBB-B00A-BEAE-34C549A06892}"/>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2913AA4-712C-0A4D-920B-B9137B122AA9}"/>
              </a:ext>
            </a:extLst>
          </p:cNvPr>
          <p:cNvSpPr txBox="1"/>
          <p:nvPr/>
        </p:nvSpPr>
        <p:spPr>
          <a:xfrm>
            <a:off x="2133600" y="4000500"/>
            <a:ext cx="14401800" cy="2862322"/>
          </a:xfrm>
          <a:prstGeom prst="rect">
            <a:avLst/>
          </a:prstGeom>
          <a:noFill/>
        </p:spPr>
        <p:txBody>
          <a:bodyPr wrap="square">
            <a:spAutoFit/>
          </a:bodyPr>
          <a:lstStyle/>
          <a:p>
            <a:pPr lvl="0" algn="ctr">
              <a:spcBef>
                <a:spcPct val="0"/>
              </a:spcBef>
            </a:pPr>
            <a:r>
              <a:rPr lang="en-GB" sz="6000" b="1" dirty="0">
                <a:solidFill>
                  <a:srgbClr val="04A6C2"/>
                </a:solidFill>
              </a:rPr>
              <a:t>Verso una produzione teatrale sostenibile: approcci creativi, collaborativi e orientati al ciclo di vita </a:t>
            </a:r>
          </a:p>
        </p:txBody>
      </p:sp>
    </p:spTree>
    <p:extLst>
      <p:ext uri="{BB962C8B-B14F-4D97-AF65-F5344CB8AC3E}">
        <p14:creationId xmlns:p14="http://schemas.microsoft.com/office/powerpoint/2010/main" val="2951695031"/>
      </p:ext>
    </p:extLst>
  </p:cSld>
  <p:clrMapOvr>
    <a:masterClrMapping/>
  </p:clrMapOvr>
</p:sld>
</file>

<file path=ppt/slides/slide31.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59F74-67AC-0250-A6F1-C2E5F687450C}"/>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7E592BA9-823E-D792-D958-4EFE42B496BB}"/>
              </a:ext>
            </a:extLst>
          </p:cNvPr>
          <p:cNvSpPr txBox="1"/>
          <p:nvPr/>
        </p:nvSpPr>
        <p:spPr>
          <a:xfrm>
            <a:off x="2504241" y="1016540"/>
            <a:ext cx="13879286" cy="938719"/>
          </a:xfrm>
          <a:prstGeom prst="rect">
            <a:avLst/>
          </a:prstGeom>
          <a:noFill/>
        </p:spPr>
        <p:txBody>
          <a:bodyPr wrap="square" rtlCol="0">
            <a:spAutoFit/>
          </a:bodyPr>
          <a:lstStyle/>
          <a:p>
            <a:pPr algn="r">
              <a:spcBef>
                <a:spcPct val="0"/>
              </a:spcBef>
            </a:pPr>
            <a:r>
              <a:rPr lang="en-GB" sz="5500" b="1" noProof="0" dirty="0">
                <a:latin typeface="+mj-lt"/>
                <a:ea typeface="+mj-ea"/>
                <a:cs typeface="+mj-cs"/>
              </a:rPr>
              <a:t>Quadro per l'integrazione</a:t>
            </a:r>
            <a:endParaRPr lang="en-GB" sz="5500" noProof="0" dirty="0"/>
          </a:p>
        </p:txBody>
      </p:sp>
      <p:sp>
        <p:nvSpPr>
          <p:cNvPr id="11" name="Ελεύθερη σχεδίαση: Σχήμα 10">
            <a:extLst>
              <a:ext uri="{FF2B5EF4-FFF2-40B4-BE49-F238E27FC236}">
                <a16:creationId xmlns:a16="http://schemas.microsoft.com/office/drawing/2014/main" id="{6823CBB2-EA14-BFA7-3041-799938731436}"/>
              </a:ext>
            </a:extLst>
          </p:cNvPr>
          <p:cNvSpPr/>
          <p:nvPr/>
        </p:nvSpPr>
        <p:spPr>
          <a:xfrm>
            <a:off x="3931766" y="5524448"/>
            <a:ext cx="4967085" cy="1953624"/>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buNone/>
            </a:pPr>
            <a:r>
              <a:rPr lang="en-GB" sz="3000" b="1" kern="1200" dirty="0">
                <a:solidFill>
                  <a:srgbClr val="3F6031"/>
                </a:solidFill>
              </a:rPr>
              <a:t>Politiche di sostenibilità:</a:t>
            </a:r>
          </a:p>
          <a:p>
            <a:pPr marL="0" lvl="0" indent="0" algn="l" defTabSz="1066800">
              <a:lnSpc>
                <a:spcPct val="100000"/>
              </a:lnSpc>
              <a:spcBef>
                <a:spcPct val="0"/>
              </a:spcBef>
              <a:buNone/>
            </a:pPr>
            <a:r>
              <a:rPr lang="en-GB" sz="3000" b="1" kern="1200" dirty="0"/>
              <a:t> </a:t>
            </a:r>
          </a:p>
          <a:p>
            <a:pPr marL="0" lvl="0" indent="0" algn="l" defTabSz="1066800">
              <a:lnSpc>
                <a:spcPct val="100000"/>
              </a:lnSpc>
              <a:spcBef>
                <a:spcPct val="0"/>
              </a:spcBef>
              <a:buNone/>
            </a:pPr>
            <a:r>
              <a:rPr lang="en-GB" sz="2400" kern="1200" dirty="0"/>
              <a:t>Sviluppare e comunicare politiche di sostenibilità in linea con le pratiche operative esistenti e gli standard di sostenibilità contemporanei</a:t>
            </a:r>
            <a:endParaRPr lang="en-US" sz="2400" kern="1200" dirty="0"/>
          </a:p>
        </p:txBody>
      </p:sp>
      <p:sp>
        <p:nvSpPr>
          <p:cNvPr id="14" name="Ελεύθερη σχεδίαση: Σχήμα 13">
            <a:extLst>
              <a:ext uri="{FF2B5EF4-FFF2-40B4-BE49-F238E27FC236}">
                <a16:creationId xmlns:a16="http://schemas.microsoft.com/office/drawing/2014/main" id="{D828E0E1-DB3B-F6E3-7105-B81463D79480}"/>
              </a:ext>
            </a:extLst>
          </p:cNvPr>
          <p:cNvSpPr/>
          <p:nvPr/>
        </p:nvSpPr>
        <p:spPr>
          <a:xfrm>
            <a:off x="12242918" y="5524448"/>
            <a:ext cx="5499650" cy="2258372"/>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buNone/>
            </a:pPr>
            <a:r>
              <a:rPr lang="en-GB" sz="3000" b="1" kern="1200" dirty="0">
                <a:solidFill>
                  <a:srgbClr val="3F6031"/>
                </a:solidFill>
              </a:rPr>
              <a:t>Obiettivi SMART: </a:t>
            </a:r>
          </a:p>
          <a:p>
            <a:pPr marL="0" lvl="0" indent="0" algn="l" defTabSz="1066800">
              <a:lnSpc>
                <a:spcPct val="100000"/>
              </a:lnSpc>
              <a:spcBef>
                <a:spcPct val="0"/>
              </a:spcBef>
              <a:buNone/>
            </a:pPr>
            <a:endParaRPr lang="en-GB" sz="3000" b="1" kern="1200" dirty="0"/>
          </a:p>
          <a:p>
            <a:pPr marL="0" lvl="0" indent="0" algn="l" defTabSz="1066800">
              <a:lnSpc>
                <a:spcPct val="100000"/>
              </a:lnSpc>
              <a:spcBef>
                <a:spcPct val="0"/>
              </a:spcBef>
              <a:buNone/>
            </a:pPr>
            <a:r>
              <a:rPr lang="en-GB" sz="2400" kern="1200" dirty="0"/>
              <a:t>Implementare obiettivi di sostenibilità specifici, misurabili, raggiungibili, pertinenti e limitati nel tempo che integrino gli obiettivi di produzione tradizionali (ad esempio, tassi di riutilizzo dei materiali, riduzione delle emissioni di carbonio)</a:t>
            </a:r>
            <a:endParaRPr lang="en-US" sz="2400" kern="1200" dirty="0"/>
          </a:p>
        </p:txBody>
      </p:sp>
      <p:sp>
        <p:nvSpPr>
          <p:cNvPr id="5" name="Freeform 2">
            <a:extLst>
              <a:ext uri="{FF2B5EF4-FFF2-40B4-BE49-F238E27FC236}">
                <a16:creationId xmlns:a16="http://schemas.microsoft.com/office/drawing/2014/main" id="{8BAF3E9B-B54B-DFD6-BF39-2857C186B3C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E7819221-A252-A72E-5289-9E5C1EFD1D7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pic>
        <p:nvPicPr>
          <p:cNvPr id="16" name="Γραφικό 15">
            <a:extLst>
              <a:ext uri="{FF2B5EF4-FFF2-40B4-BE49-F238E27FC236}">
                <a16:creationId xmlns:a16="http://schemas.microsoft.com/office/drawing/2014/main" id="{2857BE18-F98B-85DB-BB8F-9160F2EB50D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664937" y="5331943"/>
            <a:ext cx="1800000" cy="1800000"/>
          </a:xfrm>
          <a:prstGeom prst="rect">
            <a:avLst/>
          </a:prstGeom>
        </p:spPr>
      </p:pic>
      <p:pic>
        <p:nvPicPr>
          <p:cNvPr id="17" name="Γραφικό 16">
            <a:extLst>
              <a:ext uri="{FF2B5EF4-FFF2-40B4-BE49-F238E27FC236}">
                <a16:creationId xmlns:a16="http://schemas.microsoft.com/office/drawing/2014/main" id="{08886D30-EFB1-12C5-9464-70E5113388B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0121265" y="5143500"/>
            <a:ext cx="1800000" cy="1800000"/>
          </a:xfrm>
          <a:prstGeom prst="rect">
            <a:avLst/>
          </a:prstGeom>
        </p:spPr>
      </p:pic>
    </p:spTree>
    <p:extLst>
      <p:ext uri="{BB962C8B-B14F-4D97-AF65-F5344CB8AC3E}">
        <p14:creationId xmlns:p14="http://schemas.microsoft.com/office/powerpoint/2010/main" val="4226209431"/>
      </p:ext>
    </p:extLst>
  </p:cSld>
  <p:clrMapOvr>
    <a:masterClrMapping/>
  </p:clrMapOvr>
</p:sld>
</file>

<file path=ppt/slides/slide32.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566F6-9ACB-38DB-0179-8DB5A50C9898}"/>
            </a:ext>
          </a:extLst>
        </p:cNvPr>
        <p:cNvGrpSpPr/>
        <p:nvPr/>
      </p:nvGrpSpPr>
      <p:grpSpPr>
        <a:xfrm>
          <a:off x="0" y="0"/>
          <a:ext cx="0" cy="0"/>
          <a:chOff x="0" y="0"/>
          <a:chExt cx="0" cy="0"/>
        </a:xfrm>
      </p:grpSpPr>
      <p:sp>
        <p:nvSpPr>
          <p:cNvPr id="4" name="Textfeld 3">
            <a:extLst>
              <a:ext uri="{FF2B5EF4-FFF2-40B4-BE49-F238E27FC236}">
                <a16:creationId xmlns:a16="http://schemas.microsoft.com/office/drawing/2014/main" id="{0AF922C5-CE82-1B3D-3FD1-D22A94B0BACA}"/>
              </a:ext>
            </a:extLst>
          </p:cNvPr>
          <p:cNvSpPr txBox="1"/>
          <p:nvPr/>
        </p:nvSpPr>
        <p:spPr>
          <a:xfrm>
            <a:off x="2649651" y="1016540"/>
            <a:ext cx="13879286" cy="938719"/>
          </a:xfrm>
          <a:prstGeom prst="rect">
            <a:avLst/>
          </a:prstGeom>
          <a:noFill/>
        </p:spPr>
        <p:txBody>
          <a:bodyPr wrap="square" rtlCol="0">
            <a:spAutoFit/>
          </a:bodyPr>
          <a:lstStyle/>
          <a:p>
            <a:pPr algn="r">
              <a:spcBef>
                <a:spcPct val="0"/>
              </a:spcBef>
            </a:pPr>
            <a:r>
              <a:rPr lang="en-GB" sz="5500" b="1" noProof="0" dirty="0">
                <a:latin typeface="+mj-lt"/>
                <a:ea typeface="+mj-ea"/>
                <a:cs typeface="+mj-cs"/>
              </a:rPr>
              <a:t>Aree chiave per l'integrazione</a:t>
            </a:r>
            <a:endParaRPr lang="en-GB" sz="5500" noProof="0" dirty="0"/>
          </a:p>
        </p:txBody>
      </p:sp>
      <p:sp>
        <p:nvSpPr>
          <p:cNvPr id="11" name="Ελεύθερη σχεδίαση: Σχήμα 10">
            <a:extLst>
              <a:ext uri="{FF2B5EF4-FFF2-40B4-BE49-F238E27FC236}">
                <a16:creationId xmlns:a16="http://schemas.microsoft.com/office/drawing/2014/main" id="{164B6E4A-A256-175E-3E76-C79CA40B1E46}"/>
              </a:ext>
            </a:extLst>
          </p:cNvPr>
          <p:cNvSpPr/>
          <p:nvPr/>
        </p:nvSpPr>
        <p:spPr>
          <a:xfrm>
            <a:off x="3849225" y="2867850"/>
            <a:ext cx="12714862" cy="1282672"/>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GB" sz="3000" b="1" kern="1200" dirty="0">
                <a:solidFill>
                  <a:srgbClr val="3F6031"/>
                </a:solidFill>
              </a:rPr>
              <a:t>Approvvigionamento dei materiali e gestione del ciclo di vita: </a:t>
            </a:r>
          </a:p>
          <a:p>
            <a:pPr marL="0" lvl="0" indent="0" algn="l" defTabSz="1066800">
              <a:lnSpc>
                <a:spcPct val="100000"/>
              </a:lnSpc>
              <a:spcBef>
                <a:spcPts val="600"/>
              </a:spcBef>
              <a:spcAft>
                <a:spcPts val="600"/>
              </a:spcAft>
              <a:buNone/>
            </a:pPr>
            <a:r>
              <a:rPr lang="en-GB" sz="2400" kern="1200" dirty="0"/>
              <a:t>Dare priorità ai materiali recuperati, riciclati e a basso impatto; tracciare l'origine dei materiali e i percorsi di smaltimento; utilizzare un design modulare e progettare in funzione dello smontaggio.</a:t>
            </a:r>
            <a:endParaRPr lang="en-US" sz="2400" kern="1200" dirty="0"/>
          </a:p>
        </p:txBody>
      </p:sp>
      <p:sp>
        <p:nvSpPr>
          <p:cNvPr id="14" name="Ελεύθερη σχεδίαση: Σχήμα 13">
            <a:extLst>
              <a:ext uri="{FF2B5EF4-FFF2-40B4-BE49-F238E27FC236}">
                <a16:creationId xmlns:a16="http://schemas.microsoft.com/office/drawing/2014/main" id="{5D065E32-911D-CC78-13E0-79DB81A62BA3}"/>
              </a:ext>
            </a:extLst>
          </p:cNvPr>
          <p:cNvSpPr/>
          <p:nvPr/>
        </p:nvSpPr>
        <p:spPr>
          <a:xfrm>
            <a:off x="3849225" y="4870779"/>
            <a:ext cx="12465596" cy="1035976"/>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GB" sz="3000" b="1" kern="1200" dirty="0">
                <a:solidFill>
                  <a:srgbClr val="3F6031"/>
                </a:solidFill>
              </a:rPr>
              <a:t>Efficienza energetica: </a:t>
            </a:r>
          </a:p>
          <a:p>
            <a:pPr marL="0" lvl="0" indent="0" algn="l" defTabSz="1066800">
              <a:lnSpc>
                <a:spcPct val="100000"/>
              </a:lnSpc>
              <a:spcBef>
                <a:spcPts val="600"/>
              </a:spcBef>
              <a:spcAft>
                <a:spcPts val="600"/>
              </a:spcAft>
              <a:buNone/>
            </a:pPr>
            <a:r>
              <a:rPr lang="en-GB" sz="2400" kern="1200" dirty="0"/>
              <a:t>Utilizzare fonti di energia rinnovabile e monitorare rigorosamente il consumo energetico.</a:t>
            </a:r>
            <a:endParaRPr lang="en-US" sz="2400" kern="1200" dirty="0"/>
          </a:p>
        </p:txBody>
      </p:sp>
      <p:sp>
        <p:nvSpPr>
          <p:cNvPr id="17" name="Ελεύθερη σχεδίαση: Σχήμα 16">
            <a:extLst>
              <a:ext uri="{FF2B5EF4-FFF2-40B4-BE49-F238E27FC236}">
                <a16:creationId xmlns:a16="http://schemas.microsoft.com/office/drawing/2014/main" id="{B4124D53-AC30-E5A1-0B9B-A6825C25B98F}"/>
              </a:ext>
            </a:extLst>
          </p:cNvPr>
          <p:cNvSpPr/>
          <p:nvPr/>
        </p:nvSpPr>
        <p:spPr>
          <a:xfrm>
            <a:off x="3849225" y="6578409"/>
            <a:ext cx="11789124" cy="1158237"/>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GB" sz="3000" b="1" kern="1200" dirty="0">
                <a:solidFill>
                  <a:srgbClr val="3F6031"/>
                </a:solidFill>
              </a:rPr>
              <a:t>Gestione dei rifiuti: </a:t>
            </a:r>
          </a:p>
          <a:p>
            <a:pPr marL="0" lvl="0" indent="0" algn="l" defTabSz="1066800">
              <a:lnSpc>
                <a:spcPct val="100000"/>
              </a:lnSpc>
              <a:spcBef>
                <a:spcPts val="600"/>
              </a:spcBef>
              <a:spcAft>
                <a:spcPts val="600"/>
              </a:spcAft>
              <a:buNone/>
            </a:pPr>
            <a:r>
              <a:rPr lang="en-GB" sz="2400" kern="1200" dirty="0"/>
              <a:t>Andare oltre il riciclaggio: implementare retrofit per ridurre al minimo l'uso delle risorse, in linea con i principi dell'economia circolare</a:t>
            </a:r>
            <a:r>
              <a:rPr lang="en-GB" sz="2400" b="1" kern="1200" dirty="0"/>
              <a:t>.</a:t>
            </a:r>
            <a:endParaRPr lang="en-US" sz="2400" kern="1200" dirty="0"/>
          </a:p>
        </p:txBody>
      </p:sp>
      <p:sp>
        <p:nvSpPr>
          <p:cNvPr id="20" name="Ελεύθερη σχεδίαση: Σχήμα 19">
            <a:extLst>
              <a:ext uri="{FF2B5EF4-FFF2-40B4-BE49-F238E27FC236}">
                <a16:creationId xmlns:a16="http://schemas.microsoft.com/office/drawing/2014/main" id="{E10895D8-B454-14CA-DA5F-C4DFF7626A19}"/>
              </a:ext>
            </a:extLst>
          </p:cNvPr>
          <p:cNvSpPr/>
          <p:nvPr/>
        </p:nvSpPr>
        <p:spPr>
          <a:xfrm>
            <a:off x="3855776" y="8465348"/>
            <a:ext cx="12708311" cy="1222204"/>
          </a:xfrm>
          <a:custGeom>
            <a:avLst/>
            <a:gdLst>
              <a:gd name="connsiteX0" fmla="*/ 0 w 4967085"/>
              <a:gd name="connsiteY0" fmla="*/ 0 h 2107248"/>
              <a:gd name="connsiteX1" fmla="*/ 4967085 w 4967085"/>
              <a:gd name="connsiteY1" fmla="*/ 0 h 2107248"/>
              <a:gd name="connsiteX2" fmla="*/ 4967085 w 4967085"/>
              <a:gd name="connsiteY2" fmla="*/ 2107248 h 2107248"/>
              <a:gd name="connsiteX3" fmla="*/ 0 w 4967085"/>
              <a:gd name="connsiteY3" fmla="*/ 2107248 h 2107248"/>
              <a:gd name="connsiteX4" fmla="*/ 0 w 4967085"/>
              <a:gd name="connsiteY4" fmla="*/ 0 h 2107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085" h="2107248">
                <a:moveTo>
                  <a:pt x="0" y="0"/>
                </a:moveTo>
                <a:lnTo>
                  <a:pt x="4967085" y="0"/>
                </a:lnTo>
                <a:lnTo>
                  <a:pt x="4967085" y="2107248"/>
                </a:lnTo>
                <a:lnTo>
                  <a:pt x="0" y="210724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GB" sz="3000" b="1" kern="1200" dirty="0">
                <a:solidFill>
                  <a:srgbClr val="3F6031"/>
                </a:solidFill>
              </a:rPr>
              <a:t>Logistica sostenibile: </a:t>
            </a:r>
          </a:p>
          <a:p>
            <a:pPr marL="0" lvl="0" indent="0" algn="l" defTabSz="1066800">
              <a:lnSpc>
                <a:spcPct val="100000"/>
              </a:lnSpc>
              <a:spcBef>
                <a:spcPts val="600"/>
              </a:spcBef>
              <a:spcAft>
                <a:spcPts val="600"/>
              </a:spcAft>
              <a:buNone/>
            </a:pPr>
            <a:r>
              <a:rPr lang="en-GB" sz="2400" kern="1200" dirty="0"/>
              <a:t>Ottimizzare i trasporti, ridurre al minimo le consegne, dare priorità ai trasporti ecologici e monitorare le emissioni associate.</a:t>
            </a:r>
            <a:endParaRPr lang="en-US" sz="2400" kern="1200" dirty="0"/>
          </a:p>
        </p:txBody>
      </p:sp>
      <p:sp>
        <p:nvSpPr>
          <p:cNvPr id="5" name="Freeform 2">
            <a:extLst>
              <a:ext uri="{FF2B5EF4-FFF2-40B4-BE49-F238E27FC236}">
                <a16:creationId xmlns:a16="http://schemas.microsoft.com/office/drawing/2014/main" id="{FD2889BB-16CA-9606-4DCD-25EF1AB8E0A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6" name="Freeform 3">
            <a:extLst>
              <a:ext uri="{FF2B5EF4-FFF2-40B4-BE49-F238E27FC236}">
                <a16:creationId xmlns:a16="http://schemas.microsoft.com/office/drawing/2014/main" id="{DDDE675F-F954-E61E-ED82-73E3FCDBA2F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pic>
        <p:nvPicPr>
          <p:cNvPr id="21" name="Γραφικό 20">
            <a:extLst>
              <a:ext uri="{FF2B5EF4-FFF2-40B4-BE49-F238E27FC236}">
                <a16:creationId xmlns:a16="http://schemas.microsoft.com/office/drawing/2014/main" id="{47AE0C52-BCCC-90ED-07AC-FECE019A47BB}"/>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957671" y="2789186"/>
            <a:ext cx="1440000" cy="1440000"/>
          </a:xfrm>
          <a:prstGeom prst="rect">
            <a:avLst/>
          </a:prstGeom>
        </p:spPr>
      </p:pic>
      <p:pic>
        <p:nvPicPr>
          <p:cNvPr id="22" name="Γραφικό 21">
            <a:extLst>
              <a:ext uri="{FF2B5EF4-FFF2-40B4-BE49-F238E27FC236}">
                <a16:creationId xmlns:a16="http://schemas.microsoft.com/office/drawing/2014/main" id="{911572BA-761E-C7C3-5706-6AF59B9C1F28}"/>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929651" y="4668767"/>
            <a:ext cx="1440000" cy="1440000"/>
          </a:xfrm>
          <a:prstGeom prst="rect">
            <a:avLst/>
          </a:prstGeom>
        </p:spPr>
      </p:pic>
      <p:pic>
        <p:nvPicPr>
          <p:cNvPr id="23" name="Γραφικό 22">
            <a:extLst>
              <a:ext uri="{FF2B5EF4-FFF2-40B4-BE49-F238E27FC236}">
                <a16:creationId xmlns:a16="http://schemas.microsoft.com/office/drawing/2014/main" id="{AD140603-F68C-CBB1-131D-587FD8D9FFB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929651" y="6437527"/>
            <a:ext cx="1440000" cy="1440000"/>
          </a:xfrm>
          <a:prstGeom prst="rect">
            <a:avLst/>
          </a:prstGeom>
        </p:spPr>
      </p:pic>
      <p:pic>
        <p:nvPicPr>
          <p:cNvPr id="24" name="Γραφικό 23">
            <a:extLst>
              <a:ext uri="{FF2B5EF4-FFF2-40B4-BE49-F238E27FC236}">
                <a16:creationId xmlns:a16="http://schemas.microsoft.com/office/drawing/2014/main" id="{39A0A3ED-68CE-8ADB-0115-1AD03854A945}"/>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878269" y="8356450"/>
            <a:ext cx="1440000" cy="1440000"/>
          </a:xfrm>
          <a:prstGeom prst="rect">
            <a:avLst/>
          </a:prstGeom>
        </p:spPr>
      </p:pic>
    </p:spTree>
    <p:extLst>
      <p:ext uri="{BB962C8B-B14F-4D97-AF65-F5344CB8AC3E}">
        <p14:creationId xmlns:p14="http://schemas.microsoft.com/office/powerpoint/2010/main" val="501870702"/>
      </p:ext>
    </p:extLst>
  </p:cSld>
  <p:clrMapOvr>
    <a:masterClrMapping/>
  </p:clrMapOvr>
</p:sld>
</file>

<file path=ppt/slides/slide33.xml><?xml version="1.0" encoding="utf-8"?>
<p:sld xmlns:a16="http://schemas.microsoft.com/office/drawing/2014/main" xmlns:asvg="http://schemas.microsoft.com/office/drawing/2016/SVG/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
            <a:extLst>
              <a:ext uri="{FF2B5EF4-FFF2-40B4-BE49-F238E27FC236}">
                <a16:creationId xmlns:a16="http://schemas.microsoft.com/office/drawing/2014/main" id="{A9DB696B-22B3-4C35-A484-12B6E7310914}"/>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7" name="Gruppieren 36">
            <a:extLst>
              <a:ext uri="{FF2B5EF4-FFF2-40B4-BE49-F238E27FC236}">
                <a16:creationId xmlns:a16="http://schemas.microsoft.com/office/drawing/2014/main" id="{8E7D9CAD-636B-369C-4B11-1DEEF6709F69}"/>
              </a:ext>
            </a:extLst>
          </p:cNvPr>
          <p:cNvGrpSpPr/>
          <p:nvPr/>
        </p:nvGrpSpPr>
        <p:grpSpPr>
          <a:xfrm>
            <a:off x="1635371" y="404218"/>
            <a:ext cx="16508240" cy="9831645"/>
            <a:chOff x="1832012" y="166842"/>
            <a:chExt cx="16508240" cy="9831645"/>
          </a:xfrm>
          <a:solidFill>
            <a:schemeClr val="bg1">
              <a:alpha val="36000"/>
            </a:schemeClr>
          </a:solidFill>
        </p:grpSpPr>
        <p:graphicFrame>
          <p:nvGraphicFramePr>
            <p:cNvPr id="4" name="Diagramm 3">
              <a:extLst>
                <a:ext uri="{FF2B5EF4-FFF2-40B4-BE49-F238E27FC236}">
                  <a16:creationId xmlns:a16="http://schemas.microsoft.com/office/drawing/2014/main" id="{70F0F053-B128-A972-BE68-D36CA49342CE}"/>
                </a:ext>
              </a:extLst>
            </p:cNvPr>
            <p:cNvGraphicFramePr/>
            <p:nvPr>
              <p:extLst>
                <p:ext uri="{D42A27DB-BD31-4B8C-83A1-F6EECF244321}">
                  <p14:modId xmlns:p14="http://schemas.microsoft.com/office/powerpoint/2010/main" val="1191715839"/>
                </p:ext>
              </p:extLst>
            </p:nvPr>
          </p:nvGraphicFramePr>
          <p:xfrm>
            <a:off x="4196051" y="1086529"/>
            <a:ext cx="10014509" cy="87685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feld 7">
              <a:extLst>
                <a:ext uri="{FF2B5EF4-FFF2-40B4-BE49-F238E27FC236}">
                  <a16:creationId xmlns:a16="http://schemas.microsoft.com/office/drawing/2014/main" id="{34234F8B-93F9-A06D-1E2A-0740576F6E43}"/>
                </a:ext>
              </a:extLst>
            </p:cNvPr>
            <p:cNvSpPr txBox="1"/>
            <p:nvPr/>
          </p:nvSpPr>
          <p:spPr>
            <a:xfrm>
              <a:off x="1832012" y="1086529"/>
              <a:ext cx="3467695" cy="1481391"/>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600" b="1" noProof="0" dirty="0">
                  <a:effectLst/>
                  <a:latin typeface="Arial" panose="020B0604020202020204" pitchFamily="34" charset="0"/>
                  <a:ea typeface="Arial" panose="020B0604020202020204" pitchFamily="34" charset="0"/>
                </a:rPr>
                <a:t>Invito</a:t>
              </a:r>
              <a:endParaRPr lang="en-GB" sz="16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600" noProof="0" dirty="0">
                  <a:effectLst/>
                  <a:latin typeface="Arial" panose="020B0604020202020204" pitchFamily="34" charset="0"/>
                  <a:ea typeface="Arial" panose="020B0604020202020204" pitchFamily="34" charset="0"/>
                </a:rPr>
                <a:t>Inserisci l'obiettivo di sostenibilità nell'invito creativo. Coinvolgi tutti coloro che entrano a far parte del team. </a:t>
              </a:r>
            </a:p>
          </p:txBody>
        </p:sp>
        <p:sp>
          <p:nvSpPr>
            <p:cNvPr id="7" name="Textfeld 4">
              <a:extLst>
                <a:ext uri="{FF2B5EF4-FFF2-40B4-BE49-F238E27FC236}">
                  <a16:creationId xmlns:a16="http://schemas.microsoft.com/office/drawing/2014/main" id="{4E029D36-3EFF-FFA4-BB1E-0C2084194E98}"/>
                </a:ext>
              </a:extLst>
            </p:cNvPr>
            <p:cNvSpPr txBox="1"/>
            <p:nvPr/>
          </p:nvSpPr>
          <p:spPr>
            <a:xfrm>
              <a:off x="8285248" y="3789061"/>
              <a:ext cx="2589581" cy="1270928"/>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400" b="1" noProof="0" dirty="0">
                  <a:solidFill>
                    <a:srgbClr val="000000"/>
                  </a:solidFill>
                  <a:effectLst/>
                  <a:latin typeface="Arial" panose="020B0604020202020204" pitchFamily="34" charset="0"/>
                  <a:ea typeface="Arial" panose="020B0604020202020204" pitchFamily="34" charset="0"/>
                </a:rPr>
                <a:t>Riunioni chiave</a:t>
              </a:r>
              <a:endParaRPr lang="en-GB" sz="14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400" noProof="0" dirty="0">
                  <a:solidFill>
                    <a:srgbClr val="000000"/>
                  </a:solidFill>
                  <a:effectLst/>
                  <a:latin typeface="Arial" panose="020B0604020202020204" pitchFamily="34" charset="0"/>
                  <a:ea typeface="Arial" panose="020B0604020202020204" pitchFamily="34" charset="0"/>
                </a:rPr>
                <a:t>Organizza riunioni sulla sostenibilità per valutare e lavorare sul programma.</a:t>
              </a:r>
              <a:endParaRPr lang="en-GB" sz="1400" noProof="0" dirty="0">
                <a:effectLst/>
                <a:latin typeface="Arial" panose="020B0604020202020204" pitchFamily="34" charset="0"/>
                <a:ea typeface="Arial" panose="020B0604020202020204" pitchFamily="34" charset="0"/>
              </a:endParaRPr>
            </a:p>
          </p:txBody>
        </p:sp>
        <p:sp>
          <p:nvSpPr>
            <p:cNvPr id="8" name="Textfeld 7">
              <a:extLst>
                <a:ext uri="{FF2B5EF4-FFF2-40B4-BE49-F238E27FC236}">
                  <a16:creationId xmlns:a16="http://schemas.microsoft.com/office/drawing/2014/main" id="{25AE7CB4-3DC8-41F8-69CB-22D155533196}"/>
                </a:ext>
              </a:extLst>
            </p:cNvPr>
            <p:cNvSpPr txBox="1"/>
            <p:nvPr/>
          </p:nvSpPr>
          <p:spPr>
            <a:xfrm>
              <a:off x="1897068" y="4424525"/>
              <a:ext cx="2364435" cy="1481391"/>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600" b="1" noProof="0" dirty="0">
                  <a:effectLst/>
                  <a:latin typeface="Arial" panose="020B0604020202020204" pitchFamily="34" charset="0"/>
                  <a:ea typeface="Arial" panose="020B0604020202020204" pitchFamily="34" charset="0"/>
                </a:rPr>
                <a:t>Revisione e condivisione</a:t>
              </a:r>
              <a:endParaRPr lang="en-GB" sz="16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600" noProof="0" dirty="0">
                  <a:effectLst/>
                  <a:latin typeface="Arial" panose="020B0604020202020204" pitchFamily="34" charset="0"/>
                  <a:ea typeface="Arial" panose="020B0604020202020204" pitchFamily="34" charset="0"/>
                </a:rPr>
                <a:t>Misurate i risultati, registrate i risultati e condividete le lezioni apprese. </a:t>
              </a:r>
            </a:p>
          </p:txBody>
        </p:sp>
        <p:sp>
          <p:nvSpPr>
            <p:cNvPr id="9" name="Textfeld 7">
              <a:extLst>
                <a:ext uri="{FF2B5EF4-FFF2-40B4-BE49-F238E27FC236}">
                  <a16:creationId xmlns:a16="http://schemas.microsoft.com/office/drawing/2014/main" id="{556222DA-C746-8181-B041-B161FDCB9C79}"/>
                </a:ext>
              </a:extLst>
            </p:cNvPr>
            <p:cNvSpPr txBox="1"/>
            <p:nvPr/>
          </p:nvSpPr>
          <p:spPr>
            <a:xfrm>
              <a:off x="13906446" y="1947101"/>
              <a:ext cx="3199946" cy="1376540"/>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600" b="1" noProof="0" dirty="0">
                  <a:effectLst/>
                  <a:latin typeface="Arial" panose="020B0604020202020204" pitchFamily="34" charset="0"/>
                  <a:ea typeface="Arial" panose="020B0604020202020204" pitchFamily="34" charset="0"/>
                </a:rPr>
                <a:t>Budget e calendario</a:t>
              </a:r>
              <a:endParaRPr lang="en-GB" sz="16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600" noProof="0" dirty="0">
                  <a:effectLst/>
                  <a:latin typeface="Arial" panose="020B0604020202020204" pitchFamily="34" charset="0"/>
                  <a:ea typeface="Arial" panose="020B0604020202020204" pitchFamily="34" charset="0"/>
                </a:rPr>
                <a:t>Stabilire budget e programmi in linea con i tempi e i costi necessari per garantire la sostenibilità. </a:t>
              </a:r>
            </a:p>
          </p:txBody>
        </p:sp>
        <p:sp>
          <p:nvSpPr>
            <p:cNvPr id="10" name="Textfeld 7">
              <a:extLst>
                <a:ext uri="{FF2B5EF4-FFF2-40B4-BE49-F238E27FC236}">
                  <a16:creationId xmlns:a16="http://schemas.microsoft.com/office/drawing/2014/main" id="{B44F44AD-6B49-3283-D9AD-3C68E9AED8E0}"/>
                </a:ext>
              </a:extLst>
            </p:cNvPr>
            <p:cNvSpPr txBox="1"/>
            <p:nvPr/>
          </p:nvSpPr>
          <p:spPr>
            <a:xfrm>
              <a:off x="13624561" y="7586171"/>
              <a:ext cx="3199946" cy="1499589"/>
            </a:xfrm>
            <a:prstGeom prst="rect">
              <a:avLst/>
            </a:prstGeom>
            <a:grpFill/>
            <a:ln w="25400">
              <a:solidFill>
                <a:schemeClr val="accent3">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Bef>
                  <a:spcPts val="600"/>
                </a:spcBef>
                <a:spcAft>
                  <a:spcPts val="600"/>
                </a:spcAft>
                <a:buNone/>
              </a:pPr>
              <a:r>
                <a:rPr lang="en-GB" sz="1600" b="1" noProof="0" dirty="0">
                  <a:effectLst/>
                  <a:latin typeface="Arial" panose="020B0604020202020204" pitchFamily="34" charset="0"/>
                  <a:ea typeface="Arial" panose="020B0604020202020204" pitchFamily="34" charset="0"/>
                </a:rPr>
                <a:t>Formazione</a:t>
              </a:r>
              <a:endParaRPr lang="en-GB" sz="1600" noProof="0" dirty="0">
                <a:effectLst/>
                <a:latin typeface="Arial" panose="020B0604020202020204" pitchFamily="34" charset="0"/>
                <a:ea typeface="Arial" panose="020B0604020202020204" pitchFamily="34" charset="0"/>
              </a:endParaRPr>
            </a:p>
            <a:p>
              <a:pPr>
                <a:lnSpc>
                  <a:spcPct val="115000"/>
                </a:lnSpc>
                <a:spcBef>
                  <a:spcPts val="600"/>
                </a:spcBef>
                <a:spcAft>
                  <a:spcPts val="600"/>
                </a:spcAft>
                <a:buNone/>
              </a:pPr>
              <a:r>
                <a:rPr lang="en-GB" sz="1600" noProof="0" dirty="0">
                  <a:effectLst/>
                  <a:latin typeface="Arial" panose="020B0604020202020204" pitchFamily="34" charset="0"/>
                  <a:ea typeface="Arial" panose="020B0604020202020204" pitchFamily="34" charset="0"/>
                </a:rPr>
                <a:t>Formare il personale di scena e il cast affinché possano contribuire al raggiungimento dello standard</a:t>
              </a:r>
              <a:r>
                <a:rPr lang="en-GB" sz="1600" b="1" noProof="0" dirty="0">
                  <a:effectLst/>
                  <a:latin typeface="Arial" panose="020B0604020202020204" pitchFamily="34" charset="0"/>
                  <a:ea typeface="Arial" panose="020B0604020202020204" pitchFamily="34" charset="0"/>
                </a:rPr>
                <a:t>.</a:t>
              </a:r>
              <a:r>
                <a:rPr lang="en-GB" sz="1600" noProof="0" dirty="0">
                  <a:effectLst/>
                  <a:latin typeface="Arial" panose="020B0604020202020204" pitchFamily="34" charset="0"/>
                  <a:ea typeface="Arial" panose="020B0604020202020204" pitchFamily="34" charset="0"/>
                </a:rPr>
                <a:t> </a:t>
              </a:r>
            </a:p>
          </p:txBody>
        </p:sp>
        <p:cxnSp>
          <p:nvCxnSpPr>
            <p:cNvPr id="12" name="Verbinder: gewinkelt 11">
              <a:extLst>
                <a:ext uri="{FF2B5EF4-FFF2-40B4-BE49-F238E27FC236}">
                  <a16:creationId xmlns:a16="http://schemas.microsoft.com/office/drawing/2014/main" id="{DDC94FF5-136E-05E8-2343-6A47004BB55B}"/>
                </a:ext>
              </a:extLst>
            </p:cNvPr>
            <p:cNvCxnSpPr>
              <a:cxnSpLocks/>
              <a:stCxn id="8" idx="0"/>
            </p:cNvCxnSpPr>
            <p:nvPr/>
          </p:nvCxnSpPr>
          <p:spPr>
            <a:xfrm rot="5400000" flipH="1" flipV="1">
              <a:off x="4224531" y="2721710"/>
              <a:ext cx="557571" cy="2848060"/>
            </a:xfrm>
            <a:prstGeom prst="bentConnector2">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Verbinder: gewinkelt 13">
              <a:extLst>
                <a:ext uri="{FF2B5EF4-FFF2-40B4-BE49-F238E27FC236}">
                  <a16:creationId xmlns:a16="http://schemas.microsoft.com/office/drawing/2014/main" id="{4134F5D4-3A23-1AB8-4C57-5C77461317BC}"/>
                </a:ext>
              </a:extLst>
            </p:cNvPr>
            <p:cNvCxnSpPr>
              <a:cxnSpLocks/>
              <a:stCxn id="6" idx="3"/>
            </p:cNvCxnSpPr>
            <p:nvPr/>
          </p:nvCxnSpPr>
          <p:spPr>
            <a:xfrm flipV="1">
              <a:off x="5299707" y="1651288"/>
              <a:ext cx="3545343" cy="175937"/>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Verbinder: gewinkelt 15">
              <a:extLst>
                <a:ext uri="{FF2B5EF4-FFF2-40B4-BE49-F238E27FC236}">
                  <a16:creationId xmlns:a16="http://schemas.microsoft.com/office/drawing/2014/main" id="{7A757A9D-4E50-023B-3D24-4812B6B7FAE4}"/>
                </a:ext>
              </a:extLst>
            </p:cNvPr>
            <p:cNvCxnSpPr>
              <a:cxnSpLocks/>
            </p:cNvCxnSpPr>
            <p:nvPr/>
          </p:nvCxnSpPr>
          <p:spPr>
            <a:xfrm rot="10800000">
              <a:off x="11268475" y="2567917"/>
              <a:ext cx="2617343" cy="2"/>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Verbinder: gewinkelt 17">
              <a:extLst>
                <a:ext uri="{FF2B5EF4-FFF2-40B4-BE49-F238E27FC236}">
                  <a16:creationId xmlns:a16="http://schemas.microsoft.com/office/drawing/2014/main" id="{F307C2D4-71DE-BE8F-64C6-8C9D8FEA426E}"/>
                </a:ext>
              </a:extLst>
            </p:cNvPr>
            <p:cNvCxnSpPr>
              <a:cxnSpLocks/>
            </p:cNvCxnSpPr>
            <p:nvPr/>
          </p:nvCxnSpPr>
          <p:spPr>
            <a:xfrm rot="10800000" flipV="1">
              <a:off x="11514911" y="8412480"/>
              <a:ext cx="2109650" cy="283772"/>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Verbinder: gewinkelt 19">
              <a:extLst>
                <a:ext uri="{FF2B5EF4-FFF2-40B4-BE49-F238E27FC236}">
                  <a16:creationId xmlns:a16="http://schemas.microsoft.com/office/drawing/2014/main" id="{2234B32A-57D4-09EC-A0CE-76253EED59FD}"/>
                </a:ext>
              </a:extLst>
            </p:cNvPr>
            <p:cNvCxnSpPr>
              <a:cxnSpLocks/>
            </p:cNvCxnSpPr>
            <p:nvPr/>
          </p:nvCxnSpPr>
          <p:spPr>
            <a:xfrm flipV="1">
              <a:off x="9580038" y="3320278"/>
              <a:ext cx="2718642" cy="468783"/>
            </a:xfrm>
            <a:prstGeom prst="bentConnector3">
              <a:avLst>
                <a:gd name="adj1" fmla="val -5497"/>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Verbinder: gewinkelt 21">
              <a:extLst>
                <a:ext uri="{FF2B5EF4-FFF2-40B4-BE49-F238E27FC236}">
                  <a16:creationId xmlns:a16="http://schemas.microsoft.com/office/drawing/2014/main" id="{92DEA147-DAD4-18C0-32B3-26A6D01E7418}"/>
                </a:ext>
              </a:extLst>
            </p:cNvPr>
            <p:cNvCxnSpPr/>
            <p:nvPr/>
          </p:nvCxnSpPr>
          <p:spPr>
            <a:xfrm>
              <a:off x="10874829" y="4424525"/>
              <a:ext cx="1983277" cy="740055"/>
            </a:xfrm>
            <a:prstGeom prst="bentConnector3">
              <a:avLst/>
            </a:prstGeom>
            <a:grpFill/>
            <a:ln w="254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D59E6352-6FF5-2620-F874-F46752982F9E}"/>
                </a:ext>
              </a:extLst>
            </p:cNvPr>
            <p:cNvSpPr txBox="1"/>
            <p:nvPr/>
          </p:nvSpPr>
          <p:spPr>
            <a:xfrm>
              <a:off x="13624561" y="9475267"/>
              <a:ext cx="4715691" cy="523220"/>
            </a:xfrm>
            <a:prstGeom prst="rect">
              <a:avLst/>
            </a:prstGeom>
            <a:grpFill/>
            <a:ln w="25400">
              <a:noFill/>
            </a:ln>
          </p:spPr>
          <p:txBody>
            <a:bodyPr wrap="square" rtlCol="0">
              <a:spAutoFit/>
            </a:bodyPr>
            <a:lstStyle/>
            <a:p>
              <a:r>
                <a:rPr lang="en-GB" sz="1400" noProof="0" dirty="0"/>
                <a:t>Burger, L., Dillon, P., Buro Happold e Renew Culture. (2024c). THE THEATRE GREEN BOOK: Produzioni sostenibili</a:t>
              </a:r>
            </a:p>
          </p:txBody>
        </p:sp>
        <p:sp>
          <p:nvSpPr>
            <p:cNvPr id="30" name="Textfeld 29">
              <a:extLst>
                <a:ext uri="{FF2B5EF4-FFF2-40B4-BE49-F238E27FC236}">
                  <a16:creationId xmlns:a16="http://schemas.microsoft.com/office/drawing/2014/main" id="{0554881F-2E2F-7518-F403-A8AF833D91A2}"/>
                </a:ext>
              </a:extLst>
            </p:cNvPr>
            <p:cNvSpPr txBox="1"/>
            <p:nvPr/>
          </p:nvSpPr>
          <p:spPr>
            <a:xfrm>
              <a:off x="5032466" y="166842"/>
              <a:ext cx="8223067" cy="1015663"/>
            </a:xfrm>
            <a:prstGeom prst="rect">
              <a:avLst/>
            </a:prstGeom>
            <a:grpFill/>
            <a:ln w="25400">
              <a:noFill/>
            </a:ln>
          </p:spPr>
          <p:txBody>
            <a:bodyPr wrap="square" rtlCol="0">
              <a:spAutoFit/>
            </a:bodyPr>
            <a:lstStyle/>
            <a:p>
              <a:pPr algn="ctr">
                <a:spcBef>
                  <a:spcPct val="0"/>
                </a:spcBef>
              </a:pPr>
              <a:r>
                <a:rPr lang="en-GB" sz="6000" b="1" noProof="0" dirty="0">
                  <a:solidFill>
                    <a:srgbClr val="04A6C2"/>
                  </a:solidFill>
                  <a:latin typeface="+mj-lt"/>
                  <a:ea typeface="+mj-ea"/>
                  <a:cs typeface="+mj-cs"/>
                </a:rPr>
                <a:t>Il ciclo di vita della produzione</a:t>
              </a:r>
            </a:p>
          </p:txBody>
        </p:sp>
      </p:grpSp>
      <p:sp>
        <p:nvSpPr>
          <p:cNvPr id="38" name="Freeform 2">
            <a:extLst>
              <a:ext uri="{FF2B5EF4-FFF2-40B4-BE49-F238E27FC236}">
                <a16:creationId xmlns:a16="http://schemas.microsoft.com/office/drawing/2014/main" id="{BB8ACD8C-FA1B-39E6-14E2-738335D693B5}"/>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8158277"/>
      </p:ext>
    </p:extLst>
  </p:cSld>
  <p:clrMapOvr>
    <a:masterClrMapping/>
  </p:clrMapOvr>
</p:sld>
</file>

<file path=ppt/slides/slide34.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8DA1C-D42A-95A1-D06E-3A52DDEC56B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687597-7626-83F5-C69D-B208ED9FDBEA}"/>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8A4A209C-325C-1D6B-1015-F4C739F8F188}"/>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83CDBC52-CB69-C1BB-A56C-1080899A1CC7}"/>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F6031"/>
                </a:solidFill>
                <a:effectLst/>
                <a:uLnTx/>
                <a:uFillTx/>
                <a:latin typeface="Calibri"/>
                <a:ea typeface="+mn-ea"/>
                <a:cs typeface="+mn-cs"/>
              </a:rPr>
              <a:t>Attività C4.A3</a:t>
            </a:r>
            <a:endParaRPr kumimoji="0" lang="en-GB"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AFE048EA-094B-6823-F815-3316BCA405AA}"/>
              </a:ext>
            </a:extLst>
          </p:cNvPr>
          <p:cNvSpPr txBox="1"/>
          <p:nvPr/>
        </p:nvSpPr>
        <p:spPr>
          <a:xfrm>
            <a:off x="1828800" y="3948619"/>
            <a:ext cx="15866165" cy="837473"/>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Punti salienti della sostenibilità – Ripensare il ciclo di vita</a:t>
            </a:r>
            <a:endParaRPr kumimoji="0" lang="en-GB"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
        <p:nvSpPr>
          <p:cNvPr id="4" name="Textfeld 3">
            <a:extLst>
              <a:ext uri="{FF2B5EF4-FFF2-40B4-BE49-F238E27FC236}">
                <a16:creationId xmlns:a16="http://schemas.microsoft.com/office/drawing/2014/main" id="{1D6654E1-32B5-FDBC-A7B7-F50BDDE7E6DA}"/>
              </a:ext>
            </a:extLst>
          </p:cNvPr>
          <p:cNvSpPr txBox="1"/>
          <p:nvPr/>
        </p:nvSpPr>
        <p:spPr>
          <a:xfrm>
            <a:off x="3937819" y="5500909"/>
            <a:ext cx="11223522" cy="3016210"/>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GB" sz="3200" noProof="0" dirty="0"/>
              <a:t>Quali sono le pratiche tipiche in questa fase?</a:t>
            </a:r>
          </a:p>
          <a:p>
            <a:pPr marL="457200" indent="-457200">
              <a:spcBef>
                <a:spcPts val="600"/>
              </a:spcBef>
              <a:spcAft>
                <a:spcPts val="600"/>
              </a:spcAft>
              <a:buFont typeface="Arial" panose="020B0604020202020204" pitchFamily="34" charset="0"/>
              <a:buChar char="•"/>
            </a:pPr>
            <a:r>
              <a:rPr lang="en-GB" sz="3200" noProof="0" dirty="0"/>
              <a:t>Quali potrebbero essere le alternative sostenibili?</a:t>
            </a:r>
          </a:p>
          <a:p>
            <a:pPr marL="457200" indent="-457200">
              <a:spcBef>
                <a:spcPts val="600"/>
              </a:spcBef>
              <a:spcAft>
                <a:spcPts val="600"/>
              </a:spcAft>
              <a:buFont typeface="Arial" panose="020B0604020202020204" pitchFamily="34" charset="0"/>
              <a:buChar char="•"/>
            </a:pPr>
            <a:r>
              <a:rPr lang="en-GB" sz="3200" noProof="0" dirty="0"/>
              <a:t>Quali sfide potrebbero sorgere nella loro implementazione?</a:t>
            </a:r>
          </a:p>
          <a:p>
            <a:pPr marL="457200" indent="-457200">
              <a:spcBef>
                <a:spcPts val="600"/>
              </a:spcBef>
              <a:spcAft>
                <a:spcPts val="600"/>
              </a:spcAft>
              <a:buFont typeface="Arial" panose="020B0604020202020204" pitchFamily="34" charset="0"/>
              <a:buChar char="•"/>
            </a:pPr>
            <a:r>
              <a:rPr lang="en-GB" sz="3200" noProof="0" dirty="0"/>
              <a:t>Quali strumenti di supporto (strumenti, politiche, formazione, ecc.) potrebbero contribuire a rendere realistico il cambiamento?</a:t>
            </a:r>
          </a:p>
        </p:txBody>
      </p:sp>
    </p:spTree>
    <p:extLst>
      <p:ext uri="{BB962C8B-B14F-4D97-AF65-F5344CB8AC3E}">
        <p14:creationId xmlns:p14="http://schemas.microsoft.com/office/powerpoint/2010/main" val="1522901437"/>
      </p:ext>
    </p:extLst>
  </p:cSld>
  <p:clrMapOvr>
    <a:masterClrMapping/>
  </p:clrMapOvr>
</p:sld>
</file>

<file path=ppt/slides/slide35.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A4021-D43F-5193-A1E4-FE9158EB6A34}"/>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14195CB8-8C96-E3E3-844E-089F5094939F}"/>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3FB40D7C-7CA8-8995-3132-85865506F7B5}"/>
              </a:ext>
            </a:extLst>
          </p:cNvPr>
          <p:cNvSpPr txBox="1"/>
          <p:nvPr/>
        </p:nvSpPr>
        <p:spPr>
          <a:xfrm>
            <a:off x="699052" y="5143500"/>
            <a:ext cx="14706600" cy="5632311"/>
          </a:xfrm>
          <a:prstGeom prst="rect">
            <a:avLst/>
          </a:prstGeom>
          <a:noFill/>
        </p:spPr>
        <p:txBody>
          <a:bodyPr wrap="square">
            <a:spAutoFit/>
          </a:bodyPr>
          <a:lstStyle/>
          <a:p>
            <a:r>
              <a:rPr lang="en-GB" sz="6000" b="1" i="1" noProof="0" dirty="0">
                <a:solidFill>
                  <a:srgbClr val="FF0000"/>
                </a:solidFill>
              </a:rPr>
              <a:t>Quali fasi sono state più facili o più difficili da trasformare? Ci sono state sfide o esigenze comuni a tutti i gruppi? Quale ruolo possono svolgere le politiche, i tempi di pianificazione o la formazione nel consentire questi cambiamenti?</a:t>
            </a:r>
            <a:br>
              <a:rPr lang="en-GB" sz="6000" b="1" i="1" noProof="0" dirty="0">
                <a:solidFill>
                  <a:srgbClr val="FF0000"/>
                </a:solidFill>
              </a:rPr>
            </a:br>
            <a:endParaRPr lang="en-GB" sz="6000" b="1" noProof="0" dirty="0">
              <a:solidFill>
                <a:srgbClr val="FF0000"/>
              </a:solidFill>
            </a:endParaRPr>
          </a:p>
        </p:txBody>
      </p:sp>
    </p:spTree>
    <p:extLst>
      <p:ext uri="{BB962C8B-B14F-4D97-AF65-F5344CB8AC3E}">
        <p14:creationId xmlns:p14="http://schemas.microsoft.com/office/powerpoint/2010/main" val="1745403216"/>
      </p:ext>
    </p:extLst>
  </p:cSld>
  <p:clrMapOvr>
    <a:masterClrMapping/>
  </p:clrMapOvr>
</p:sld>
</file>

<file path=ppt/slides/slide36.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8237E-FD8D-B4B9-F11F-3EAF929AE2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75B994-B425-3D2C-7096-57DD5DC816E6}"/>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976437B-8316-52C1-9BDB-DB01E4CD6A14}"/>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27AAC6B-BBF8-AB64-3DB6-AADB39D29AFA}"/>
              </a:ext>
            </a:extLst>
          </p:cNvPr>
          <p:cNvSpPr txBox="1"/>
          <p:nvPr/>
        </p:nvSpPr>
        <p:spPr>
          <a:xfrm>
            <a:off x="2133600" y="4000500"/>
            <a:ext cx="14401800" cy="2862322"/>
          </a:xfrm>
          <a:prstGeom prst="rect">
            <a:avLst/>
          </a:prstGeom>
          <a:noFill/>
        </p:spPr>
        <p:txBody>
          <a:bodyPr wrap="square">
            <a:spAutoFit/>
          </a:bodyPr>
          <a:lstStyle/>
          <a:p>
            <a:pPr lvl="0"/>
            <a:r>
              <a:rPr lang="en-GB" sz="6000" b="1" dirty="0">
                <a:solidFill>
                  <a:srgbClr val="04A6C2"/>
                </a:solidFill>
                <a:latin typeface="+mj-lt"/>
                <a:ea typeface="+mj-ea"/>
                <a:cs typeface="+mj-cs"/>
              </a:rPr>
              <a:t>Gestione di strutture sostenibili: </a:t>
            </a:r>
          </a:p>
          <a:p>
            <a:pPr lvl="0"/>
            <a:r>
              <a:rPr lang="en-GB" sz="6000" b="1" dirty="0">
                <a:solidFill>
                  <a:srgbClr val="04A6C2"/>
                </a:solidFill>
                <a:latin typeface="+mj-lt"/>
                <a:ea typeface="+mj-ea"/>
                <a:cs typeface="+mj-cs"/>
              </a:rPr>
              <a:t>strategie basate sui dati per l'efficienza energetica e il miglioramento a lungo termine </a:t>
            </a:r>
          </a:p>
        </p:txBody>
      </p:sp>
    </p:spTree>
    <p:extLst>
      <p:ext uri="{BB962C8B-B14F-4D97-AF65-F5344CB8AC3E}">
        <p14:creationId xmlns:p14="http://schemas.microsoft.com/office/powerpoint/2010/main" val="46253308"/>
      </p:ext>
    </p:extLst>
  </p:cSld>
  <p:clrMapOvr>
    <a:masterClrMapping/>
  </p:clrMapOvr>
</p:sld>
</file>

<file path=ppt/slides/slide37.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Ελεύθερη σχεδίαση: Σχήμα 9">
            <a:extLst>
              <a:ext uri="{FF2B5EF4-FFF2-40B4-BE49-F238E27FC236}">
                <a16:creationId xmlns:a16="http://schemas.microsoft.com/office/drawing/2014/main" id="{945F5ECA-5467-B903-F052-DF6B445DBCBB}"/>
              </a:ext>
            </a:extLst>
          </p:cNvPr>
          <p:cNvSpPr/>
          <p:nvPr/>
        </p:nvSpPr>
        <p:spPr>
          <a:xfrm>
            <a:off x="2493658" y="3398283"/>
            <a:ext cx="3327792" cy="1245895"/>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1. Stabilire obiettivi misurabili e promuovere una cultura del miglioramento</a:t>
            </a:r>
          </a:p>
        </p:txBody>
      </p:sp>
      <p:sp>
        <p:nvSpPr>
          <p:cNvPr id="13" name="Ελεύθερη σχεδίαση: Σχήμα 12">
            <a:extLst>
              <a:ext uri="{FF2B5EF4-FFF2-40B4-BE49-F238E27FC236}">
                <a16:creationId xmlns:a16="http://schemas.microsoft.com/office/drawing/2014/main" id="{E09577A1-6CB9-4BBF-BBB2-B8547CDF3231}"/>
              </a:ext>
            </a:extLst>
          </p:cNvPr>
          <p:cNvSpPr/>
          <p:nvPr/>
        </p:nvSpPr>
        <p:spPr>
          <a:xfrm>
            <a:off x="8115611" y="3398283"/>
            <a:ext cx="3327792" cy="1261728"/>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2. Integrare precocemente l'alfabetizzazione dei dati e la misurazione pratica</a:t>
            </a:r>
          </a:p>
        </p:txBody>
      </p:sp>
      <p:sp>
        <p:nvSpPr>
          <p:cNvPr id="16" name="Ελεύθερη σχεδίαση: Σχήμα 15">
            <a:extLst>
              <a:ext uri="{FF2B5EF4-FFF2-40B4-BE49-F238E27FC236}">
                <a16:creationId xmlns:a16="http://schemas.microsoft.com/office/drawing/2014/main" id="{D1B9F543-1509-F21E-064F-5F59B4EB7571}"/>
              </a:ext>
            </a:extLst>
          </p:cNvPr>
          <p:cNvSpPr/>
          <p:nvPr/>
        </p:nvSpPr>
        <p:spPr>
          <a:xfrm>
            <a:off x="13928578" y="3564178"/>
            <a:ext cx="3327792" cy="772661"/>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3. Utilizzare i dati per promuovere l'efficienza energetica</a:t>
            </a:r>
          </a:p>
        </p:txBody>
      </p:sp>
      <p:sp>
        <p:nvSpPr>
          <p:cNvPr id="20" name="Ελεύθερη σχεδίαση: Σχήμα 19">
            <a:extLst>
              <a:ext uri="{FF2B5EF4-FFF2-40B4-BE49-F238E27FC236}">
                <a16:creationId xmlns:a16="http://schemas.microsoft.com/office/drawing/2014/main" id="{E4C150B8-6EB4-5F15-6B52-77721AC0F2BE}"/>
              </a:ext>
            </a:extLst>
          </p:cNvPr>
          <p:cNvSpPr/>
          <p:nvPr/>
        </p:nvSpPr>
        <p:spPr>
          <a:xfrm>
            <a:off x="2493658" y="5952677"/>
            <a:ext cx="3327792" cy="1235801"/>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4. Mappare le risorse e applicare il pensiero dell'economia circolare</a:t>
            </a:r>
          </a:p>
        </p:txBody>
      </p:sp>
      <p:sp>
        <p:nvSpPr>
          <p:cNvPr id="23" name="Ελεύθερη σχεδίαση: Σχήμα 22">
            <a:extLst>
              <a:ext uri="{FF2B5EF4-FFF2-40B4-BE49-F238E27FC236}">
                <a16:creationId xmlns:a16="http://schemas.microsoft.com/office/drawing/2014/main" id="{7C710CBF-D7BB-3853-0061-D1229D2CF06E}"/>
              </a:ext>
            </a:extLst>
          </p:cNvPr>
          <p:cNvSpPr/>
          <p:nvPr/>
        </p:nvSpPr>
        <p:spPr>
          <a:xfrm>
            <a:off x="8115611" y="6030577"/>
            <a:ext cx="3327792" cy="1080000"/>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5. Promuovere pratiche collaborative, agili e allineate</a:t>
            </a:r>
          </a:p>
        </p:txBody>
      </p:sp>
      <p:sp>
        <p:nvSpPr>
          <p:cNvPr id="26" name="Ελεύθερη σχεδίαση: Σχήμα 25">
            <a:extLst>
              <a:ext uri="{FF2B5EF4-FFF2-40B4-BE49-F238E27FC236}">
                <a16:creationId xmlns:a16="http://schemas.microsoft.com/office/drawing/2014/main" id="{74F27033-75F4-4614-BEFC-73E9E164B44C}"/>
              </a:ext>
            </a:extLst>
          </p:cNvPr>
          <p:cNvSpPr/>
          <p:nvPr/>
        </p:nvSpPr>
        <p:spPr>
          <a:xfrm>
            <a:off x="13928578" y="6212506"/>
            <a:ext cx="3327792" cy="706048"/>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6. Documentare e riflettere per ottenere un impatto a lungo termine</a:t>
            </a:r>
          </a:p>
        </p:txBody>
      </p:sp>
      <p:sp>
        <p:nvSpPr>
          <p:cNvPr id="29" name="Ελεύθερη σχεδίαση: Σχήμα 28">
            <a:extLst>
              <a:ext uri="{FF2B5EF4-FFF2-40B4-BE49-F238E27FC236}">
                <a16:creationId xmlns:a16="http://schemas.microsoft.com/office/drawing/2014/main" id="{C81DC2EE-E34D-4211-7209-ADAEADBC64A9}"/>
              </a:ext>
            </a:extLst>
          </p:cNvPr>
          <p:cNvSpPr/>
          <p:nvPr/>
        </p:nvSpPr>
        <p:spPr>
          <a:xfrm>
            <a:off x="8074666" y="8011091"/>
            <a:ext cx="3327792" cy="938719"/>
          </a:xfrm>
          <a:custGeom>
            <a:avLst/>
            <a:gdLst>
              <a:gd name="connsiteX0" fmla="*/ 0 w 3327792"/>
              <a:gd name="connsiteY0" fmla="*/ 0 h 1411790"/>
              <a:gd name="connsiteX1" fmla="*/ 3327792 w 3327792"/>
              <a:gd name="connsiteY1" fmla="*/ 0 h 1411790"/>
              <a:gd name="connsiteX2" fmla="*/ 3327792 w 3327792"/>
              <a:gd name="connsiteY2" fmla="*/ 1411790 h 1411790"/>
              <a:gd name="connsiteX3" fmla="*/ 0 w 3327792"/>
              <a:gd name="connsiteY3" fmla="*/ 1411790 h 1411790"/>
              <a:gd name="connsiteX4" fmla="*/ 0 w 3327792"/>
              <a:gd name="connsiteY4" fmla="*/ 0 h 141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792" h="1411790">
                <a:moveTo>
                  <a:pt x="0" y="0"/>
                </a:moveTo>
                <a:lnTo>
                  <a:pt x="3327792" y="0"/>
                </a:lnTo>
                <a:lnTo>
                  <a:pt x="3327792" y="1411790"/>
                </a:lnTo>
                <a:lnTo>
                  <a:pt x="0" y="14117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ts val="600"/>
              </a:spcBef>
              <a:spcAft>
                <a:spcPts val="600"/>
              </a:spcAft>
              <a:buNone/>
            </a:pPr>
            <a:r>
              <a:rPr lang="en-US" sz="2400" kern="1200" dirty="0"/>
              <a:t>7. Utilizzare i dati per ispirare, non per sopraffare</a:t>
            </a:r>
          </a:p>
        </p:txBody>
      </p:sp>
      <p:sp>
        <p:nvSpPr>
          <p:cNvPr id="5" name="Textfeld 4">
            <a:extLst>
              <a:ext uri="{FF2B5EF4-FFF2-40B4-BE49-F238E27FC236}">
                <a16:creationId xmlns:a16="http://schemas.microsoft.com/office/drawing/2014/main" id="{BE3B4186-F82C-BC6D-F34C-559288765389}"/>
              </a:ext>
            </a:extLst>
          </p:cNvPr>
          <p:cNvSpPr txBox="1"/>
          <p:nvPr/>
        </p:nvSpPr>
        <p:spPr>
          <a:xfrm>
            <a:off x="2649651" y="996129"/>
            <a:ext cx="13879286" cy="938719"/>
          </a:xfrm>
          <a:prstGeom prst="rect">
            <a:avLst/>
          </a:prstGeom>
          <a:noFill/>
        </p:spPr>
        <p:txBody>
          <a:bodyPr wrap="square" rtlCol="0">
            <a:spAutoFit/>
          </a:bodyPr>
          <a:lstStyle/>
          <a:p>
            <a:pPr algn="r">
              <a:spcBef>
                <a:spcPct val="0"/>
              </a:spcBef>
            </a:pPr>
            <a:r>
              <a:rPr lang="en-GB" sz="5500" b="1" noProof="0" dirty="0"/>
              <a:t>Gestione delle sedi</a:t>
            </a:r>
            <a:endParaRPr lang="en-GB" sz="5500" noProof="0" dirty="0"/>
          </a:p>
        </p:txBody>
      </p:sp>
      <p:sp>
        <p:nvSpPr>
          <p:cNvPr id="2" name="Freeform 2">
            <a:extLst>
              <a:ext uri="{FF2B5EF4-FFF2-40B4-BE49-F238E27FC236}">
                <a16:creationId xmlns:a16="http://schemas.microsoft.com/office/drawing/2014/main" id="{74C5E013-02B3-E068-6998-EBACE4813C6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9E9CFE8-FEB1-4AD5-A6B3-B2B061485AB0}"/>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pic>
        <p:nvPicPr>
          <p:cNvPr id="30" name="Γραφικό 29">
            <a:extLst>
              <a:ext uri="{FF2B5EF4-FFF2-40B4-BE49-F238E27FC236}">
                <a16:creationId xmlns:a16="http://schemas.microsoft.com/office/drawing/2014/main" id="{0C064E8F-D327-40AD-70D7-B54FA314B314}"/>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22644" y="3525573"/>
            <a:ext cx="1080000" cy="1080000"/>
          </a:xfrm>
          <a:prstGeom prst="rect">
            <a:avLst/>
          </a:prstGeom>
        </p:spPr>
      </p:pic>
      <p:pic>
        <p:nvPicPr>
          <p:cNvPr id="31" name="Γραφικό 30">
            <a:extLst>
              <a:ext uri="{FF2B5EF4-FFF2-40B4-BE49-F238E27FC236}">
                <a16:creationId xmlns:a16="http://schemas.microsoft.com/office/drawing/2014/main" id="{345E50D0-B68F-2FF5-57E7-05C70E18E66D}"/>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6796654" y="3525573"/>
            <a:ext cx="1080000" cy="1080000"/>
          </a:xfrm>
          <a:prstGeom prst="rect">
            <a:avLst/>
          </a:prstGeom>
        </p:spPr>
      </p:pic>
      <p:pic>
        <p:nvPicPr>
          <p:cNvPr id="32" name="Γραφικό 31">
            <a:extLst>
              <a:ext uri="{FF2B5EF4-FFF2-40B4-BE49-F238E27FC236}">
                <a16:creationId xmlns:a16="http://schemas.microsoft.com/office/drawing/2014/main" id="{24664661-1E0A-12E0-A264-5220BC2A5BA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2657564" y="3525573"/>
            <a:ext cx="1080000" cy="1080000"/>
          </a:xfrm>
          <a:prstGeom prst="rect">
            <a:avLst/>
          </a:prstGeom>
        </p:spPr>
      </p:pic>
      <p:pic>
        <p:nvPicPr>
          <p:cNvPr id="34" name="Γραφικό 33">
            <a:extLst>
              <a:ext uri="{FF2B5EF4-FFF2-40B4-BE49-F238E27FC236}">
                <a16:creationId xmlns:a16="http://schemas.microsoft.com/office/drawing/2014/main" id="{5D75D94D-BA04-42FA-BCBF-B5C69066F7CE}"/>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222644" y="6030577"/>
            <a:ext cx="1080000" cy="1080000"/>
          </a:xfrm>
          <a:prstGeom prst="rect">
            <a:avLst/>
          </a:prstGeom>
        </p:spPr>
      </p:pic>
      <p:pic>
        <p:nvPicPr>
          <p:cNvPr id="35" name="Γραφικό 34">
            <a:extLst>
              <a:ext uri="{FF2B5EF4-FFF2-40B4-BE49-F238E27FC236}">
                <a16:creationId xmlns:a16="http://schemas.microsoft.com/office/drawing/2014/main" id="{2E93ED99-7E70-248E-4D0D-454BA4139E27}"/>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6791737" y="6025530"/>
            <a:ext cx="1080000" cy="1080000"/>
          </a:xfrm>
          <a:prstGeom prst="rect">
            <a:avLst/>
          </a:prstGeom>
        </p:spPr>
      </p:pic>
      <p:pic>
        <p:nvPicPr>
          <p:cNvPr id="36" name="Γραφικό 35">
            <a:extLst>
              <a:ext uri="{FF2B5EF4-FFF2-40B4-BE49-F238E27FC236}">
                <a16:creationId xmlns:a16="http://schemas.microsoft.com/office/drawing/2014/main" id="{862CD673-FEAB-ACF0-FBEB-7FD30473CD72}"/>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12657564" y="6020483"/>
            <a:ext cx="1080000" cy="1080000"/>
          </a:xfrm>
          <a:prstGeom prst="rect">
            <a:avLst/>
          </a:prstGeom>
        </p:spPr>
      </p:pic>
      <p:pic>
        <p:nvPicPr>
          <p:cNvPr id="37" name="Γραφικό 36">
            <a:extLst>
              <a:ext uri="{FF2B5EF4-FFF2-40B4-BE49-F238E27FC236}">
                <a16:creationId xmlns:a16="http://schemas.microsoft.com/office/drawing/2014/main" id="{5535CC86-0F31-5B6E-E6E3-EFDDB2BC34D4}"/>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6791737" y="7940450"/>
            <a:ext cx="1080000" cy="1080000"/>
          </a:xfrm>
          <a:prstGeom prst="rect">
            <a:avLst/>
          </a:prstGeom>
        </p:spPr>
      </p:pic>
    </p:spTree>
    <p:extLst>
      <p:ext uri="{BB962C8B-B14F-4D97-AF65-F5344CB8AC3E}">
        <p14:creationId xmlns:p14="http://schemas.microsoft.com/office/powerpoint/2010/main" val="3661612213"/>
      </p:ext>
    </p:extLst>
  </p:cSld>
  <p:clrMapOvr>
    <a:masterClrMapping/>
  </p:clrMapOvr>
</p:sld>
</file>

<file path=ppt/slides/slide38.xml><?xml version="1.0" encoding="utf-8"?>
<p:sld xmlns:a16="http://schemas.microsoft.com/office/drawing/2014/main" xmlns:p14="http://schemas.microsoft.com/office/powerpoint/2010/main" xmlns:dgm="http://schemas.openxmlformats.org/drawingml/2006/diagram"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CDE5A-A8ED-30CE-9C64-228955F2C97A}"/>
            </a:ext>
          </a:extLst>
        </p:cNvPr>
        <p:cNvGrpSpPr/>
        <p:nvPr/>
      </p:nvGrpSpPr>
      <p:grpSpPr>
        <a:xfrm>
          <a:off x="0" y="0"/>
          <a:ext cx="0" cy="0"/>
          <a:chOff x="0" y="0"/>
          <a:chExt cx="0" cy="0"/>
        </a:xfrm>
      </p:grpSpPr>
      <p:grpSp>
        <p:nvGrpSpPr>
          <p:cNvPr id="8" name="Gruppieren 7">
            <a:extLst>
              <a:ext uri="{FF2B5EF4-FFF2-40B4-BE49-F238E27FC236}">
                <a16:creationId xmlns:a16="http://schemas.microsoft.com/office/drawing/2014/main" id="{F75CFDE4-C23B-73EE-2275-941168320B44}"/>
              </a:ext>
            </a:extLst>
          </p:cNvPr>
          <p:cNvGrpSpPr/>
          <p:nvPr/>
        </p:nvGrpSpPr>
        <p:grpSpPr>
          <a:xfrm>
            <a:off x="3247697" y="0"/>
            <a:ext cx="12090549" cy="7733588"/>
            <a:chOff x="1511085" y="1079500"/>
            <a:chExt cx="14126705" cy="10221303"/>
          </a:xfrm>
        </p:grpSpPr>
        <p:graphicFrame>
          <p:nvGraphicFramePr>
            <p:cNvPr id="4" name="Diagramm 3">
              <a:extLst>
                <a:ext uri="{FF2B5EF4-FFF2-40B4-BE49-F238E27FC236}">
                  <a16:creationId xmlns:a16="http://schemas.microsoft.com/office/drawing/2014/main" id="{EF26A9D4-6F9F-74E0-8508-D5CD533CF087}"/>
                </a:ext>
              </a:extLst>
            </p:cNvPr>
            <p:cNvGraphicFramePr/>
            <p:nvPr>
              <p:extLst>
                <p:ext uri="{D42A27DB-BD31-4B8C-83A1-F6EECF244321}">
                  <p14:modId xmlns:p14="http://schemas.microsoft.com/office/powerpoint/2010/main" val="4086614879"/>
                </p:ext>
              </p:extLst>
            </p:nvPr>
          </p:nvGraphicFramePr>
          <p:xfrm>
            <a:off x="1511085" y="1079500"/>
            <a:ext cx="14126705" cy="9048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a:extLst>
                <a:ext uri="{FF2B5EF4-FFF2-40B4-BE49-F238E27FC236}">
                  <a16:creationId xmlns:a16="http://schemas.microsoft.com/office/drawing/2014/main" id="{F94C96F0-74D8-889E-1729-7D49D9E4F876}"/>
                </a:ext>
              </a:extLst>
            </p:cNvPr>
            <p:cNvSpPr txBox="1"/>
            <p:nvPr/>
          </p:nvSpPr>
          <p:spPr>
            <a:xfrm>
              <a:off x="5494149" y="8911526"/>
              <a:ext cx="6950990" cy="2389277"/>
            </a:xfrm>
            <a:prstGeom prst="rect">
              <a:avLst/>
            </a:prstGeom>
            <a:solidFill>
              <a:schemeClr val="accent1">
                <a:lumMod val="20000"/>
                <a:lumOff val="80000"/>
              </a:schemeClr>
            </a:solidFill>
            <a:effectLst>
              <a:outerShdw blurRad="76200" dist="12700" dir="2700000" sy="-23000" kx="-800400" algn="bl" rotWithShape="0">
                <a:prstClr val="black">
                  <a:alpha val="20000"/>
                </a:prstClr>
              </a:outerShdw>
              <a:softEdge rad="127000"/>
            </a:effectLst>
          </p:spPr>
          <p:txBody>
            <a:bodyPr wrap="square" rtlCol="0">
              <a:spAutoFit/>
            </a:bodyPr>
            <a:lstStyle/>
            <a:p>
              <a:pPr algn="ctr"/>
              <a:r>
                <a:rPr lang="en-GB" sz="5400" noProof="0" dirty="0">
                  <a:solidFill>
                    <a:srgbClr val="FF0000"/>
                  </a:solidFill>
                </a:rPr>
                <a:t>Benessere</a:t>
              </a:r>
            </a:p>
            <a:p>
              <a:pPr algn="ctr"/>
              <a:r>
                <a:rPr lang="en-GB" sz="5400" noProof="0" dirty="0">
                  <a:solidFill>
                    <a:srgbClr val="FF0000"/>
                  </a:solidFill>
                </a:rPr>
                <a:t>Benessere</a:t>
              </a:r>
            </a:p>
          </p:txBody>
        </p:sp>
        <p:cxnSp>
          <p:nvCxnSpPr>
            <p:cNvPr id="7" name="Gerade Verbindung mit Pfeil 6">
              <a:extLst>
                <a:ext uri="{FF2B5EF4-FFF2-40B4-BE49-F238E27FC236}">
                  <a16:creationId xmlns:a16="http://schemas.microsoft.com/office/drawing/2014/main" id="{AB1C48EB-3898-B9EB-91F2-F044F9096E75}"/>
                </a:ext>
              </a:extLst>
            </p:cNvPr>
            <p:cNvCxnSpPr/>
            <p:nvPr/>
          </p:nvCxnSpPr>
          <p:spPr>
            <a:xfrm>
              <a:off x="8574437" y="5517397"/>
              <a:ext cx="89116" cy="3541362"/>
            </a:xfrm>
            <a:prstGeom prst="straightConnector1">
              <a:avLst/>
            </a:prstGeom>
            <a:ln w="101600">
              <a:solidFill>
                <a:schemeClr val="accent3">
                  <a:lumMod val="75000"/>
                </a:schemeClr>
              </a:solidFill>
              <a:headEnd w="lg" len="med"/>
              <a:tailEnd type="triangle" w="lg" len="lg"/>
            </a:ln>
          </p:spPr>
          <p:style>
            <a:lnRef idx="1">
              <a:schemeClr val="accent1"/>
            </a:lnRef>
            <a:fillRef idx="0">
              <a:schemeClr val="accent1"/>
            </a:fillRef>
            <a:effectRef idx="0">
              <a:schemeClr val="accent1"/>
            </a:effectRef>
            <a:fontRef idx="minor">
              <a:schemeClr val="tx1"/>
            </a:fontRef>
          </p:style>
        </p:cxnSp>
      </p:grpSp>
      <p:sp>
        <p:nvSpPr>
          <p:cNvPr id="9" name="Textfeld 8">
            <a:extLst>
              <a:ext uri="{FF2B5EF4-FFF2-40B4-BE49-F238E27FC236}">
                <a16:creationId xmlns:a16="http://schemas.microsoft.com/office/drawing/2014/main" id="{D6294713-964E-DF7C-ECEE-4FA0EAB15986}"/>
              </a:ext>
            </a:extLst>
          </p:cNvPr>
          <p:cNvSpPr txBox="1"/>
          <p:nvPr/>
        </p:nvSpPr>
        <p:spPr>
          <a:xfrm>
            <a:off x="1255364" y="8361918"/>
            <a:ext cx="16352188" cy="1384995"/>
          </a:xfrm>
          <a:prstGeom prst="rect">
            <a:avLst/>
          </a:prstGeom>
          <a:noFill/>
        </p:spPr>
        <p:txBody>
          <a:bodyPr wrap="square" rtlCol="0">
            <a:spAutoFit/>
          </a:bodyPr>
          <a:lstStyle/>
          <a:p>
            <a:r>
              <a:rPr lang="en-US" sz="2800" dirty="0"/>
              <a:t>La sostenibilità non è una questione di perfezione, ma di apprendimento attraverso l'azione. I dati ci forniscono gli strumenti per imparare, adattarci e migliorare. Integrando queste strategie nel vostro insegnamento, aiutate gli studenti a diventare non solo professionisti competenti, ma anche leader sicuri e creativi per un settore delle arti performative più sostenibile.</a:t>
            </a:r>
          </a:p>
        </p:txBody>
      </p:sp>
    </p:spTree>
    <p:extLst>
      <p:ext uri="{BB962C8B-B14F-4D97-AF65-F5344CB8AC3E}">
        <p14:creationId xmlns:p14="http://schemas.microsoft.com/office/powerpoint/2010/main" val="3584242450"/>
      </p:ext>
    </p:extLst>
  </p:cSld>
  <p:clrMapOvr>
    <a:masterClrMapping/>
  </p:clrMapOvr>
</p:sld>
</file>

<file path=ppt/slides/slide39.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BE1AC-1EDB-FCC1-4A33-D6A718B133F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6434C21-8EA4-D2DD-5496-02DF85EA9906}"/>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667BDA87-2019-36EA-D110-BA5DA37830F4}"/>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34AD7685-6ADB-942B-B122-591060B55FCA}"/>
              </a:ext>
            </a:extLst>
          </p:cNvPr>
          <p:cNvSpPr txBox="1"/>
          <p:nvPr/>
        </p:nvSpPr>
        <p:spPr>
          <a:xfrm>
            <a:off x="1828800" y="3009900"/>
            <a:ext cx="853440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3F6031"/>
                </a:solidFill>
                <a:effectLst/>
                <a:uLnTx/>
                <a:uFillTx/>
                <a:latin typeface="Calibri"/>
                <a:ea typeface="+mn-ea"/>
                <a:cs typeface="+mn-cs"/>
              </a:rPr>
              <a:t>Attività C4.A4</a:t>
            </a:r>
            <a:endParaRPr kumimoji="0" lang="en-GB" sz="6000" b="0" i="0" u="none" strike="noStrike" kern="1200" cap="none" spc="0" normalizeH="0" baseline="0" noProof="0" dirty="0">
              <a:ln>
                <a:noFill/>
              </a:ln>
              <a:solidFill>
                <a:srgbClr val="3F6031"/>
              </a:solidFill>
              <a:effectLst/>
              <a:uLnTx/>
              <a:uFillTx/>
              <a:latin typeface="Calibri"/>
              <a:ea typeface="+mn-ea"/>
              <a:cs typeface="+mn-cs"/>
            </a:endParaRPr>
          </a:p>
        </p:txBody>
      </p:sp>
      <p:sp>
        <p:nvSpPr>
          <p:cNvPr id="7" name="TextBox 6">
            <a:extLst>
              <a:ext uri="{FF2B5EF4-FFF2-40B4-BE49-F238E27FC236}">
                <a16:creationId xmlns:a16="http://schemas.microsoft.com/office/drawing/2014/main" id="{86D2DDDA-D155-F5F9-55A3-2852A3646639}"/>
              </a:ext>
            </a:extLst>
          </p:cNvPr>
          <p:cNvSpPr txBox="1"/>
          <p:nvPr/>
        </p:nvSpPr>
        <p:spPr>
          <a:xfrm>
            <a:off x="1828800" y="3948619"/>
            <a:ext cx="15866165" cy="1633845"/>
          </a:xfrm>
          <a:prstGeom prst="rect">
            <a:avLst/>
          </a:prstGeom>
          <a:noFill/>
        </p:spPr>
        <p:txBody>
          <a:bodyPr wrap="square">
            <a:spAutoFit/>
          </a:bodyPr>
          <a:lstStyle/>
          <a:p>
            <a:pPr marL="80010" marR="0" lvl="0" indent="0" algn="l" defTabSz="914400" rtl="0" eaLnBrk="1" fontAlgn="auto" latinLnBrk="0" hangingPunct="1">
              <a:lnSpc>
                <a:spcPct val="115000"/>
              </a:lnSpc>
              <a:spcBef>
                <a:spcPts val="600"/>
              </a:spcBef>
              <a:spcAft>
                <a:spcPts val="600"/>
              </a:spcAft>
              <a:buClrTx/>
              <a:buSzTx/>
              <a:buFontTx/>
              <a:buNone/>
              <a:tabLst/>
              <a:defRPr/>
            </a:pP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Chiusura della sessione:</a:t>
            </a:r>
            <a:b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br>
            <a:r>
              <a:rPr kumimoji="0" lang="en-US"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Progettazione di una sfida di sostenibilità sul campo </a:t>
            </a:r>
            <a:r>
              <a:rPr kumimoji="0" lang="en-GB" sz="4500" b="1" i="0" u="none" strike="noStrike" kern="1200" cap="none" spc="0" normalizeH="0" baseline="0" noProof="0" dirty="0">
                <a:ln>
                  <a:noFill/>
                </a:ln>
                <a:solidFill>
                  <a:srgbClr val="569938"/>
                </a:solidFill>
                <a:effectLst/>
                <a:uLnTx/>
                <a:uFillTx/>
                <a:latin typeface="Calibri" panose="020F0502020204030204" pitchFamily="34" charset="0"/>
                <a:ea typeface="Times New Roman" panose="02020603050405020304" pitchFamily="18" charset="0"/>
                <a:cs typeface="+mn-cs"/>
              </a:rPr>
              <a:t> </a:t>
            </a:r>
            <a:endParaRPr kumimoji="0" lang="en-GB" sz="4500" b="0" i="0" u="none" strike="noStrike" kern="1200" cap="none" spc="0" normalizeH="0" baseline="0" noProof="0" dirty="0">
              <a:ln>
                <a:noFill/>
              </a:ln>
              <a:solidFill>
                <a:srgbClr val="569938"/>
              </a:solidFill>
              <a:effectLst/>
              <a:uLnTx/>
              <a:uFillTx/>
              <a:latin typeface="Arial" panose="020B0604020202020204" pitchFamily="34" charset="0"/>
              <a:ea typeface="Arial" panose="020B0604020202020204" pitchFamily="34" charset="0"/>
              <a:cs typeface="+mn-cs"/>
            </a:endParaRPr>
          </a:p>
        </p:txBody>
      </p:sp>
      <p:sp>
        <p:nvSpPr>
          <p:cNvPr id="4" name="Textfeld 5">
            <a:extLst>
              <a:ext uri="{FF2B5EF4-FFF2-40B4-BE49-F238E27FC236}">
                <a16:creationId xmlns:a16="http://schemas.microsoft.com/office/drawing/2014/main" id="{D6D4CC3C-1B1A-76E8-BF94-CE471D86F211}"/>
              </a:ext>
            </a:extLst>
          </p:cNvPr>
          <p:cNvSpPr txBox="1"/>
          <p:nvPr/>
        </p:nvSpPr>
        <p:spPr>
          <a:xfrm>
            <a:off x="3570890" y="6324498"/>
            <a:ext cx="14423620" cy="3016210"/>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US" sz="3200" dirty="0"/>
              <a:t>In che modo questi compiti colmano il divario tra l'apprendimento in classe e l'azione sul posto di lavoro?</a:t>
            </a:r>
          </a:p>
          <a:p>
            <a:pPr marL="457200" indent="-457200">
              <a:spcBef>
                <a:spcPts val="600"/>
              </a:spcBef>
              <a:spcAft>
                <a:spcPts val="600"/>
              </a:spcAft>
              <a:buFont typeface="Arial" panose="020B0604020202020204" pitchFamily="34" charset="0"/>
              <a:buChar char="•"/>
            </a:pPr>
            <a:r>
              <a:rPr lang="en-US" sz="3200" dirty="0"/>
              <a:t>Di quale supporto hanno bisogno gli studenti per avere successo in queste sfide del mondo reale?</a:t>
            </a:r>
          </a:p>
          <a:p>
            <a:pPr marL="457200" indent="-457200">
              <a:spcBef>
                <a:spcPts val="600"/>
              </a:spcBef>
              <a:spcAft>
                <a:spcPts val="600"/>
              </a:spcAft>
              <a:buFont typeface="Arial" panose="020B0604020202020204" pitchFamily="34" charset="0"/>
              <a:buChar char="•"/>
            </a:pPr>
            <a:r>
              <a:rPr lang="en-US" sz="3200" dirty="0"/>
              <a:t>Come valutiamo l'impatto, sia ecologico che educativo?</a:t>
            </a:r>
          </a:p>
          <a:p>
            <a:pPr marL="457200" indent="-457200">
              <a:spcBef>
                <a:spcPts val="600"/>
              </a:spcBef>
              <a:spcAft>
                <a:spcPts val="600"/>
              </a:spcAft>
              <a:buFont typeface="Arial" panose="020B0604020202020204" pitchFamily="34" charset="0"/>
              <a:buChar char="•"/>
            </a:pPr>
            <a:r>
              <a:rPr lang="en-US" sz="3200" dirty="0"/>
              <a:t>Come è possibile adattare questo compito a diversi livelli di risorse, istituzioni o paesi?</a:t>
            </a:r>
          </a:p>
        </p:txBody>
      </p:sp>
    </p:spTree>
    <p:extLst>
      <p:ext uri="{BB962C8B-B14F-4D97-AF65-F5344CB8AC3E}">
        <p14:creationId xmlns:p14="http://schemas.microsoft.com/office/powerpoint/2010/main" val="75716170"/>
      </p:ext>
    </p:extLst>
  </p:cSld>
  <p:clrMapOvr>
    <a:masterClrMapping/>
  </p:clrMapOvr>
</p:sld>
</file>

<file path=ppt/slides/slide4.xml><?xml version="1.0" encoding="utf-8"?>
<p:sld xmlns:a16="http://schemas.microsoft.com/office/drawing/2014/main" xmlns:asvg="http://schemas.microsoft.com/office/drawing/2016/SVG/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1C0E9CD-4CE3-1F68-EABE-F170E8FD65FE}"/>
              </a:ext>
            </a:extLst>
          </p:cNvPr>
          <p:cNvSpPr>
            <a:spLocks noGrp="1"/>
          </p:cNvSpPr>
          <p:nvPr>
            <p:ph type="title"/>
          </p:nvPr>
        </p:nvSpPr>
        <p:spPr>
          <a:xfrm>
            <a:off x="1406071" y="952501"/>
            <a:ext cx="15011400" cy="1143000"/>
          </a:xfrm>
        </p:spPr>
        <p:txBody>
          <a:bodyPr>
            <a:normAutofit/>
          </a:bodyPr>
          <a:lstStyle/>
          <a:p>
            <a:pPr algn="r"/>
            <a:r>
              <a:rPr lang="en-GB" sz="5500" b="1" noProof="0" dirty="0">
                <a:latin typeface="+mn-lt"/>
                <a:ea typeface="+mn-ea"/>
                <a:cs typeface="+mn-cs"/>
              </a:rPr>
              <a:t>Introduzione a INSPIRE</a:t>
            </a:r>
          </a:p>
        </p:txBody>
      </p:sp>
      <p:sp>
        <p:nvSpPr>
          <p:cNvPr id="5" name="Inhaltsplatzhalter 4">
            <a:extLst>
              <a:ext uri="{FF2B5EF4-FFF2-40B4-BE49-F238E27FC236}">
                <a16:creationId xmlns:a16="http://schemas.microsoft.com/office/drawing/2014/main" id="{EC00ED01-B092-1ACC-66C3-9BAFAA45B1AF}"/>
              </a:ext>
            </a:extLst>
          </p:cNvPr>
          <p:cNvSpPr>
            <a:spLocks noGrp="1"/>
          </p:cNvSpPr>
          <p:nvPr>
            <p:ph idx="1"/>
          </p:nvPr>
        </p:nvSpPr>
        <p:spPr>
          <a:xfrm>
            <a:off x="1888972" y="3974032"/>
            <a:ext cx="15011400" cy="3733800"/>
          </a:xfrm>
        </p:spPr>
        <p:txBody>
          <a:bodyPr/>
          <a:lstStyle/>
          <a:p>
            <a:pPr marL="0" indent="0">
              <a:buNone/>
            </a:pPr>
            <a:r>
              <a:rPr lang="en-GB" sz="4400" noProof="0" dirty="0"/>
              <a:t>INSPIRE – Alleanza per un settore delle arti performative a impatto netto positivo</a:t>
            </a:r>
          </a:p>
          <a:p>
            <a:pPr marL="0" indent="0">
              <a:buNone/>
            </a:pPr>
            <a:r>
              <a:rPr lang="en-GB" sz="4400" noProof="0" dirty="0"/>
              <a:t>Iniziativa europea a sostegno della trasformazione sostenibile e digitale nel settore delle arti dello spettacolo.</a:t>
            </a:r>
          </a:p>
          <a:p>
            <a:pPr marL="0" indent="0">
              <a:buNone/>
            </a:pPr>
            <a:r>
              <a:rPr lang="en-GB" sz="4400" noProof="0" dirty="0"/>
              <a:t>Si rivolge a professionisti e docenti dell'istruzione superiore e della formazione professionale.</a:t>
            </a:r>
          </a:p>
          <a:p>
            <a:endParaRPr lang="en-GB" noProof="0" dirty="0"/>
          </a:p>
        </p:txBody>
      </p:sp>
      <p:sp>
        <p:nvSpPr>
          <p:cNvPr id="6" name="Freeform 2">
            <a:extLst>
              <a:ext uri="{FF2B5EF4-FFF2-40B4-BE49-F238E27FC236}">
                <a16:creationId xmlns:a16="http://schemas.microsoft.com/office/drawing/2014/main" id="{92EE5855-9FB2-61AF-430C-804329363EA5}"/>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7EBC54EB-E7CB-13BD-5AD5-E06C9250BC4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Tree>
  </p:cSld>
  <p:clrMapOvr>
    <a:masterClrMapping/>
  </p:clrMapOvr>
</p:sld>
</file>

<file path=ppt/slides/slide40.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B174D-95DC-5F89-F709-4C65FAACE7C1}"/>
            </a:ext>
          </a:extLst>
        </p:cNvPr>
        <p:cNvGrpSpPr/>
        <p:nvPr/>
      </p:nvGrpSpPr>
      <p:grpSpPr>
        <a:xfrm>
          <a:off x="0" y="0"/>
          <a:ext cx="0" cy="0"/>
          <a:chOff x="0" y="0"/>
          <a:chExt cx="0" cy="0"/>
        </a:xfrm>
      </p:grpSpPr>
      <p:pic>
        <p:nvPicPr>
          <p:cNvPr id="6" name="Γραφικό 5">
            <a:extLst>
              <a:ext uri="{FF2B5EF4-FFF2-40B4-BE49-F238E27FC236}">
                <a16:creationId xmlns:a16="http://schemas.microsoft.com/office/drawing/2014/main" id="{D921C078-27FD-680F-33E9-1352A7A7D61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
        <p:nvSpPr>
          <p:cNvPr id="2" name="TextBox 4">
            <a:extLst>
              <a:ext uri="{FF2B5EF4-FFF2-40B4-BE49-F238E27FC236}">
                <a16:creationId xmlns:a16="http://schemas.microsoft.com/office/drawing/2014/main" id="{A3C3B33E-DCE4-A0B2-D87B-FF068EB6C7E1}"/>
              </a:ext>
            </a:extLst>
          </p:cNvPr>
          <p:cNvSpPr txBox="1"/>
          <p:nvPr/>
        </p:nvSpPr>
        <p:spPr>
          <a:xfrm>
            <a:off x="699052" y="5143500"/>
            <a:ext cx="14706600" cy="3785652"/>
          </a:xfrm>
          <a:prstGeom prst="rect">
            <a:avLst/>
          </a:prstGeom>
          <a:noFill/>
        </p:spPr>
        <p:txBody>
          <a:bodyPr wrap="square">
            <a:spAutoFit/>
          </a:bodyPr>
          <a:lstStyle/>
          <a:p>
            <a:r>
              <a:rPr lang="en-US" sz="6000" b="1" i="1" noProof="0" dirty="0">
                <a:solidFill>
                  <a:srgbClr val="FF0000"/>
                </a:solidFill>
              </a:rPr>
              <a:t>Quali idee stanno emergendo per diffondere le pratiche di sostenibilità nel vostro programma di studi o nella vostra istituzione e come intendete metterle in atto?</a:t>
            </a:r>
            <a:br>
              <a:rPr lang="en-GB" sz="6000" b="1" i="1" noProof="0" dirty="0">
                <a:solidFill>
                  <a:srgbClr val="FF0000"/>
                </a:solidFill>
              </a:rPr>
            </a:br>
            <a:endParaRPr lang="en-GB" sz="6000" b="1" noProof="0" dirty="0">
              <a:solidFill>
                <a:srgbClr val="FF0000"/>
              </a:solidFill>
            </a:endParaRPr>
          </a:p>
        </p:txBody>
      </p:sp>
    </p:spTree>
    <p:extLst>
      <p:ext uri="{BB962C8B-B14F-4D97-AF65-F5344CB8AC3E}">
        <p14:creationId xmlns:p14="http://schemas.microsoft.com/office/powerpoint/2010/main" val="1334220015"/>
      </p:ext>
    </p:extLst>
  </p:cSld>
  <p:clrMapOvr>
    <a:masterClrMapping/>
  </p:clrMapOvr>
</p:sld>
</file>

<file path=ppt/slides/slide41.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B0FC2-977D-63AD-F3E4-17329077BD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4ABFE24-D77F-9B54-E783-7C295D5C688C}"/>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1CB3A77-1994-FD92-B6BF-EA062E23A8A5}"/>
              </a:ext>
            </a:extLst>
          </p:cNvPr>
          <p:cNvSpPr/>
          <p:nvPr/>
        </p:nvSpPr>
        <p:spPr>
          <a:xfrm rot="-10800000">
            <a:off x="11277600" y="340877"/>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6F608D0-8BC3-5C47-CAA4-3077A5F8AFF6}"/>
              </a:ext>
            </a:extLst>
          </p:cNvPr>
          <p:cNvSpPr txBox="1"/>
          <p:nvPr/>
        </p:nvSpPr>
        <p:spPr>
          <a:xfrm>
            <a:off x="5715000" y="952500"/>
            <a:ext cx="3886200" cy="1323439"/>
          </a:xfrm>
          <a:prstGeom prst="rect">
            <a:avLst/>
          </a:prstGeom>
          <a:noFill/>
        </p:spPr>
        <p:txBody>
          <a:bodyPr wrap="square">
            <a:spAutoFit/>
          </a:bodyPr>
          <a:lstStyle/>
          <a:p>
            <a:pPr lvl="0"/>
            <a:r>
              <a:rPr lang="en-GB" sz="8000" b="1" noProof="0" dirty="0">
                <a:solidFill>
                  <a:schemeClr val="tx1"/>
                </a:solidFill>
                <a:effectLst/>
                <a:latin typeface="+mn-lt"/>
              </a:rPr>
              <a:t>Lezione 3</a:t>
            </a:r>
            <a:endParaRPr lang="en-GB" sz="8000" noProof="0" dirty="0"/>
          </a:p>
        </p:txBody>
      </p:sp>
      <p:sp>
        <p:nvSpPr>
          <p:cNvPr id="4" name="TextBox 3">
            <a:extLst>
              <a:ext uri="{FF2B5EF4-FFF2-40B4-BE49-F238E27FC236}">
                <a16:creationId xmlns:a16="http://schemas.microsoft.com/office/drawing/2014/main" id="{757408D7-25E3-D05E-9676-3C782F2CB52C}"/>
              </a:ext>
            </a:extLst>
          </p:cNvPr>
          <p:cNvSpPr txBox="1"/>
          <p:nvPr/>
        </p:nvSpPr>
        <p:spPr>
          <a:xfrm>
            <a:off x="5638800" y="6726685"/>
            <a:ext cx="9216188" cy="1938992"/>
          </a:xfrm>
          <a:prstGeom prst="rect">
            <a:avLst/>
          </a:prstGeom>
          <a:noFill/>
        </p:spPr>
        <p:txBody>
          <a:bodyPr wrap="square">
            <a:spAutoFit/>
          </a:bodyPr>
          <a:lstStyle/>
          <a:p>
            <a:r>
              <a:rPr lang="en-GB" sz="6000" b="1" noProof="0" dirty="0">
                <a:effectLst/>
                <a:latin typeface="Calibri" panose="020F0502020204030204" pitchFamily="34" charset="0"/>
                <a:ea typeface="Arial" panose="020B0604020202020204" pitchFamily="34" charset="0"/>
              </a:rPr>
              <a:t>Sfruttare gli strumenti digitali nelle arti dello spettacolo </a:t>
            </a:r>
            <a:endParaRPr lang="en-GB" sz="6000" noProof="0" dirty="0"/>
          </a:p>
        </p:txBody>
      </p:sp>
      <p:pic>
        <p:nvPicPr>
          <p:cNvPr id="7" name="Γραφικό 3">
            <a:extLst>
              <a:ext uri="{FF2B5EF4-FFF2-40B4-BE49-F238E27FC236}">
                <a16:creationId xmlns:a16="http://schemas.microsoft.com/office/drawing/2014/main" id="{43061A49-11FC-02EE-4D8C-008328421DA5}"/>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807938" y="6286481"/>
            <a:ext cx="2678462" cy="2819400"/>
          </a:xfrm>
          <a:prstGeom prst="rect">
            <a:avLst/>
          </a:prstGeom>
        </p:spPr>
      </p:pic>
    </p:spTree>
    <p:extLst>
      <p:ext uri="{BB962C8B-B14F-4D97-AF65-F5344CB8AC3E}">
        <p14:creationId xmlns:p14="http://schemas.microsoft.com/office/powerpoint/2010/main" val="147998368"/>
      </p:ext>
    </p:extLst>
  </p:cSld>
  <p:clrMapOvr>
    <a:masterClrMapping/>
  </p:clrMapOvr>
</p:sld>
</file>

<file path=ppt/slides/slide42.xml><?xml version="1.0" encoding="utf-8"?>
<p:sld xmlns:asvg="http://schemas.microsoft.com/office/drawing/2016/SVG/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4" name="TextBox 3">
            <a:extLst>
              <a:ext uri="{FF2B5EF4-FFF2-40B4-BE49-F238E27FC236}">
                <a16:creationId xmlns:a16="http://schemas.microsoft.com/office/drawing/2014/main" id="{59E408F9-D7E9-77F8-825C-58B64C17D650}"/>
              </a:ext>
            </a:extLst>
          </p:cNvPr>
          <p:cNvSpPr txBox="1"/>
          <p:nvPr/>
        </p:nvSpPr>
        <p:spPr>
          <a:xfrm>
            <a:off x="2209800" y="5384766"/>
            <a:ext cx="11811000" cy="2740366"/>
          </a:xfrm>
          <a:prstGeom prst="rect">
            <a:avLst/>
          </a:prstGeom>
          <a:noFill/>
        </p:spPr>
        <p:txBody>
          <a:bodyPr wrap="square">
            <a:spAutoFit/>
          </a:bodyPr>
          <a:lstStyle/>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Costruire una cultura digitale sicura e inclusiva</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Pianificazione per la sostenibilità digitale e la pratica a lungo termine</a:t>
            </a:r>
          </a:p>
          <a:p>
            <a:pPr marL="622300" lvl="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effectLst/>
                <a:latin typeface="+mj-lt"/>
                <a:ea typeface="Arial" panose="020B0604020202020204" pitchFamily="34" charset="0"/>
              </a:rPr>
              <a:t>Guidare la trasformazione digitale nella pratica</a:t>
            </a:r>
          </a:p>
        </p:txBody>
      </p:sp>
      <p:sp>
        <p:nvSpPr>
          <p:cNvPr id="5" name="TextBox 4">
            <a:extLst>
              <a:ext uri="{FF2B5EF4-FFF2-40B4-BE49-F238E27FC236}">
                <a16:creationId xmlns:a16="http://schemas.microsoft.com/office/drawing/2014/main" id="{13369D47-F118-BBD2-940B-DBC80CA88DC3}"/>
              </a:ext>
            </a:extLst>
          </p:cNvPr>
          <p:cNvSpPr txBox="1"/>
          <p:nvPr/>
        </p:nvSpPr>
        <p:spPr>
          <a:xfrm>
            <a:off x="2133600" y="4000500"/>
            <a:ext cx="14401800" cy="861774"/>
          </a:xfrm>
          <a:prstGeom prst="rect">
            <a:avLst/>
          </a:prstGeom>
          <a:noFill/>
        </p:spPr>
        <p:txBody>
          <a:bodyPr wrap="square">
            <a:spAutoFit/>
          </a:bodyPr>
          <a:lstStyle/>
          <a:p>
            <a:pPr lvl="0"/>
            <a:r>
              <a:rPr lang="en-GB" sz="5000" b="1" noProof="0" dirty="0"/>
              <a:t>Argomenti della lezione 3</a:t>
            </a:r>
          </a:p>
        </p:txBody>
      </p:sp>
    </p:spTree>
  </p:cSld>
  <p:clrMapOvr>
    <a:masterClrMapping/>
  </p:clrMapOvr>
</p:sld>
</file>

<file path=ppt/slides/slide43.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FC53E-49B0-1103-A547-8AC4C4BF7EB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6F48380-79ED-C8DB-EC12-603C0FF34A1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7C422757-74D4-185B-F10C-711B03A2EF4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FB6A38F1-C040-C283-7731-890584F3B65D}"/>
              </a:ext>
            </a:extLst>
          </p:cNvPr>
          <p:cNvSpPr txBox="1"/>
          <p:nvPr/>
        </p:nvSpPr>
        <p:spPr>
          <a:xfrm>
            <a:off x="914400" y="1148176"/>
            <a:ext cx="15697200" cy="861774"/>
          </a:xfrm>
          <a:prstGeom prst="rect">
            <a:avLst/>
          </a:prstGeom>
          <a:noFill/>
        </p:spPr>
        <p:txBody>
          <a:bodyPr wrap="square">
            <a:spAutoFit/>
          </a:bodyPr>
          <a:lstStyle/>
          <a:p>
            <a:pPr lvl="0" algn="r"/>
            <a:r>
              <a:rPr lang="en-GB" sz="5000" b="1" noProof="0" dirty="0"/>
              <a:t>Perché la trasformazione digitale è importante nelle arti dello spettacolo</a:t>
            </a:r>
          </a:p>
        </p:txBody>
      </p:sp>
      <p:sp>
        <p:nvSpPr>
          <p:cNvPr id="18" name="TextBox 17">
            <a:extLst>
              <a:ext uri="{FF2B5EF4-FFF2-40B4-BE49-F238E27FC236}">
                <a16:creationId xmlns:a16="http://schemas.microsoft.com/office/drawing/2014/main" id="{00EBA60D-A1A9-0874-2FCD-360F8B4D7461}"/>
              </a:ext>
            </a:extLst>
          </p:cNvPr>
          <p:cNvSpPr txBox="1"/>
          <p:nvPr/>
        </p:nvSpPr>
        <p:spPr>
          <a:xfrm>
            <a:off x="4664766" y="5526719"/>
            <a:ext cx="11237842" cy="658835"/>
          </a:xfrm>
          <a:prstGeom prst="rect">
            <a:avLst/>
          </a:prstGeom>
          <a:noFill/>
        </p:spPr>
        <p:txBody>
          <a:bodyPr wrap="square">
            <a:spAutoFit/>
          </a:bodyPr>
          <a:lstStyle/>
          <a:p>
            <a:pPr>
              <a:lnSpc>
                <a:spcPct val="107000"/>
              </a:lnSpc>
              <a:spcAft>
                <a:spcPts val="800"/>
              </a:spcAft>
              <a:buNone/>
            </a:pPr>
            <a:r>
              <a:rPr lang="en-GB" sz="3600" noProof="0" dirty="0"/>
              <a:t>Le arti dello spettacolo dipendono sempre più dai flussi di lavoro digitali</a:t>
            </a:r>
            <a:endParaRPr lang="en-GB" sz="3500" kern="100" noProof="0" dirty="0">
              <a:effectLst/>
              <a:latin typeface="+mj-lt"/>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BF54D4C-3F99-A49A-DEF4-6953C2C9E2BC}"/>
              </a:ext>
            </a:extLst>
          </p:cNvPr>
          <p:cNvSpPr txBox="1"/>
          <p:nvPr/>
        </p:nvSpPr>
        <p:spPr>
          <a:xfrm>
            <a:off x="4664766" y="2842520"/>
            <a:ext cx="11237842" cy="1251625"/>
          </a:xfrm>
          <a:prstGeom prst="rect">
            <a:avLst/>
          </a:prstGeom>
          <a:noFill/>
        </p:spPr>
        <p:txBody>
          <a:bodyPr wrap="square">
            <a:spAutoFit/>
          </a:bodyPr>
          <a:lstStyle/>
          <a:p>
            <a:pPr>
              <a:lnSpc>
                <a:spcPct val="107000"/>
              </a:lnSpc>
              <a:spcAft>
                <a:spcPts val="800"/>
              </a:spcAft>
              <a:buNone/>
            </a:pPr>
            <a:r>
              <a:rPr lang="en-GB" sz="3600" noProof="0" dirty="0"/>
              <a:t>Non si tratta solo di strumenti. Si tratta di cultura, sicurezza, accesso e benessere</a:t>
            </a:r>
            <a:endParaRPr lang="en-GB" sz="3500" kern="100" noProof="0" dirty="0">
              <a:effectLst/>
              <a:latin typeface="+mj-lt"/>
              <a:ea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ED108414-9A7A-A229-21E9-5A243D66C273}"/>
              </a:ext>
            </a:extLst>
          </p:cNvPr>
          <p:cNvSpPr txBox="1"/>
          <p:nvPr/>
        </p:nvSpPr>
        <p:spPr>
          <a:xfrm>
            <a:off x="4664766" y="7752006"/>
            <a:ext cx="11237842" cy="1251625"/>
          </a:xfrm>
          <a:prstGeom prst="rect">
            <a:avLst/>
          </a:prstGeom>
          <a:noFill/>
        </p:spPr>
        <p:txBody>
          <a:bodyPr wrap="square">
            <a:spAutoFit/>
          </a:bodyPr>
          <a:lstStyle/>
          <a:p>
            <a:pPr>
              <a:lnSpc>
                <a:spcPct val="107000"/>
              </a:lnSpc>
              <a:spcAft>
                <a:spcPts val="800"/>
              </a:spcAft>
            </a:pPr>
            <a:r>
              <a:rPr lang="en-GB" sz="3600" noProof="0" dirty="0"/>
              <a:t>I formatori svolgono un ruolo fondamentale nel guidare i professionisti attraverso questo cambiamento</a:t>
            </a:r>
            <a:endParaRPr lang="en-GB" sz="3500" kern="100" noProof="0" dirty="0">
              <a:effectLst/>
              <a:latin typeface="+mj-lt"/>
              <a:ea typeface="Aptos" panose="020B0004020202020204" pitchFamily="34" charset="0"/>
              <a:cs typeface="Times New Roman" panose="02020603050405020304" pitchFamily="18" charset="0"/>
            </a:endParaRPr>
          </a:p>
        </p:txBody>
      </p:sp>
      <p:pic>
        <p:nvPicPr>
          <p:cNvPr id="23" name="Γραφικό 22">
            <a:extLst>
              <a:ext uri="{FF2B5EF4-FFF2-40B4-BE49-F238E27FC236}">
                <a16:creationId xmlns:a16="http://schemas.microsoft.com/office/drawing/2014/main" id="{B0F71BED-F2C0-3B81-56E4-E257023E2E03}"/>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520341" y="2568332"/>
            <a:ext cx="1800000" cy="1800000"/>
          </a:xfrm>
          <a:prstGeom prst="rect">
            <a:avLst/>
          </a:prstGeom>
        </p:spPr>
      </p:pic>
      <p:pic>
        <p:nvPicPr>
          <p:cNvPr id="24" name="Γραφικό 23">
            <a:extLst>
              <a:ext uri="{FF2B5EF4-FFF2-40B4-BE49-F238E27FC236}">
                <a16:creationId xmlns:a16="http://schemas.microsoft.com/office/drawing/2014/main" id="{DEE2BBCE-4FF9-ED6C-2DAA-9CB029D22662}"/>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520341" y="4948249"/>
            <a:ext cx="1800000" cy="1800000"/>
          </a:xfrm>
          <a:prstGeom prst="rect">
            <a:avLst/>
          </a:prstGeom>
        </p:spPr>
      </p:pic>
      <p:pic>
        <p:nvPicPr>
          <p:cNvPr id="25" name="Γραφικό 24">
            <a:extLst>
              <a:ext uri="{FF2B5EF4-FFF2-40B4-BE49-F238E27FC236}">
                <a16:creationId xmlns:a16="http://schemas.microsoft.com/office/drawing/2014/main" id="{D3C46D6D-93E0-CB5B-AED6-21486F75003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520341" y="7461692"/>
            <a:ext cx="1800000" cy="1800000"/>
          </a:xfrm>
          <a:prstGeom prst="rect">
            <a:avLst/>
          </a:prstGeom>
        </p:spPr>
      </p:pic>
    </p:spTree>
    <p:extLst>
      <p:ext uri="{BB962C8B-B14F-4D97-AF65-F5344CB8AC3E}">
        <p14:creationId xmlns:p14="http://schemas.microsoft.com/office/powerpoint/2010/main" val="1801997968"/>
      </p:ext>
    </p:extLst>
  </p:cSld>
  <p:clrMapOvr>
    <a:masterClrMapping/>
  </p:clrMapOvr>
</p:sld>
</file>

<file path=ppt/slides/slide44.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24C8E-5EE7-DED3-A701-C064CA374D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E8B5E4B-D643-13E0-C32D-BC04112A4472}"/>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F9EA6DF0-AEDE-5D16-3544-7EAA440682DB}"/>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1975B7B-0F5C-ADC7-4A18-DAC91D1E4807}"/>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Attività C4.A5</a:t>
            </a:r>
            <a:endParaRPr lang="en-GB" sz="6000" noProof="0" dirty="0">
              <a:solidFill>
                <a:srgbClr val="3F6031"/>
              </a:solidFill>
            </a:endParaRPr>
          </a:p>
        </p:txBody>
      </p:sp>
      <p:sp>
        <p:nvSpPr>
          <p:cNvPr id="7" name="TextBox 6">
            <a:extLst>
              <a:ext uri="{FF2B5EF4-FFF2-40B4-BE49-F238E27FC236}">
                <a16:creationId xmlns:a16="http://schemas.microsoft.com/office/drawing/2014/main" id="{DD106841-5F60-0EA1-C06E-912DA9C07C2E}"/>
              </a:ext>
            </a:extLst>
          </p:cNvPr>
          <p:cNvSpPr txBox="1"/>
          <p:nvPr/>
        </p:nvSpPr>
        <p:spPr>
          <a:xfrm>
            <a:off x="1828800" y="3948619"/>
            <a:ext cx="15866165" cy="1633845"/>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effectLst/>
                <a:latin typeface="Calibri" panose="020F0502020204030204" pitchFamily="34" charset="0"/>
                <a:ea typeface="Times New Roman" panose="02020603050405020304" pitchFamily="18" charset="0"/>
              </a:rPr>
              <a:t>Individuare il rischio: identificare e rispondere alle sfide della sicurezza digitale nelle arti dello spettacolo </a:t>
            </a:r>
            <a:endParaRPr lang="en-GB" sz="4500" noProof="0" dirty="0">
              <a:solidFill>
                <a:srgbClr val="569938"/>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76439922"/>
      </p:ext>
    </p:extLst>
  </p:cSld>
  <p:clrMapOvr>
    <a:masterClrMapping/>
  </p:clrMapOvr>
</p:sld>
</file>

<file path=ppt/slides/slide4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081D7-ECC1-F4A1-B4AA-7B490A0F97B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10A7473-58DB-F0FC-7B71-70920A0AA52A}"/>
              </a:ext>
            </a:extLst>
          </p:cNvPr>
          <p:cNvSpPr txBox="1"/>
          <p:nvPr/>
        </p:nvSpPr>
        <p:spPr>
          <a:xfrm>
            <a:off x="7467600" y="647700"/>
            <a:ext cx="10210800" cy="861774"/>
          </a:xfrm>
          <a:prstGeom prst="rect">
            <a:avLst/>
          </a:prstGeom>
          <a:noFill/>
        </p:spPr>
        <p:txBody>
          <a:bodyPr wrap="square">
            <a:spAutoFit/>
          </a:bodyPr>
          <a:lstStyle/>
          <a:p>
            <a:pPr lvl="0"/>
            <a:r>
              <a:rPr lang="en-GB" sz="5000" b="1" noProof="0" dirty="0"/>
              <a:t>Che cos'è la sicurezza digitale?</a:t>
            </a:r>
          </a:p>
        </p:txBody>
      </p:sp>
      <p:pic>
        <p:nvPicPr>
          <p:cNvPr id="6" name="Εικόνα 5" descr="Εικόνα που περιέχει άτομο, νερό, νύχι, χέρι&#10;&#10;Το περιεχόμενο που δημιουργείται από AI ενδέχεται να είναι εσφαλμένο.">
            <a:extLst>
              <a:ext uri="{FF2B5EF4-FFF2-40B4-BE49-F238E27FC236}">
                <a16:creationId xmlns:a16="http://schemas.microsoft.com/office/drawing/2014/main" id="{34C17D26-9F7A-5591-9C38-359476C59D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78" y="0"/>
            <a:ext cx="7200490" cy="10287000"/>
          </a:xfrm>
          <a:prstGeom prst="rect">
            <a:avLst/>
          </a:prstGeom>
        </p:spPr>
      </p:pic>
      <p:sp>
        <p:nvSpPr>
          <p:cNvPr id="8" name="TextBox 7">
            <a:extLst>
              <a:ext uri="{FF2B5EF4-FFF2-40B4-BE49-F238E27FC236}">
                <a16:creationId xmlns:a16="http://schemas.microsoft.com/office/drawing/2014/main" id="{62BC6E83-0444-29FD-EBDE-30A72327740E}"/>
              </a:ext>
            </a:extLst>
          </p:cNvPr>
          <p:cNvSpPr txBox="1"/>
          <p:nvPr/>
        </p:nvSpPr>
        <p:spPr>
          <a:xfrm>
            <a:off x="7484165" y="2019300"/>
            <a:ext cx="10668000" cy="8056052"/>
          </a:xfrm>
          <a:prstGeom prst="rect">
            <a:avLst/>
          </a:prstGeom>
          <a:noFill/>
        </p:spPr>
        <p:txBody>
          <a:bodyPr wrap="square">
            <a:spAutoFit/>
          </a:bodyPr>
          <a:lstStyle/>
          <a:p>
            <a:r>
              <a:rPr lang="en-GB" sz="3500" kern="0" noProof="0" dirty="0">
                <a:effectLst/>
                <a:latin typeface="+mj-lt"/>
                <a:ea typeface="Arial" panose="020B0604020202020204" pitchFamily="34" charset="0"/>
                <a:cs typeface="Aptos Display" panose="020B0004020202020204" pitchFamily="34" charset="0"/>
              </a:rPr>
              <a:t>La sicurezza digitale riguarda la protezione </a:t>
            </a:r>
            <a:r>
              <a:rPr lang="en-GB" sz="3500" b="1" kern="0" noProof="0" dirty="0">
                <a:solidFill>
                  <a:srgbClr val="3F6031"/>
                </a:solidFill>
                <a:effectLst/>
                <a:latin typeface="+mj-lt"/>
                <a:ea typeface="Arial" panose="020B0604020202020204" pitchFamily="34" charset="0"/>
                <a:cs typeface="Aptos Display" panose="020B0004020202020204" pitchFamily="34" charset="0"/>
              </a:rPr>
              <a:t>dei dati </a:t>
            </a:r>
            <a:r>
              <a:rPr lang="en-GB" sz="3500" b="1" kern="0" noProof="0" dirty="0">
                <a:solidFill>
                  <a:srgbClr val="3F6031"/>
                </a:solidFill>
                <a:effectLst/>
                <a:latin typeface="+mj-lt"/>
                <a:ea typeface="Arial" panose="020B0604020202020204" pitchFamily="34" charset="0"/>
                <a:cs typeface="Aptos Display" panose="020B0004020202020204" pitchFamily="34" charset="0"/>
              </a:rPr>
              <a:t>personali </a:t>
            </a:r>
            <a:r>
              <a:rPr lang="en-GB" sz="3500" kern="0" noProof="0" dirty="0">
                <a:effectLst/>
                <a:latin typeface="+mj-lt"/>
                <a:ea typeface="Arial" panose="020B0604020202020204" pitchFamily="34" charset="0"/>
                <a:cs typeface="Aptos Display" panose="020B0004020202020204" pitchFamily="34" charset="0"/>
              </a:rPr>
              <a:t>e </a:t>
            </a:r>
            <a:r>
              <a:rPr lang="en-GB" sz="3500" b="1" kern="0" noProof="0" dirty="0">
                <a:solidFill>
                  <a:srgbClr val="3F6031"/>
                </a:solidFill>
                <a:effectLst/>
                <a:latin typeface="+mj-lt"/>
                <a:ea typeface="Arial" panose="020B0604020202020204" pitchFamily="34" charset="0"/>
                <a:cs typeface="Aptos Display" panose="020B0004020202020204" pitchFamily="34" charset="0"/>
              </a:rPr>
              <a:t>aziendali</a:t>
            </a:r>
            <a:r>
              <a:rPr lang="en-GB" sz="3500" kern="0" noProof="0" dirty="0">
                <a:effectLst/>
                <a:latin typeface="+mj-lt"/>
                <a:ea typeface="Arial" panose="020B0604020202020204" pitchFamily="34" charset="0"/>
                <a:cs typeface="Aptos Display" panose="020B0004020202020204" pitchFamily="34" charset="0"/>
              </a:rPr>
              <a:t>, </a:t>
            </a:r>
            <a:r>
              <a:rPr lang="en-GB" sz="3500" b="1" kern="0" noProof="0" dirty="0">
                <a:solidFill>
                  <a:srgbClr val="3F6031"/>
                </a:solidFill>
                <a:effectLst/>
                <a:latin typeface="+mj-lt"/>
                <a:ea typeface="Arial" panose="020B0604020202020204" pitchFamily="34" charset="0"/>
                <a:cs typeface="Aptos Display" panose="020B0004020202020204" pitchFamily="34" charset="0"/>
              </a:rPr>
              <a:t>dei sistemi di comunicazione </a:t>
            </a:r>
            <a:r>
              <a:rPr lang="en-GB" sz="3500" kern="0" noProof="0" dirty="0">
                <a:effectLst/>
                <a:latin typeface="+mj-lt"/>
                <a:ea typeface="Arial" panose="020B0604020202020204" pitchFamily="34" charset="0"/>
                <a:cs typeface="Aptos Display" panose="020B0004020202020204" pitchFamily="34" charset="0"/>
              </a:rPr>
              <a:t>e </a:t>
            </a:r>
            <a:r>
              <a:rPr lang="en-GB" sz="3500" b="1" kern="0" noProof="0" dirty="0">
                <a:solidFill>
                  <a:srgbClr val="3F6031"/>
                </a:solidFill>
                <a:effectLst/>
                <a:latin typeface="+mj-lt"/>
                <a:ea typeface="Arial" panose="020B0604020202020204" pitchFamily="34" charset="0"/>
                <a:cs typeface="Aptos Display" panose="020B0004020202020204" pitchFamily="34" charset="0"/>
              </a:rPr>
              <a:t>del benessere mentale </a:t>
            </a:r>
            <a:r>
              <a:rPr lang="en-GB" sz="3500" kern="0" noProof="0" dirty="0">
                <a:effectLst/>
                <a:latin typeface="+mj-lt"/>
                <a:ea typeface="Arial" panose="020B0604020202020204" pitchFamily="34" charset="0"/>
                <a:cs typeface="Aptos Display" panose="020B0004020202020204" pitchFamily="34" charset="0"/>
              </a:rPr>
              <a:t>negli spazi digitali. </a:t>
            </a:r>
          </a:p>
          <a:p>
            <a:endParaRPr lang="en-GB" sz="3500" kern="0" noProof="0" dirty="0">
              <a:latin typeface="+mj-lt"/>
              <a:ea typeface="Arial" panose="020B0604020202020204" pitchFamily="34" charset="0"/>
              <a:cs typeface="Aptos Display" panose="020B0004020202020204" pitchFamily="34" charset="0"/>
            </a:endParaRPr>
          </a:p>
          <a:p>
            <a:r>
              <a:rPr lang="en-GB" sz="3500" kern="0" noProof="0" dirty="0">
                <a:effectLst/>
                <a:latin typeface="+mj-lt"/>
                <a:ea typeface="Arial" panose="020B0604020202020204" pitchFamily="34" charset="0"/>
                <a:cs typeface="Aptos Display" panose="020B0004020202020204" pitchFamily="34" charset="0"/>
              </a:rPr>
              <a:t>Comprende pratiche quali:</a:t>
            </a:r>
          </a:p>
          <a:p>
            <a:pPr marL="457200" indent="-457200">
              <a:spcBef>
                <a:spcPts val="300"/>
              </a:spcBef>
              <a:spcAft>
                <a:spcPts val="300"/>
              </a:spcAft>
              <a:buClr>
                <a:srgbClr val="3F6031"/>
              </a:buClr>
              <a:buFont typeface="Arial" panose="020B0604020202020204" pitchFamily="34" charset="0"/>
              <a:buChar char="•"/>
            </a:pPr>
            <a:r>
              <a:rPr lang="en-GB" sz="3500" kern="0" noProof="0" dirty="0">
                <a:effectLst/>
                <a:latin typeface="+mj-lt"/>
                <a:ea typeface="Arial" panose="020B0604020202020204" pitchFamily="34" charset="0"/>
                <a:cs typeface="Aptos Display" panose="020B0004020202020204" pitchFamily="34" charset="0"/>
              </a:rPr>
              <a:t>gestione di password complesse</a:t>
            </a:r>
          </a:p>
          <a:p>
            <a:pPr marL="457200" indent="-457200">
              <a:spcBef>
                <a:spcPts val="300"/>
              </a:spcBef>
              <a:spcAft>
                <a:spcPts val="300"/>
              </a:spcAft>
              <a:buClr>
                <a:srgbClr val="3F6031"/>
              </a:buClr>
              <a:buFont typeface="Arial" panose="020B0604020202020204" pitchFamily="34" charset="0"/>
              <a:buChar char="•"/>
            </a:pPr>
            <a:r>
              <a:rPr lang="en-GB" sz="3500" kern="0" noProof="0" dirty="0">
                <a:effectLst/>
                <a:latin typeface="+mj-lt"/>
                <a:ea typeface="Arial" panose="020B0604020202020204" pitchFamily="34" charset="0"/>
                <a:cs typeface="Aptos Display" panose="020B0004020202020204" pitchFamily="34" charset="0"/>
              </a:rPr>
              <a:t>condivisione sicura dei file</a:t>
            </a:r>
          </a:p>
          <a:p>
            <a:pPr marL="457200" indent="-457200">
              <a:spcBef>
                <a:spcPts val="300"/>
              </a:spcBef>
              <a:spcAft>
                <a:spcPts val="300"/>
              </a:spcAft>
              <a:buClr>
                <a:srgbClr val="3F6031"/>
              </a:buClr>
              <a:buFont typeface="Arial" panose="020B0604020202020204" pitchFamily="34" charset="0"/>
              <a:buChar char="•"/>
            </a:pPr>
            <a:r>
              <a:rPr lang="en-GB" sz="3500" kern="0" noProof="0" dirty="0">
                <a:effectLst/>
                <a:latin typeface="+mj-lt"/>
                <a:ea typeface="Arial" panose="020B0604020202020204" pitchFamily="34" charset="0"/>
                <a:cs typeface="Aptos Display" panose="020B0004020202020204" pitchFamily="34" charset="0"/>
              </a:rPr>
              <a:t>gestione dell'affaticamento digitale</a:t>
            </a:r>
          </a:p>
          <a:p>
            <a:pPr marL="457200" indent="-457200">
              <a:spcBef>
                <a:spcPts val="300"/>
              </a:spcBef>
              <a:spcAft>
                <a:spcPts val="300"/>
              </a:spcAft>
              <a:buClr>
                <a:srgbClr val="3F6031"/>
              </a:buClr>
              <a:buFont typeface="Arial" panose="020B0604020202020204" pitchFamily="34" charset="0"/>
              <a:buChar char="•"/>
            </a:pPr>
            <a:r>
              <a:rPr lang="en-GB" sz="3500" kern="0" noProof="0" dirty="0">
                <a:effectLst/>
                <a:latin typeface="+mj-lt"/>
                <a:ea typeface="Arial" panose="020B0604020202020204" pitchFamily="34" charset="0"/>
                <a:cs typeface="Aptos Display" panose="020B0004020202020204" pitchFamily="34" charset="0"/>
              </a:rPr>
              <a:t>riconoscimento delle minacce online come phishing, malware o ingegneria sociale </a:t>
            </a:r>
          </a:p>
          <a:p>
            <a:pPr marL="457200" indent="-457200">
              <a:spcBef>
                <a:spcPts val="300"/>
              </a:spcBef>
              <a:spcAft>
                <a:spcPts val="300"/>
              </a:spcAft>
              <a:buClr>
                <a:srgbClr val="3F6031"/>
              </a:buClr>
              <a:buFont typeface="Arial" panose="020B0604020202020204" pitchFamily="34" charset="0"/>
              <a:buChar char="•"/>
            </a:pPr>
            <a:endParaRPr lang="en-GB" sz="3500" kern="0" noProof="0" dirty="0">
              <a:latin typeface="+mj-lt"/>
            </a:endParaRPr>
          </a:p>
          <a:p>
            <a:r>
              <a:rPr lang="en-GB" sz="3500" noProof="0" dirty="0"/>
              <a:t>Si applica </a:t>
            </a:r>
            <a:r>
              <a:rPr lang="en-GB" sz="3500" b="1" noProof="0" dirty="0">
                <a:solidFill>
                  <a:srgbClr val="3F6031"/>
                </a:solidFill>
              </a:rPr>
              <a:t>a tutti i ruoli</a:t>
            </a:r>
            <a:r>
              <a:rPr lang="en-GB" sz="3500" noProof="0" dirty="0"/>
              <a:t>, come tecnici, direttori, designer, e consente </a:t>
            </a:r>
            <a:r>
              <a:rPr lang="en-GB" sz="3500" b="1" noProof="0" dirty="0">
                <a:solidFill>
                  <a:srgbClr val="3F6031"/>
                </a:solidFill>
              </a:rPr>
              <a:t>libertà creativa </a:t>
            </a:r>
            <a:r>
              <a:rPr lang="en-GB" sz="3500" noProof="0" dirty="0"/>
              <a:t>e </a:t>
            </a:r>
            <a:r>
              <a:rPr lang="en-GB" sz="3500" b="1" noProof="0" dirty="0">
                <a:solidFill>
                  <a:srgbClr val="3F6031"/>
                </a:solidFill>
              </a:rPr>
              <a:t>fiducia</a:t>
            </a:r>
            <a:r>
              <a:rPr lang="en-GB" sz="3500" noProof="0" dirty="0"/>
              <a:t>.</a:t>
            </a:r>
          </a:p>
          <a:p>
            <a:pPr>
              <a:spcBef>
                <a:spcPts val="300"/>
              </a:spcBef>
              <a:spcAft>
                <a:spcPts val="300"/>
              </a:spcAft>
              <a:buClr>
                <a:srgbClr val="3F6031"/>
              </a:buClr>
            </a:pPr>
            <a:endParaRPr lang="en-GB" sz="3500" kern="0" noProof="0" dirty="0">
              <a:latin typeface="+mj-lt"/>
            </a:endParaRPr>
          </a:p>
        </p:txBody>
      </p:sp>
    </p:spTree>
    <p:extLst>
      <p:ext uri="{BB962C8B-B14F-4D97-AF65-F5344CB8AC3E}">
        <p14:creationId xmlns:p14="http://schemas.microsoft.com/office/powerpoint/2010/main" val="618294311"/>
      </p:ext>
    </p:extLst>
  </p:cSld>
  <p:clrMapOvr>
    <a:masterClrMapping/>
  </p:clrMapOvr>
</p:sld>
</file>

<file path=ppt/slides/slide46.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8FF80-ADF2-30E3-9802-512BD8BDB9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DDC1AE-3269-E8D1-D2CE-8552F07C21DE}"/>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2CEA7121-4724-870C-F695-DCD33855C98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2AB81EA4-2A79-4617-23F7-B2981A22896B}"/>
              </a:ext>
            </a:extLst>
          </p:cNvPr>
          <p:cNvSpPr txBox="1"/>
          <p:nvPr/>
        </p:nvSpPr>
        <p:spPr>
          <a:xfrm>
            <a:off x="1021517" y="978263"/>
            <a:ext cx="15697200" cy="923330"/>
          </a:xfrm>
          <a:prstGeom prst="rect">
            <a:avLst/>
          </a:prstGeom>
          <a:noFill/>
        </p:spPr>
        <p:txBody>
          <a:bodyPr wrap="square">
            <a:spAutoFit/>
          </a:bodyPr>
          <a:lstStyle/>
          <a:p>
            <a:pPr lvl="0" algn="r"/>
            <a:r>
              <a:rPr lang="en-GB" sz="5400" b="1" noProof="0" dirty="0"/>
              <a:t>Argomenti fondamentali per garantire la sicurezza digitale nella pratica</a:t>
            </a:r>
            <a:endParaRPr lang="en-GB" sz="5000" b="1" noProof="0" dirty="0"/>
          </a:p>
        </p:txBody>
      </p:sp>
      <p:sp>
        <p:nvSpPr>
          <p:cNvPr id="10" name="Freeform 219">
            <a:extLst>
              <a:ext uri="{FF2B5EF4-FFF2-40B4-BE49-F238E27FC236}">
                <a16:creationId xmlns:a16="http://schemas.microsoft.com/office/drawing/2014/main" id="{EFA247FC-25BD-5E80-6921-42E2B983B02E}"/>
              </a:ext>
            </a:extLst>
          </p:cNvPr>
          <p:cNvSpPr/>
          <p:nvPr/>
        </p:nvSpPr>
        <p:spPr>
          <a:xfrm rot="5400000">
            <a:off x="12975890" y="3954748"/>
            <a:ext cx="6420565" cy="3153448"/>
          </a:xfrm>
          <a:custGeom>
            <a:avLst/>
            <a:gdLst>
              <a:gd name="connsiteX0" fmla="*/ 0 w 3471899"/>
              <a:gd name="connsiteY0" fmla="*/ 852607 h 1705214"/>
              <a:gd name="connsiteX1" fmla="*/ 852607 w 3471899"/>
              <a:gd name="connsiteY1" fmla="*/ 0 h 1705214"/>
              <a:gd name="connsiteX2" fmla="*/ 3471899 w 3471899"/>
              <a:gd name="connsiteY2" fmla="*/ 0 h 1705214"/>
              <a:gd name="connsiteX3" fmla="*/ 2619292 w 3471899"/>
              <a:gd name="connsiteY3" fmla="*/ 852607 h 1705214"/>
              <a:gd name="connsiteX4" fmla="*/ 2619292 w 3471899"/>
              <a:gd name="connsiteY4" fmla="*/ 1705214 h 1705214"/>
              <a:gd name="connsiteX5" fmla="*/ 852607 w 3471899"/>
              <a:gd name="connsiteY5" fmla="*/ 1705214 h 1705214"/>
              <a:gd name="connsiteX6" fmla="*/ 0 w 3471899"/>
              <a:gd name="connsiteY6" fmla="*/ 852607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1899" h="1705214">
                <a:moveTo>
                  <a:pt x="0" y="852607"/>
                </a:moveTo>
                <a:cubicBezTo>
                  <a:pt x="0" y="381725"/>
                  <a:pt x="381725" y="0"/>
                  <a:pt x="852607" y="0"/>
                </a:cubicBezTo>
                <a:lnTo>
                  <a:pt x="3471899" y="0"/>
                </a:lnTo>
                <a:cubicBezTo>
                  <a:pt x="3001017" y="0"/>
                  <a:pt x="2619292" y="381725"/>
                  <a:pt x="2619292" y="852607"/>
                </a:cubicBezTo>
                <a:lnTo>
                  <a:pt x="2619292" y="1705214"/>
                </a:lnTo>
                <a:lnTo>
                  <a:pt x="852607" y="1705214"/>
                </a:lnTo>
                <a:cubicBezTo>
                  <a:pt x="381725" y="1705214"/>
                  <a:pt x="0" y="1323489"/>
                  <a:pt x="0" y="852607"/>
                </a:cubicBezTo>
                <a:close/>
              </a:path>
            </a:pathLst>
          </a:cu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noProof="0" dirty="0">
              <a:ln w="0"/>
              <a:solidFill>
                <a:schemeClr val="accent1"/>
              </a:solidFill>
              <a:effectLst>
                <a:outerShdw blurRad="38100" dist="25400" dir="5400000" algn="ctr" rotWithShape="0">
                  <a:srgbClr val="6E747A">
                    <a:alpha val="43000"/>
                  </a:srgbClr>
                </a:outerShdw>
              </a:effectLst>
            </a:endParaRPr>
          </a:p>
        </p:txBody>
      </p:sp>
      <p:sp>
        <p:nvSpPr>
          <p:cNvPr id="11" name="Freeform 220">
            <a:extLst>
              <a:ext uri="{FF2B5EF4-FFF2-40B4-BE49-F238E27FC236}">
                <a16:creationId xmlns:a16="http://schemas.microsoft.com/office/drawing/2014/main" id="{4BDEE533-5C71-3AD6-E123-9A1542B5B672}"/>
              </a:ext>
            </a:extLst>
          </p:cNvPr>
          <p:cNvSpPr/>
          <p:nvPr/>
        </p:nvSpPr>
        <p:spPr>
          <a:xfrm>
            <a:off x="9757300" y="7165032"/>
            <a:ext cx="7997299" cy="3153442"/>
          </a:xfrm>
          <a:custGeom>
            <a:avLst/>
            <a:gdLst>
              <a:gd name="connsiteX0" fmla="*/ 1 w 4324506"/>
              <a:gd name="connsiteY0" fmla="*/ 852602 h 1705214"/>
              <a:gd name="connsiteX1" fmla="*/ 1 w 4324506"/>
              <a:gd name="connsiteY1" fmla="*/ 852608 h 1705214"/>
              <a:gd name="connsiteX2" fmla="*/ 145613 w 4324506"/>
              <a:gd name="connsiteY2" fmla="*/ 1329309 h 1705214"/>
              <a:gd name="connsiteX3" fmla="*/ 249723 w 4324506"/>
              <a:gd name="connsiteY3" fmla="*/ 1455492 h 1705214"/>
              <a:gd name="connsiteX4" fmla="*/ 249723 w 4324506"/>
              <a:gd name="connsiteY4" fmla="*/ 1455492 h 1705214"/>
              <a:gd name="connsiteX5" fmla="*/ 0 w 4324506"/>
              <a:gd name="connsiteY5" fmla="*/ 852607 h 1705214"/>
              <a:gd name="connsiteX6" fmla="*/ 1705215 w 4324506"/>
              <a:gd name="connsiteY6" fmla="*/ 0 h 1705214"/>
              <a:gd name="connsiteX7" fmla="*/ 3471899 w 4324506"/>
              <a:gd name="connsiteY7" fmla="*/ 0 h 1705214"/>
              <a:gd name="connsiteX8" fmla="*/ 4324506 w 4324506"/>
              <a:gd name="connsiteY8" fmla="*/ 852607 h 1705214"/>
              <a:gd name="connsiteX9" fmla="*/ 3471899 w 4324506"/>
              <a:gd name="connsiteY9" fmla="*/ 1705214 h 1705214"/>
              <a:gd name="connsiteX10" fmla="*/ 852618 w 4324506"/>
              <a:gd name="connsiteY10" fmla="*/ 1705214 h 1705214"/>
              <a:gd name="connsiteX11" fmla="*/ 939782 w 4324506"/>
              <a:gd name="connsiteY11" fmla="*/ 1700813 h 1705214"/>
              <a:gd name="connsiteX12" fmla="*/ 1705215 w 4324506"/>
              <a:gd name="connsiteY12" fmla="*/ 852608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24506" h="1705214">
                <a:moveTo>
                  <a:pt x="1" y="852602"/>
                </a:moveTo>
                <a:lnTo>
                  <a:pt x="1" y="852608"/>
                </a:lnTo>
                <a:cubicBezTo>
                  <a:pt x="1" y="1029188"/>
                  <a:pt x="53681" y="1193232"/>
                  <a:pt x="145613" y="1329309"/>
                </a:cubicBezTo>
                <a:lnTo>
                  <a:pt x="249723" y="1455492"/>
                </a:lnTo>
                <a:lnTo>
                  <a:pt x="249723" y="1455492"/>
                </a:lnTo>
                <a:cubicBezTo>
                  <a:pt x="95431" y="1301200"/>
                  <a:pt x="0" y="1088048"/>
                  <a:pt x="0" y="852607"/>
                </a:cubicBezTo>
                <a:close/>
                <a:moveTo>
                  <a:pt x="1705215" y="0"/>
                </a:moveTo>
                <a:lnTo>
                  <a:pt x="3471899" y="0"/>
                </a:lnTo>
                <a:cubicBezTo>
                  <a:pt x="3942781" y="0"/>
                  <a:pt x="4324506" y="381725"/>
                  <a:pt x="4324506" y="852607"/>
                </a:cubicBezTo>
                <a:cubicBezTo>
                  <a:pt x="4324506" y="1323489"/>
                  <a:pt x="3942781" y="1705214"/>
                  <a:pt x="3471899" y="1705214"/>
                </a:cubicBezTo>
                <a:lnTo>
                  <a:pt x="852618" y="1705214"/>
                </a:lnTo>
                <a:lnTo>
                  <a:pt x="939782" y="1700813"/>
                </a:lnTo>
                <a:cubicBezTo>
                  <a:pt x="1369714" y="1657151"/>
                  <a:pt x="1705215" y="1294060"/>
                  <a:pt x="1705215" y="852608"/>
                </a:cubicBezTo>
                <a:close/>
              </a:path>
            </a:pathLst>
          </a:custGeom>
          <a:solidFill>
            <a:srgbClr val="56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noProof="0" dirty="0">
              <a:ln w="0"/>
              <a:solidFill>
                <a:schemeClr val="accent1"/>
              </a:solidFill>
              <a:effectLst>
                <a:outerShdw blurRad="38100" dist="25400" dir="5400000" algn="ctr" rotWithShape="0">
                  <a:srgbClr val="6E747A">
                    <a:alpha val="43000"/>
                  </a:srgbClr>
                </a:outerShdw>
              </a:effectLst>
            </a:endParaRPr>
          </a:p>
        </p:txBody>
      </p:sp>
      <p:sp>
        <p:nvSpPr>
          <p:cNvPr id="12" name="Freeform 221">
            <a:extLst>
              <a:ext uri="{FF2B5EF4-FFF2-40B4-BE49-F238E27FC236}">
                <a16:creationId xmlns:a16="http://schemas.microsoft.com/office/drawing/2014/main" id="{F0EDD50D-4D89-BCB5-F42D-E8151FB4A98C}"/>
              </a:ext>
            </a:extLst>
          </p:cNvPr>
          <p:cNvSpPr/>
          <p:nvPr/>
        </p:nvSpPr>
        <p:spPr>
          <a:xfrm>
            <a:off x="14863099" y="7403770"/>
            <a:ext cx="2646153" cy="2646147"/>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n-GB" sz="7800" noProof="0" dirty="0">
              <a:ln w="0"/>
              <a:solidFill>
                <a:schemeClr val="accent1"/>
              </a:solidFill>
              <a:effectLst>
                <a:outerShdw blurRad="38100" dist="25400" dir="5400000" algn="ctr" rotWithShape="0">
                  <a:srgbClr val="6E747A">
                    <a:alpha val="43000"/>
                  </a:srgbClr>
                </a:outerShdw>
              </a:effectLst>
            </a:endParaRPr>
          </a:p>
        </p:txBody>
      </p:sp>
      <p:sp>
        <p:nvSpPr>
          <p:cNvPr id="13" name="Freeform 222">
            <a:extLst>
              <a:ext uri="{FF2B5EF4-FFF2-40B4-BE49-F238E27FC236}">
                <a16:creationId xmlns:a16="http://schemas.microsoft.com/office/drawing/2014/main" id="{B46891AE-B04B-DBB4-4654-57656C8E6FCE}"/>
              </a:ext>
            </a:extLst>
          </p:cNvPr>
          <p:cNvSpPr/>
          <p:nvPr/>
        </p:nvSpPr>
        <p:spPr>
          <a:xfrm>
            <a:off x="14855641" y="2582289"/>
            <a:ext cx="2646153" cy="2646145"/>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n-GB" sz="7800" noProof="0" dirty="0">
              <a:ln w="0"/>
              <a:solidFill>
                <a:schemeClr val="accent1"/>
              </a:solidFill>
              <a:effectLst>
                <a:outerShdw blurRad="38100" dist="25400" dir="5400000" algn="ctr" rotWithShape="0">
                  <a:srgbClr val="6E747A">
                    <a:alpha val="43000"/>
                  </a:srgbClr>
                </a:outerShdw>
              </a:effectLst>
            </a:endParaRPr>
          </a:p>
        </p:txBody>
      </p:sp>
      <p:sp>
        <p:nvSpPr>
          <p:cNvPr id="14" name="Freeform 223">
            <a:extLst>
              <a:ext uri="{FF2B5EF4-FFF2-40B4-BE49-F238E27FC236}">
                <a16:creationId xmlns:a16="http://schemas.microsoft.com/office/drawing/2014/main" id="{D18BDE1E-1D7A-9150-957E-950EC992E820}"/>
              </a:ext>
            </a:extLst>
          </p:cNvPr>
          <p:cNvSpPr/>
          <p:nvPr/>
        </p:nvSpPr>
        <p:spPr>
          <a:xfrm>
            <a:off x="9765597" y="2321188"/>
            <a:ext cx="7535488" cy="3153442"/>
          </a:xfrm>
          <a:custGeom>
            <a:avLst/>
            <a:gdLst>
              <a:gd name="connsiteX0" fmla="*/ 852607 w 4074784"/>
              <a:gd name="connsiteY0" fmla="*/ 0 h 1705214"/>
              <a:gd name="connsiteX1" fmla="*/ 3471899 w 4074784"/>
              <a:gd name="connsiteY1" fmla="*/ 0 h 1705214"/>
              <a:gd name="connsiteX2" fmla="*/ 4074784 w 4074784"/>
              <a:gd name="connsiteY2" fmla="*/ 249723 h 1705214"/>
              <a:gd name="connsiteX3" fmla="*/ 4074784 w 4074784"/>
              <a:gd name="connsiteY3" fmla="*/ 249723 h 1705214"/>
              <a:gd name="connsiteX4" fmla="*/ 3948601 w 4074784"/>
              <a:gd name="connsiteY4" fmla="*/ 145613 h 1705214"/>
              <a:gd name="connsiteX5" fmla="*/ 3471900 w 4074784"/>
              <a:gd name="connsiteY5" fmla="*/ 1 h 1705214"/>
              <a:gd name="connsiteX6" fmla="*/ 2619293 w 4074784"/>
              <a:gd name="connsiteY6" fmla="*/ 852608 h 1705214"/>
              <a:gd name="connsiteX7" fmla="*/ 2619293 w 4074784"/>
              <a:gd name="connsiteY7" fmla="*/ 1705214 h 1705214"/>
              <a:gd name="connsiteX8" fmla="*/ 852607 w 4074784"/>
              <a:gd name="connsiteY8" fmla="*/ 1705214 h 1705214"/>
              <a:gd name="connsiteX9" fmla="*/ 0 w 4074784"/>
              <a:gd name="connsiteY9" fmla="*/ 852607 h 1705214"/>
              <a:gd name="connsiteX10" fmla="*/ 852607 w 4074784"/>
              <a:gd name="connsiteY10" fmla="*/ 0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74784" h="1705214">
                <a:moveTo>
                  <a:pt x="852607" y="0"/>
                </a:moveTo>
                <a:lnTo>
                  <a:pt x="3471899" y="0"/>
                </a:lnTo>
                <a:cubicBezTo>
                  <a:pt x="3707340" y="0"/>
                  <a:pt x="3920492" y="95431"/>
                  <a:pt x="4074784" y="249723"/>
                </a:cubicBezTo>
                <a:lnTo>
                  <a:pt x="4074784" y="249723"/>
                </a:lnTo>
                <a:lnTo>
                  <a:pt x="3948601" y="145613"/>
                </a:lnTo>
                <a:cubicBezTo>
                  <a:pt x="3812524" y="53681"/>
                  <a:pt x="3648481" y="1"/>
                  <a:pt x="3471900" y="1"/>
                </a:cubicBezTo>
                <a:cubicBezTo>
                  <a:pt x="3001018" y="1"/>
                  <a:pt x="2619293" y="381726"/>
                  <a:pt x="2619293" y="852608"/>
                </a:cubicBezTo>
                <a:lnTo>
                  <a:pt x="2619293" y="1705214"/>
                </a:lnTo>
                <a:lnTo>
                  <a:pt x="852607" y="1705214"/>
                </a:lnTo>
                <a:cubicBezTo>
                  <a:pt x="381725" y="1705214"/>
                  <a:pt x="0" y="1323489"/>
                  <a:pt x="0" y="852607"/>
                </a:cubicBezTo>
                <a:cubicBezTo>
                  <a:pt x="0" y="381725"/>
                  <a:pt x="381725" y="0"/>
                  <a:pt x="852607" y="0"/>
                </a:cubicBezTo>
                <a:close/>
              </a:path>
            </a:pathLst>
          </a:custGeom>
          <a:solidFill>
            <a:srgbClr val="3F6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noProof="0" dirty="0">
              <a:ln w="0"/>
              <a:solidFill>
                <a:schemeClr val="accent1"/>
              </a:solidFill>
              <a:effectLst>
                <a:outerShdw blurRad="38100" dist="25400" dir="5400000" algn="ctr" rotWithShape="0">
                  <a:srgbClr val="6E747A">
                    <a:alpha val="43000"/>
                  </a:srgbClr>
                </a:outerShdw>
              </a:effectLst>
            </a:endParaRPr>
          </a:p>
        </p:txBody>
      </p:sp>
      <p:sp>
        <p:nvSpPr>
          <p:cNvPr id="15" name="Freeform 224">
            <a:extLst>
              <a:ext uri="{FF2B5EF4-FFF2-40B4-BE49-F238E27FC236}">
                <a16:creationId xmlns:a16="http://schemas.microsoft.com/office/drawing/2014/main" id="{17A99735-9551-68C4-F5E8-4E546B62DFDB}"/>
              </a:ext>
            </a:extLst>
          </p:cNvPr>
          <p:cNvSpPr/>
          <p:nvPr/>
        </p:nvSpPr>
        <p:spPr>
          <a:xfrm>
            <a:off x="10026701" y="2582289"/>
            <a:ext cx="2646153" cy="2646145"/>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n-GB" sz="7800" noProof="0" dirty="0">
              <a:ln w="0"/>
              <a:solidFill>
                <a:schemeClr val="accent1"/>
              </a:solidFill>
              <a:effectLst>
                <a:outerShdw blurRad="38100" dist="25400" dir="5400000" algn="ctr" rotWithShape="0">
                  <a:srgbClr val="6E747A">
                    <a:alpha val="43000"/>
                  </a:srgbClr>
                </a:outerShdw>
              </a:effectLst>
            </a:endParaRPr>
          </a:p>
        </p:txBody>
      </p:sp>
      <p:sp>
        <p:nvSpPr>
          <p:cNvPr id="16" name="Freeform 225">
            <a:extLst>
              <a:ext uri="{FF2B5EF4-FFF2-40B4-BE49-F238E27FC236}">
                <a16:creationId xmlns:a16="http://schemas.microsoft.com/office/drawing/2014/main" id="{AB3E1211-B150-C93B-A20E-1F20D163325C}"/>
              </a:ext>
            </a:extLst>
          </p:cNvPr>
          <p:cNvSpPr/>
          <p:nvPr/>
        </p:nvSpPr>
        <p:spPr>
          <a:xfrm rot="5400000">
            <a:off x="8132040" y="5531469"/>
            <a:ext cx="6420565" cy="3153448"/>
          </a:xfrm>
          <a:custGeom>
            <a:avLst/>
            <a:gdLst>
              <a:gd name="connsiteX0" fmla="*/ 0 w 3471899"/>
              <a:gd name="connsiteY0" fmla="*/ 1705214 h 1705214"/>
              <a:gd name="connsiteX1" fmla="*/ 852607 w 3471899"/>
              <a:gd name="connsiteY1" fmla="*/ 852607 h 1705214"/>
              <a:gd name="connsiteX2" fmla="*/ 852607 w 3471899"/>
              <a:gd name="connsiteY2" fmla="*/ 0 h 1705214"/>
              <a:gd name="connsiteX3" fmla="*/ 2619292 w 3471899"/>
              <a:gd name="connsiteY3" fmla="*/ 0 h 1705214"/>
              <a:gd name="connsiteX4" fmla="*/ 3471899 w 3471899"/>
              <a:gd name="connsiteY4" fmla="*/ 852607 h 1705214"/>
              <a:gd name="connsiteX5" fmla="*/ 2619292 w 3471899"/>
              <a:gd name="connsiteY5" fmla="*/ 1705214 h 170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1899" h="1705214">
                <a:moveTo>
                  <a:pt x="0" y="1705214"/>
                </a:moveTo>
                <a:cubicBezTo>
                  <a:pt x="470882" y="1705214"/>
                  <a:pt x="852607" y="1323489"/>
                  <a:pt x="852607" y="852607"/>
                </a:cubicBezTo>
                <a:lnTo>
                  <a:pt x="852607" y="0"/>
                </a:lnTo>
                <a:lnTo>
                  <a:pt x="2619292" y="0"/>
                </a:lnTo>
                <a:cubicBezTo>
                  <a:pt x="3090174" y="0"/>
                  <a:pt x="3471899" y="381725"/>
                  <a:pt x="3471899" y="852607"/>
                </a:cubicBezTo>
                <a:cubicBezTo>
                  <a:pt x="3471899" y="1323489"/>
                  <a:pt x="3090174" y="1705214"/>
                  <a:pt x="2619292" y="170521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800" noProof="0" dirty="0">
              <a:ln w="0"/>
              <a:solidFill>
                <a:schemeClr val="accent1"/>
              </a:solidFill>
              <a:effectLst>
                <a:outerShdw blurRad="38100" dist="25400" dir="5400000" algn="ctr" rotWithShape="0">
                  <a:srgbClr val="6E747A">
                    <a:alpha val="43000"/>
                  </a:srgbClr>
                </a:outerShdw>
              </a:effectLst>
            </a:endParaRPr>
          </a:p>
        </p:txBody>
      </p:sp>
      <p:sp>
        <p:nvSpPr>
          <p:cNvPr id="17" name="Freeform 226">
            <a:extLst>
              <a:ext uri="{FF2B5EF4-FFF2-40B4-BE49-F238E27FC236}">
                <a16:creationId xmlns:a16="http://schemas.microsoft.com/office/drawing/2014/main" id="{DE945A40-0B56-3660-F61B-4C5CEF6E450B}"/>
              </a:ext>
            </a:extLst>
          </p:cNvPr>
          <p:cNvSpPr/>
          <p:nvPr/>
        </p:nvSpPr>
        <p:spPr>
          <a:xfrm>
            <a:off x="10019246" y="7403770"/>
            <a:ext cx="2646153" cy="2646147"/>
          </a:xfrm>
          <a:custGeom>
            <a:avLst/>
            <a:gdLst>
              <a:gd name="connsiteX0" fmla="*/ 0 w 1734343"/>
              <a:gd name="connsiteY0" fmla="*/ 867172 h 1734343"/>
              <a:gd name="connsiteX1" fmla="*/ 867172 w 1734343"/>
              <a:gd name="connsiteY1" fmla="*/ 0 h 1734343"/>
              <a:gd name="connsiteX2" fmla="*/ 1734344 w 1734343"/>
              <a:gd name="connsiteY2" fmla="*/ 867172 h 1734343"/>
              <a:gd name="connsiteX3" fmla="*/ 867172 w 1734343"/>
              <a:gd name="connsiteY3" fmla="*/ 1734344 h 1734343"/>
              <a:gd name="connsiteX4" fmla="*/ 0 w 1734343"/>
              <a:gd name="connsiteY4" fmla="*/ 867172 h 1734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343" h="1734343">
                <a:moveTo>
                  <a:pt x="0" y="867172"/>
                </a:moveTo>
                <a:cubicBezTo>
                  <a:pt x="0" y="388246"/>
                  <a:pt x="388246" y="0"/>
                  <a:pt x="867172" y="0"/>
                </a:cubicBezTo>
                <a:cubicBezTo>
                  <a:pt x="1346098" y="0"/>
                  <a:pt x="1734344" y="388246"/>
                  <a:pt x="1734344" y="867172"/>
                </a:cubicBezTo>
                <a:cubicBezTo>
                  <a:pt x="1734344" y="1346098"/>
                  <a:pt x="1346098" y="1734344"/>
                  <a:pt x="867172" y="1734344"/>
                </a:cubicBezTo>
                <a:cubicBezTo>
                  <a:pt x="388246" y="1734344"/>
                  <a:pt x="0" y="1346098"/>
                  <a:pt x="0" y="867172"/>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7038" tIns="607038" rIns="607038" bIns="607038" numCol="1" spcCol="1270" anchor="ctr" anchorCtr="0">
            <a:noAutofit/>
          </a:bodyPr>
          <a:lstStyle/>
          <a:p>
            <a:pPr algn="ctr" defTabSz="3467013">
              <a:lnSpc>
                <a:spcPct val="90000"/>
              </a:lnSpc>
              <a:spcBef>
                <a:spcPct val="0"/>
              </a:spcBef>
              <a:spcAft>
                <a:spcPct val="35000"/>
              </a:spcAft>
            </a:pPr>
            <a:endParaRPr lang="en-GB" sz="7800" noProof="0" dirty="0">
              <a:ln w="0"/>
              <a:solidFill>
                <a:schemeClr val="accent1"/>
              </a:solidFill>
              <a:effectLst>
                <a:outerShdw blurRad="38100" dist="25400" dir="5400000" algn="ctr" rotWithShape="0">
                  <a:srgbClr val="6E747A">
                    <a:alpha val="43000"/>
                  </a:srgbClr>
                </a:outerShdw>
              </a:effectLst>
            </a:endParaRPr>
          </a:p>
        </p:txBody>
      </p:sp>
      <p:sp>
        <p:nvSpPr>
          <p:cNvPr id="18" name="Rectangle 38">
            <a:extLst>
              <a:ext uri="{FF2B5EF4-FFF2-40B4-BE49-F238E27FC236}">
                <a16:creationId xmlns:a16="http://schemas.microsoft.com/office/drawing/2014/main" id="{40C912DF-7EAF-9FFF-A885-9AFF89656F59}"/>
              </a:ext>
            </a:extLst>
          </p:cNvPr>
          <p:cNvSpPr/>
          <p:nvPr/>
        </p:nvSpPr>
        <p:spPr>
          <a:xfrm>
            <a:off x="3634740" y="2585839"/>
            <a:ext cx="5509260" cy="1538883"/>
          </a:xfrm>
          <a:prstGeom prst="rect">
            <a:avLst/>
          </a:prstGeom>
        </p:spPr>
        <p:txBody>
          <a:bodyPr wrap="square" lIns="0" tIns="0" rIns="0" bIns="0" anchor="t">
            <a:spAutoFit/>
          </a:bodyPr>
          <a:lstStyle/>
          <a:p>
            <a:r>
              <a:rPr lang="en-GB" sz="4000" b="1" noProof="0" dirty="0">
                <a:latin typeface="+mj-lt"/>
              </a:rPr>
              <a:t>Nozioni di base sulla sicurezza informatica</a:t>
            </a:r>
          </a:p>
          <a:p>
            <a:r>
              <a:rPr lang="en-GB" sz="3000" noProof="0" dirty="0">
                <a:latin typeface="+mj-lt"/>
              </a:rPr>
              <a:t>Riflettere sull'uso delle password e mostrare una demo o una checklist sulla 2FA</a:t>
            </a:r>
          </a:p>
        </p:txBody>
      </p:sp>
      <p:sp>
        <p:nvSpPr>
          <p:cNvPr id="19" name="Rectangle 39">
            <a:extLst>
              <a:ext uri="{FF2B5EF4-FFF2-40B4-BE49-F238E27FC236}">
                <a16:creationId xmlns:a16="http://schemas.microsoft.com/office/drawing/2014/main" id="{480B8969-2CC2-F6AB-B722-3D0CE3472001}"/>
              </a:ext>
            </a:extLst>
          </p:cNvPr>
          <p:cNvSpPr/>
          <p:nvPr/>
        </p:nvSpPr>
        <p:spPr>
          <a:xfrm>
            <a:off x="1463040" y="2470423"/>
            <a:ext cx="1807683" cy="1846659"/>
          </a:xfrm>
          <a:prstGeom prst="rect">
            <a:avLst/>
          </a:prstGeom>
        </p:spPr>
        <p:txBody>
          <a:bodyPr wrap="square" lIns="0" tIns="0" rIns="0" bIns="0" anchor="ctr">
            <a:spAutoFit/>
          </a:bodyPr>
          <a:lstStyle/>
          <a:p>
            <a:r>
              <a:rPr lang="en-GB" sz="12000" b="1" noProof="0" dirty="0">
                <a:solidFill>
                  <a:srgbClr val="3F6031"/>
                </a:solidFill>
                <a:latin typeface="+mj-lt"/>
              </a:rPr>
              <a:t>01</a:t>
            </a:r>
            <a:endParaRPr lang="en-GB" sz="8100" noProof="0" dirty="0">
              <a:solidFill>
                <a:srgbClr val="3F6031"/>
              </a:solidFill>
              <a:latin typeface="+mj-lt"/>
            </a:endParaRPr>
          </a:p>
        </p:txBody>
      </p:sp>
      <p:sp>
        <p:nvSpPr>
          <p:cNvPr id="20" name="Rectangle 42">
            <a:extLst>
              <a:ext uri="{FF2B5EF4-FFF2-40B4-BE49-F238E27FC236}">
                <a16:creationId xmlns:a16="http://schemas.microsoft.com/office/drawing/2014/main" id="{02DBE0CA-3879-7CA8-6154-27E8394B8207}"/>
              </a:ext>
            </a:extLst>
          </p:cNvPr>
          <p:cNvSpPr/>
          <p:nvPr/>
        </p:nvSpPr>
        <p:spPr>
          <a:xfrm>
            <a:off x="3634740" y="4536559"/>
            <a:ext cx="5509260" cy="1538883"/>
          </a:xfrm>
          <a:prstGeom prst="rect">
            <a:avLst/>
          </a:prstGeom>
        </p:spPr>
        <p:txBody>
          <a:bodyPr wrap="square" lIns="0" tIns="0" rIns="0" bIns="0" anchor="t">
            <a:spAutoFit/>
          </a:bodyPr>
          <a:lstStyle/>
          <a:p>
            <a:r>
              <a:rPr lang="en-GB" sz="4000" b="1" noProof="0" dirty="0">
                <a:latin typeface="+mj-lt"/>
              </a:rPr>
              <a:t>Sovraccarico digitale</a:t>
            </a:r>
          </a:p>
          <a:p>
            <a:r>
              <a:rPr lang="en-GB" sz="3000" noProof="0" dirty="0">
                <a:latin typeface="+mj-lt"/>
              </a:rPr>
              <a:t>Invita gli studenti a verificare il tempo trascorso davanti allo schermo o le loro abitudini di messaggistica</a:t>
            </a:r>
          </a:p>
        </p:txBody>
      </p:sp>
      <p:sp>
        <p:nvSpPr>
          <p:cNvPr id="21" name="Rectangle 43">
            <a:extLst>
              <a:ext uri="{FF2B5EF4-FFF2-40B4-BE49-F238E27FC236}">
                <a16:creationId xmlns:a16="http://schemas.microsoft.com/office/drawing/2014/main" id="{0127DF3A-4536-5F1C-F634-8BEC26EF3096}"/>
              </a:ext>
            </a:extLst>
          </p:cNvPr>
          <p:cNvSpPr/>
          <p:nvPr/>
        </p:nvSpPr>
        <p:spPr>
          <a:xfrm>
            <a:off x="1463040" y="4421143"/>
            <a:ext cx="1807683" cy="1846659"/>
          </a:xfrm>
          <a:prstGeom prst="rect">
            <a:avLst/>
          </a:prstGeom>
        </p:spPr>
        <p:txBody>
          <a:bodyPr wrap="square" lIns="0" tIns="0" rIns="0" bIns="0" anchor="ctr">
            <a:spAutoFit/>
          </a:bodyPr>
          <a:lstStyle/>
          <a:p>
            <a:r>
              <a:rPr lang="en-GB" sz="12000" b="1" noProof="0" dirty="0">
                <a:solidFill>
                  <a:srgbClr val="04A6C2"/>
                </a:solidFill>
                <a:latin typeface="+mj-lt"/>
              </a:rPr>
              <a:t>02</a:t>
            </a:r>
            <a:endParaRPr lang="en-GB" sz="8100" noProof="0" dirty="0">
              <a:solidFill>
                <a:srgbClr val="04A6C2"/>
              </a:solidFill>
              <a:latin typeface="+mj-lt"/>
            </a:endParaRPr>
          </a:p>
        </p:txBody>
      </p:sp>
      <p:sp>
        <p:nvSpPr>
          <p:cNvPr id="22" name="Rectangle 45">
            <a:extLst>
              <a:ext uri="{FF2B5EF4-FFF2-40B4-BE49-F238E27FC236}">
                <a16:creationId xmlns:a16="http://schemas.microsoft.com/office/drawing/2014/main" id="{82CC1E35-289B-0191-36DE-906FAAAAC6AB}"/>
              </a:ext>
            </a:extLst>
          </p:cNvPr>
          <p:cNvSpPr/>
          <p:nvPr/>
        </p:nvSpPr>
        <p:spPr>
          <a:xfrm>
            <a:off x="3634740" y="6487279"/>
            <a:ext cx="5509260" cy="1538883"/>
          </a:xfrm>
          <a:prstGeom prst="rect">
            <a:avLst/>
          </a:prstGeom>
        </p:spPr>
        <p:txBody>
          <a:bodyPr wrap="square" lIns="0" tIns="0" rIns="0" bIns="0" anchor="t">
            <a:spAutoFit/>
          </a:bodyPr>
          <a:lstStyle/>
          <a:p>
            <a:r>
              <a:rPr lang="en-GB" sz="4000" b="1" noProof="0" dirty="0">
                <a:latin typeface="+mj-lt"/>
              </a:rPr>
              <a:t>Diritti digitali</a:t>
            </a:r>
          </a:p>
          <a:p>
            <a:r>
              <a:rPr lang="en-GB" sz="3000" noProof="0" dirty="0">
                <a:latin typeface="+mj-lt"/>
              </a:rPr>
              <a:t>Discutete dei limiti nella vita reale e di come modellarli come formatori.</a:t>
            </a:r>
          </a:p>
        </p:txBody>
      </p:sp>
      <p:sp>
        <p:nvSpPr>
          <p:cNvPr id="23" name="Rectangle 46">
            <a:extLst>
              <a:ext uri="{FF2B5EF4-FFF2-40B4-BE49-F238E27FC236}">
                <a16:creationId xmlns:a16="http://schemas.microsoft.com/office/drawing/2014/main" id="{53BB142A-AE4B-DA24-2E23-553FC21C609D}"/>
              </a:ext>
            </a:extLst>
          </p:cNvPr>
          <p:cNvSpPr/>
          <p:nvPr/>
        </p:nvSpPr>
        <p:spPr>
          <a:xfrm>
            <a:off x="1463040" y="6371863"/>
            <a:ext cx="1807683" cy="1846659"/>
          </a:xfrm>
          <a:prstGeom prst="rect">
            <a:avLst/>
          </a:prstGeom>
        </p:spPr>
        <p:txBody>
          <a:bodyPr wrap="square" lIns="0" tIns="0" rIns="0" bIns="0" anchor="ctr">
            <a:spAutoFit/>
          </a:bodyPr>
          <a:lstStyle/>
          <a:p>
            <a:r>
              <a:rPr lang="en-GB" sz="12000" b="1" noProof="0" dirty="0">
                <a:solidFill>
                  <a:srgbClr val="569938"/>
                </a:solidFill>
                <a:latin typeface="+mj-lt"/>
              </a:rPr>
              <a:t>03</a:t>
            </a:r>
            <a:endParaRPr lang="en-GB" sz="8100" noProof="0" dirty="0">
              <a:solidFill>
                <a:srgbClr val="569938"/>
              </a:solidFill>
              <a:latin typeface="+mj-lt"/>
            </a:endParaRPr>
          </a:p>
        </p:txBody>
      </p:sp>
      <p:sp>
        <p:nvSpPr>
          <p:cNvPr id="24" name="Rectangle 48">
            <a:extLst>
              <a:ext uri="{FF2B5EF4-FFF2-40B4-BE49-F238E27FC236}">
                <a16:creationId xmlns:a16="http://schemas.microsoft.com/office/drawing/2014/main" id="{F9A37677-D109-AC07-B876-A79E16824736}"/>
              </a:ext>
            </a:extLst>
          </p:cNvPr>
          <p:cNvSpPr/>
          <p:nvPr/>
        </p:nvSpPr>
        <p:spPr>
          <a:xfrm>
            <a:off x="3634740" y="8437999"/>
            <a:ext cx="6091100" cy="1538883"/>
          </a:xfrm>
          <a:prstGeom prst="rect">
            <a:avLst/>
          </a:prstGeom>
        </p:spPr>
        <p:txBody>
          <a:bodyPr wrap="square" lIns="0" tIns="0" rIns="0" bIns="0" anchor="t">
            <a:spAutoFit/>
          </a:bodyPr>
          <a:lstStyle/>
          <a:p>
            <a:r>
              <a:rPr lang="en-GB" sz="4000" b="1" noProof="0" dirty="0">
                <a:latin typeface="+mj-lt"/>
              </a:rPr>
              <a:t>Molestie e abuso</a:t>
            </a:r>
          </a:p>
          <a:p>
            <a:r>
              <a:rPr lang="en-GB" sz="3000" noProof="0" dirty="0">
                <a:latin typeface="+mj-lt"/>
              </a:rPr>
              <a:t>Co-creare un accordo di comunicazione rispettoso</a:t>
            </a:r>
          </a:p>
        </p:txBody>
      </p:sp>
      <p:sp>
        <p:nvSpPr>
          <p:cNvPr id="25" name="Rectangle 49">
            <a:extLst>
              <a:ext uri="{FF2B5EF4-FFF2-40B4-BE49-F238E27FC236}">
                <a16:creationId xmlns:a16="http://schemas.microsoft.com/office/drawing/2014/main" id="{AD0A9A11-FEFA-3569-B6FA-6E6886BFBC4A}"/>
              </a:ext>
            </a:extLst>
          </p:cNvPr>
          <p:cNvSpPr/>
          <p:nvPr/>
        </p:nvSpPr>
        <p:spPr>
          <a:xfrm>
            <a:off x="1463040" y="8322583"/>
            <a:ext cx="1807683" cy="1846659"/>
          </a:xfrm>
          <a:prstGeom prst="rect">
            <a:avLst/>
          </a:prstGeom>
        </p:spPr>
        <p:txBody>
          <a:bodyPr wrap="square" lIns="0" tIns="0" rIns="0" bIns="0" anchor="ctr">
            <a:spAutoFit/>
          </a:bodyPr>
          <a:lstStyle/>
          <a:p>
            <a:r>
              <a:rPr lang="en-GB" sz="12000" b="1" noProof="0" dirty="0">
                <a:solidFill>
                  <a:srgbClr val="FF0000"/>
                </a:solidFill>
                <a:latin typeface="+mj-lt"/>
              </a:rPr>
              <a:t>04</a:t>
            </a:r>
            <a:endParaRPr lang="en-GB" sz="8100" noProof="0" dirty="0">
              <a:solidFill>
                <a:srgbClr val="FF0000"/>
              </a:solidFill>
              <a:latin typeface="+mj-lt"/>
            </a:endParaRPr>
          </a:p>
        </p:txBody>
      </p:sp>
      <p:pic>
        <p:nvPicPr>
          <p:cNvPr id="26" name="Γραφικό 25">
            <a:extLst>
              <a:ext uri="{FF2B5EF4-FFF2-40B4-BE49-F238E27FC236}">
                <a16:creationId xmlns:a16="http://schemas.microsoft.com/office/drawing/2014/main" id="{1308E9BC-9209-3E89-80EA-C34BBEF28343}"/>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0809777" y="3365361"/>
            <a:ext cx="1080000" cy="1080000"/>
          </a:xfrm>
          <a:prstGeom prst="rect">
            <a:avLst/>
          </a:prstGeom>
        </p:spPr>
      </p:pic>
      <p:pic>
        <p:nvPicPr>
          <p:cNvPr id="27" name="Γραφικό 26">
            <a:extLst>
              <a:ext uri="{FF2B5EF4-FFF2-40B4-BE49-F238E27FC236}">
                <a16:creationId xmlns:a16="http://schemas.microsoft.com/office/drawing/2014/main" id="{75BC6C81-1F29-2679-534A-D9CE95411305}"/>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5638717" y="3365361"/>
            <a:ext cx="1080000" cy="1080000"/>
          </a:xfrm>
          <a:prstGeom prst="rect">
            <a:avLst/>
          </a:prstGeom>
        </p:spPr>
      </p:pic>
      <p:pic>
        <p:nvPicPr>
          <p:cNvPr id="28" name="Γραφικό 27">
            <a:extLst>
              <a:ext uri="{FF2B5EF4-FFF2-40B4-BE49-F238E27FC236}">
                <a16:creationId xmlns:a16="http://schemas.microsoft.com/office/drawing/2014/main" id="{1215A1BE-EFE6-CD4F-8D02-24696721A99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5646175" y="8186843"/>
            <a:ext cx="1080000" cy="1080000"/>
          </a:xfrm>
          <a:prstGeom prst="rect">
            <a:avLst/>
          </a:prstGeom>
        </p:spPr>
      </p:pic>
      <p:pic>
        <p:nvPicPr>
          <p:cNvPr id="29" name="Γραφικό 28">
            <a:extLst>
              <a:ext uri="{FF2B5EF4-FFF2-40B4-BE49-F238E27FC236}">
                <a16:creationId xmlns:a16="http://schemas.microsoft.com/office/drawing/2014/main" id="{3A88AEF0-00D1-4B21-6ACC-6026B3119085}"/>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0802322" y="8186843"/>
            <a:ext cx="1080000" cy="1080000"/>
          </a:xfrm>
          <a:prstGeom prst="rect">
            <a:avLst/>
          </a:prstGeom>
        </p:spPr>
      </p:pic>
    </p:spTree>
    <p:extLst>
      <p:ext uri="{BB962C8B-B14F-4D97-AF65-F5344CB8AC3E}">
        <p14:creationId xmlns:p14="http://schemas.microsoft.com/office/powerpoint/2010/main" val="3730650356"/>
      </p:ext>
    </p:extLst>
  </p:cSld>
  <p:clrMapOvr>
    <a:masterClrMapping/>
  </p:clrMapOvr>
</p:sld>
</file>

<file path=ppt/slides/slide47.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6D873-B9F3-731E-8063-003D553A34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753A04D-A1A1-25F1-91A3-B6DE1FF6B9FE}"/>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286B6CC-8567-919A-0E5E-C5D3F35EBA7C}"/>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B76B36D-5817-98A3-7897-F30008B96ED1}"/>
              </a:ext>
            </a:extLst>
          </p:cNvPr>
          <p:cNvSpPr txBox="1"/>
          <p:nvPr/>
        </p:nvSpPr>
        <p:spPr>
          <a:xfrm>
            <a:off x="914400" y="1148176"/>
            <a:ext cx="15697200" cy="923330"/>
          </a:xfrm>
          <a:prstGeom prst="rect">
            <a:avLst/>
          </a:prstGeom>
          <a:noFill/>
        </p:spPr>
        <p:txBody>
          <a:bodyPr wrap="square">
            <a:spAutoFit/>
          </a:bodyPr>
          <a:lstStyle/>
          <a:p>
            <a:pPr lvl="0" algn="r"/>
            <a:r>
              <a:rPr lang="en-GB" sz="5400" b="1" noProof="0" dirty="0"/>
              <a:t>Rischi digitali nel lavoro delle arti performative</a:t>
            </a:r>
            <a:endParaRPr lang="en-GB" sz="5000" b="1" noProof="0" dirty="0"/>
          </a:p>
        </p:txBody>
      </p:sp>
      <p:graphicFrame>
        <p:nvGraphicFramePr>
          <p:cNvPr id="4" name="Πίνακας 3">
            <a:extLst>
              <a:ext uri="{FF2B5EF4-FFF2-40B4-BE49-F238E27FC236}">
                <a16:creationId xmlns:a16="http://schemas.microsoft.com/office/drawing/2014/main" id="{9FA9808E-5AF3-AA2A-0AA6-C1B970C9B07A}"/>
              </a:ext>
            </a:extLst>
          </p:cNvPr>
          <p:cNvGraphicFramePr>
            <a:graphicFrameLocks noGrp="1"/>
          </p:cNvGraphicFramePr>
          <p:nvPr>
            <p:extLst>
              <p:ext uri="{D42A27DB-BD31-4B8C-83A1-F6EECF244321}">
                <p14:modId xmlns:p14="http://schemas.microsoft.com/office/powerpoint/2010/main" val="2167327554"/>
              </p:ext>
            </p:extLst>
          </p:nvPr>
        </p:nvGraphicFramePr>
        <p:xfrm>
          <a:off x="1553425" y="3009900"/>
          <a:ext cx="15181149" cy="5044599"/>
        </p:xfrm>
        <a:graphic>
          <a:graphicData uri="http://schemas.openxmlformats.org/drawingml/2006/table">
            <a:tbl>
              <a:tblPr>
                <a:tableStyleId>{5940675A-B579-460E-94D1-54222C63F5DA}</a:tableStyleId>
              </a:tblPr>
              <a:tblGrid>
                <a:gridCol w="5060383">
                  <a:extLst>
                    <a:ext uri="{9D8B030D-6E8A-4147-A177-3AD203B41FA5}">
                      <a16:colId xmlns:a16="http://schemas.microsoft.com/office/drawing/2014/main" val="1131579122"/>
                    </a:ext>
                  </a:extLst>
                </a:gridCol>
                <a:gridCol w="5060383">
                  <a:extLst>
                    <a:ext uri="{9D8B030D-6E8A-4147-A177-3AD203B41FA5}">
                      <a16:colId xmlns:a16="http://schemas.microsoft.com/office/drawing/2014/main" val="1905957654"/>
                    </a:ext>
                  </a:extLst>
                </a:gridCol>
                <a:gridCol w="5060383">
                  <a:extLst>
                    <a:ext uri="{9D8B030D-6E8A-4147-A177-3AD203B41FA5}">
                      <a16:colId xmlns:a16="http://schemas.microsoft.com/office/drawing/2014/main" val="358586642"/>
                    </a:ext>
                  </a:extLst>
                </a:gridCol>
              </a:tblGrid>
              <a:tr h="1062021">
                <a:tc>
                  <a:txBody>
                    <a:bodyPr/>
                    <a:lstStyle/>
                    <a:p>
                      <a:r>
                        <a:rPr lang="en-GB" sz="5000" b="1" noProof="0" dirty="0">
                          <a:solidFill>
                            <a:schemeClr val="bg1"/>
                          </a:solidFill>
                        </a:rPr>
                        <a:t>Digitale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5000" b="1" noProof="0" dirty="0">
                          <a:solidFill>
                            <a:schemeClr val="bg1"/>
                          </a:solidFill>
                        </a:rPr>
                        <a:t>Fisico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5000" b="1" noProof="0" dirty="0">
                          <a:solidFill>
                            <a:schemeClr val="bg1"/>
                          </a:solidFill>
                        </a:rPr>
                        <a:t>Mentale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952557939"/>
                  </a:ext>
                </a:extLst>
              </a:tr>
              <a:tr h="1062021">
                <a:tc>
                  <a:txBody>
                    <a:bodyPr/>
                    <a:lstStyle/>
                    <a:p>
                      <a:r>
                        <a:rPr lang="en-GB" sz="3500" b="0" noProof="0" dirty="0">
                          <a:solidFill>
                            <a:schemeClr val="bg1"/>
                          </a:solidFill>
                        </a:rPr>
                        <a:t>Violazioni dei dati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b="0" noProof="0" dirty="0">
                          <a:solidFill>
                            <a:schemeClr val="bg1"/>
                          </a:solidFill>
                        </a:rPr>
                        <a:t>Affaticamento degli occhi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b="0" noProof="0" dirty="0">
                          <a:solidFill>
                            <a:schemeClr val="bg1"/>
                          </a:solidFill>
                        </a:rPr>
                        <a:t>Esaurimento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250788608"/>
                  </a:ext>
                </a:extLst>
              </a:tr>
              <a:tr h="1062021">
                <a:tc>
                  <a:txBody>
                    <a:bodyPr/>
                    <a:lstStyle/>
                    <a:p>
                      <a:r>
                        <a:rPr lang="en-GB" sz="3500" b="0" noProof="0" dirty="0">
                          <a:solidFill>
                            <a:schemeClr val="bg1"/>
                          </a:solidFill>
                        </a:rPr>
                        <a:t>Furto di dispositivi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b="0" noProof="0" dirty="0">
                          <a:solidFill>
                            <a:schemeClr val="bg1"/>
                          </a:solidFill>
                        </a:rPr>
                        <a:t>Cattiva postura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b="0" noProof="0" dirty="0">
                          <a:solidFill>
                            <a:schemeClr val="bg1"/>
                          </a:solidFill>
                        </a:rPr>
                        <a:t>Sovraccarico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734895142"/>
                  </a:ext>
                </a:extLst>
              </a:tr>
              <a:tr h="1858536">
                <a:tc>
                  <a:txBody>
                    <a:bodyPr/>
                    <a:lstStyle/>
                    <a:p>
                      <a:r>
                        <a:rPr lang="en-GB" sz="3500" b="0" noProof="0" dirty="0">
                          <a:solidFill>
                            <a:schemeClr val="bg1"/>
                          </a:solidFill>
                        </a:rPr>
                        <a:t>Reti non protette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b="0" noProof="0" dirty="0">
                          <a:solidFill>
                            <a:schemeClr val="bg1"/>
                          </a:solidFill>
                        </a:rPr>
                        <a:t>Affaticamento degli occhi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b="0" noProof="0" dirty="0">
                          <a:solidFill>
                            <a:schemeClr val="bg1"/>
                          </a:solidFill>
                        </a:rPr>
                        <a:t>Pressione di dover essere sempre online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634509410"/>
                  </a:ext>
                </a:extLst>
              </a:tr>
            </a:tbl>
          </a:graphicData>
        </a:graphic>
      </p:graphicFrame>
    </p:spTree>
    <p:extLst>
      <p:ext uri="{BB962C8B-B14F-4D97-AF65-F5344CB8AC3E}">
        <p14:creationId xmlns:p14="http://schemas.microsoft.com/office/powerpoint/2010/main" val="2472858824"/>
      </p:ext>
    </p:extLst>
  </p:cSld>
  <p:clrMapOvr>
    <a:masterClrMapping/>
  </p:clrMapOvr>
</p:sld>
</file>

<file path=ppt/slides/slide48.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1C9E1-4875-FA12-5706-E3920ED44F4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C3D78F-3C88-7B40-1DC8-99ACE616865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07F5EA7-7940-7CA9-A68B-49722E5FD4FB}"/>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546F07E-7584-99E9-7BB6-DC91AE217204}"/>
              </a:ext>
            </a:extLst>
          </p:cNvPr>
          <p:cNvSpPr txBox="1"/>
          <p:nvPr/>
        </p:nvSpPr>
        <p:spPr>
          <a:xfrm>
            <a:off x="914400" y="1148176"/>
            <a:ext cx="15697200" cy="923330"/>
          </a:xfrm>
          <a:prstGeom prst="rect">
            <a:avLst/>
          </a:prstGeom>
          <a:noFill/>
        </p:spPr>
        <p:txBody>
          <a:bodyPr wrap="square">
            <a:spAutoFit/>
          </a:bodyPr>
          <a:lstStyle/>
          <a:p>
            <a:pPr lvl="0" algn="r"/>
            <a:r>
              <a:rPr lang="en-GB" sz="5400" b="1" noProof="0" dirty="0"/>
              <a:t>Dalla sicurezza ai diritti: una prospettiva più ampia</a:t>
            </a:r>
            <a:endParaRPr lang="en-GB" sz="5000" b="1" noProof="0" dirty="0"/>
          </a:p>
        </p:txBody>
      </p:sp>
      <p:sp>
        <p:nvSpPr>
          <p:cNvPr id="9" name="TextBox 8">
            <a:extLst>
              <a:ext uri="{FF2B5EF4-FFF2-40B4-BE49-F238E27FC236}">
                <a16:creationId xmlns:a16="http://schemas.microsoft.com/office/drawing/2014/main" id="{F0F801D1-813D-81DB-0AFE-B0CA7601E3FB}"/>
              </a:ext>
            </a:extLst>
          </p:cNvPr>
          <p:cNvSpPr txBox="1"/>
          <p:nvPr/>
        </p:nvSpPr>
        <p:spPr>
          <a:xfrm>
            <a:off x="533400" y="2552700"/>
            <a:ext cx="16230600" cy="1708160"/>
          </a:xfrm>
          <a:prstGeom prst="rect">
            <a:avLst/>
          </a:prstGeom>
          <a:noFill/>
        </p:spPr>
        <p:txBody>
          <a:bodyPr wrap="square">
            <a:spAutoFit/>
          </a:bodyPr>
          <a:lstStyle/>
          <a:p>
            <a:r>
              <a:rPr lang="en-GB" sz="3500" b="1" noProof="0" dirty="0">
                <a:solidFill>
                  <a:srgbClr val="3F6031"/>
                </a:solidFill>
              </a:rPr>
              <a:t>La Dichiarazione europea sui diritti e i principi digitali delinea valori quali la progettazione incentrata sull'uomo, la libertà di scelta, l'inclusione, la sicurezza e la sostenibilità. Questi valori inquadrano la trasformazione digitale come una questione di etica ed equità.</a:t>
            </a:r>
          </a:p>
        </p:txBody>
      </p:sp>
      <p:sp>
        <p:nvSpPr>
          <p:cNvPr id="12" name="TextBox 11">
            <a:extLst>
              <a:ext uri="{FF2B5EF4-FFF2-40B4-BE49-F238E27FC236}">
                <a16:creationId xmlns:a16="http://schemas.microsoft.com/office/drawing/2014/main" id="{E61F8E3D-8BFF-964A-54D2-F4940E6B734C}"/>
              </a:ext>
            </a:extLst>
          </p:cNvPr>
          <p:cNvSpPr txBox="1"/>
          <p:nvPr/>
        </p:nvSpPr>
        <p:spPr>
          <a:xfrm>
            <a:off x="533400" y="5131904"/>
            <a:ext cx="11237842" cy="3563861"/>
          </a:xfrm>
          <a:prstGeom prst="rect">
            <a:avLst/>
          </a:prstGeom>
          <a:noFill/>
        </p:spPr>
        <p:txBody>
          <a:bodyPr wrap="square">
            <a:spAutoFit/>
          </a:bodyPr>
          <a:lstStyle/>
          <a:p>
            <a:pPr marL="457200" indent="-457200">
              <a:lnSpc>
                <a:spcPct val="107000"/>
              </a:lnSpc>
              <a:spcBef>
                <a:spcPts val="600"/>
              </a:spcBef>
              <a:spcAft>
                <a:spcPts val="600"/>
              </a:spcAft>
              <a:buClr>
                <a:srgbClr val="3F6031"/>
              </a:buClr>
              <a:buFont typeface="Wingdings" panose="05000000000000000000" pitchFamily="2" charset="2"/>
              <a:buChar char="Ø"/>
            </a:pPr>
            <a:r>
              <a:rPr lang="en-GB" sz="3500" kern="100" noProof="0" dirty="0">
                <a:effectLst/>
                <a:latin typeface="+mj-lt"/>
                <a:ea typeface="Aptos" panose="020B0004020202020204" pitchFamily="34" charset="0"/>
                <a:cs typeface="Times New Roman" panose="02020603050405020304" pitchFamily="18" charset="0"/>
              </a:rPr>
              <a:t>Lavora con strumenti sicuri e inclusivi</a:t>
            </a:r>
          </a:p>
          <a:p>
            <a:pPr marL="457200" indent="-457200">
              <a:lnSpc>
                <a:spcPct val="107000"/>
              </a:lnSpc>
              <a:spcBef>
                <a:spcPts val="600"/>
              </a:spcBef>
              <a:spcAft>
                <a:spcPts val="600"/>
              </a:spcAft>
              <a:buClr>
                <a:srgbClr val="3F6031"/>
              </a:buClr>
              <a:buFont typeface="Wingdings" panose="05000000000000000000" pitchFamily="2" charset="2"/>
              <a:buChar char="Ø"/>
            </a:pPr>
            <a:r>
              <a:rPr lang="en-GB" sz="3500" kern="100" noProof="0" dirty="0">
                <a:effectLst/>
                <a:latin typeface="+mj-lt"/>
                <a:ea typeface="Aptos" panose="020B0004020202020204" pitchFamily="34" charset="0"/>
                <a:cs typeface="Times New Roman" panose="02020603050405020304" pitchFamily="18" charset="0"/>
              </a:rPr>
              <a:t>Disconnettiti per prevenire il burnout</a:t>
            </a:r>
          </a:p>
          <a:p>
            <a:pPr marL="457200" indent="-457200">
              <a:lnSpc>
                <a:spcPct val="107000"/>
              </a:lnSpc>
              <a:spcBef>
                <a:spcPts val="600"/>
              </a:spcBef>
              <a:spcAft>
                <a:spcPts val="600"/>
              </a:spcAft>
              <a:buClr>
                <a:srgbClr val="3F6031"/>
              </a:buClr>
              <a:buFont typeface="Wingdings" panose="05000000000000000000" pitchFamily="2" charset="2"/>
              <a:buChar char="Ø"/>
            </a:pPr>
            <a:r>
              <a:rPr lang="en-GB" sz="3500" kern="100" noProof="0" dirty="0">
                <a:effectLst/>
                <a:latin typeface="+mj-lt"/>
                <a:ea typeface="Aptos" panose="020B0004020202020204" pitchFamily="34" charset="0"/>
                <a:cs typeface="Times New Roman" panose="02020603050405020304" pitchFamily="18" charset="0"/>
              </a:rPr>
              <a:t>Accedi a piattaforme di comunicazione adattate</a:t>
            </a:r>
          </a:p>
          <a:p>
            <a:pPr marL="457200" indent="-457200">
              <a:lnSpc>
                <a:spcPct val="107000"/>
              </a:lnSpc>
              <a:spcBef>
                <a:spcPts val="600"/>
              </a:spcBef>
              <a:spcAft>
                <a:spcPts val="600"/>
              </a:spcAft>
              <a:buClr>
                <a:srgbClr val="3F6031"/>
              </a:buClr>
              <a:buFont typeface="Wingdings" panose="05000000000000000000" pitchFamily="2" charset="2"/>
              <a:buChar char="Ø"/>
            </a:pPr>
            <a:r>
              <a:rPr lang="en-GB" sz="3500" kern="100" noProof="0" dirty="0">
                <a:effectLst/>
                <a:latin typeface="+mj-lt"/>
                <a:ea typeface="Aptos" panose="020B0004020202020204" pitchFamily="34" charset="0"/>
                <a:cs typeface="Times New Roman" panose="02020603050405020304" pitchFamily="18" charset="0"/>
              </a:rPr>
              <a:t>Liberati dalle molestie o dalle coercizioni digitali</a:t>
            </a:r>
          </a:p>
          <a:p>
            <a:pPr marL="457200" indent="-457200">
              <a:lnSpc>
                <a:spcPct val="107000"/>
              </a:lnSpc>
              <a:spcBef>
                <a:spcPts val="600"/>
              </a:spcBef>
              <a:spcAft>
                <a:spcPts val="600"/>
              </a:spcAft>
              <a:buClr>
                <a:srgbClr val="3F6031"/>
              </a:buClr>
              <a:buFont typeface="Wingdings" panose="05000000000000000000" pitchFamily="2" charset="2"/>
              <a:buChar char="Ø"/>
            </a:pPr>
            <a:r>
              <a:rPr lang="en-GB" sz="3500" kern="100" noProof="0" dirty="0">
                <a:effectLst/>
                <a:latin typeface="+mj-lt"/>
                <a:ea typeface="Aptos" panose="020B0004020202020204" pitchFamily="34" charset="0"/>
                <a:cs typeface="Times New Roman" panose="02020603050405020304" pitchFamily="18" charset="0"/>
              </a:rPr>
              <a:t>Rivedere e contribuire a definire le politiche digitali interne</a:t>
            </a:r>
          </a:p>
        </p:txBody>
      </p:sp>
      <p:pic>
        <p:nvPicPr>
          <p:cNvPr id="13" name="Γραφικό 12">
            <a:extLst>
              <a:ext uri="{FF2B5EF4-FFF2-40B4-BE49-F238E27FC236}">
                <a16:creationId xmlns:a16="http://schemas.microsoft.com/office/drawing/2014/main" id="{2336B5D7-CB35-EEB0-760F-21752DD78830}"/>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1483009" y="4105734"/>
            <a:ext cx="5867400" cy="5607039"/>
          </a:xfrm>
          <a:prstGeom prst="rect">
            <a:avLst/>
          </a:prstGeom>
        </p:spPr>
      </p:pic>
    </p:spTree>
    <p:extLst>
      <p:ext uri="{BB962C8B-B14F-4D97-AF65-F5344CB8AC3E}">
        <p14:creationId xmlns:p14="http://schemas.microsoft.com/office/powerpoint/2010/main" val="1550331535"/>
      </p:ext>
    </p:extLst>
  </p:cSld>
  <p:clrMapOvr>
    <a:masterClrMapping/>
  </p:clrMapOvr>
</p:sld>
</file>

<file path=ppt/slides/slide49.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15A0F-7EFB-6531-B4A7-FAF3D9CDAA7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CBEFF9C-A5CF-230D-8857-07CAD3B205F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4CC6B41-3434-0B3B-B6B4-BE9E6C53080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7281E0B-C6D4-3538-7509-B20973FA7CA7}"/>
              </a:ext>
            </a:extLst>
          </p:cNvPr>
          <p:cNvSpPr txBox="1"/>
          <p:nvPr/>
        </p:nvSpPr>
        <p:spPr>
          <a:xfrm>
            <a:off x="-76200" y="1148176"/>
            <a:ext cx="16687800" cy="923330"/>
          </a:xfrm>
          <a:prstGeom prst="rect">
            <a:avLst/>
          </a:prstGeom>
          <a:noFill/>
        </p:spPr>
        <p:txBody>
          <a:bodyPr wrap="square">
            <a:spAutoFit/>
          </a:bodyPr>
          <a:lstStyle/>
          <a:p>
            <a:pPr lvl="0" algn="r"/>
            <a:r>
              <a:rPr lang="en-GB" sz="5400" b="1" noProof="0" dirty="0"/>
              <a:t>Promuovere una comunicazione digitale inclusiva e rispettosa</a:t>
            </a:r>
            <a:endParaRPr lang="en-GB" sz="5000" b="1" noProof="0" dirty="0"/>
          </a:p>
        </p:txBody>
      </p:sp>
      <p:sp>
        <p:nvSpPr>
          <p:cNvPr id="6" name="TextBox 5">
            <a:extLst>
              <a:ext uri="{FF2B5EF4-FFF2-40B4-BE49-F238E27FC236}">
                <a16:creationId xmlns:a16="http://schemas.microsoft.com/office/drawing/2014/main" id="{0A81AFD8-00DA-0F8E-0BCD-9A7CED82597D}"/>
              </a:ext>
            </a:extLst>
          </p:cNvPr>
          <p:cNvSpPr txBox="1"/>
          <p:nvPr/>
        </p:nvSpPr>
        <p:spPr>
          <a:xfrm>
            <a:off x="838200" y="4495563"/>
            <a:ext cx="6172200" cy="2942793"/>
          </a:xfrm>
          <a:prstGeom prst="rect">
            <a:avLst/>
          </a:prstGeom>
          <a:noFill/>
        </p:spPr>
        <p:txBody>
          <a:bodyPr wrap="square">
            <a:spAutoFit/>
          </a:bodyPr>
          <a:lstStyle/>
          <a:p>
            <a:pPr>
              <a:lnSpc>
                <a:spcPct val="107000"/>
              </a:lnSpc>
              <a:spcAft>
                <a:spcPts val="800"/>
              </a:spcAft>
              <a:buNone/>
            </a:pPr>
            <a:r>
              <a:rPr lang="en-GB" sz="3500" i="1" noProof="0" dirty="0">
                <a:solidFill>
                  <a:srgbClr val="3F6031"/>
                </a:solidFill>
              </a:rPr>
              <a:t>La comunicazione digitale influisce sia </a:t>
            </a:r>
            <a:r>
              <a:rPr lang="en-GB" sz="3500" b="1" i="1" noProof="0" dirty="0">
                <a:solidFill>
                  <a:srgbClr val="3F6031"/>
                </a:solidFill>
              </a:rPr>
              <a:t>sulla produttività </a:t>
            </a:r>
            <a:r>
              <a:rPr lang="en-GB" sz="3500" i="1" noProof="0" dirty="0">
                <a:solidFill>
                  <a:srgbClr val="3F6031"/>
                </a:solidFill>
              </a:rPr>
              <a:t>che </a:t>
            </a:r>
            <a:r>
              <a:rPr lang="en-GB" sz="3500" b="1" i="1" noProof="0" dirty="0">
                <a:solidFill>
                  <a:srgbClr val="3F6031"/>
                </a:solidFill>
              </a:rPr>
              <a:t>sull'inclusione</a:t>
            </a:r>
            <a:r>
              <a:rPr lang="en-GB" sz="3500" i="1" noProof="0" dirty="0">
                <a:solidFill>
                  <a:srgbClr val="3F6031"/>
                </a:solidFill>
              </a:rPr>
              <a:t>. Alcune semplici abitudini possono creare fiducia e garantire un accesso aperto a tutti i membri del team.</a:t>
            </a:r>
            <a:endParaRPr lang="en-GB" sz="3500"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grpSp>
        <p:nvGrpSpPr>
          <p:cNvPr id="10" name="Group 1">
            <a:extLst>
              <a:ext uri="{FF2B5EF4-FFF2-40B4-BE49-F238E27FC236}">
                <a16:creationId xmlns:a16="http://schemas.microsoft.com/office/drawing/2014/main" id="{673DCF59-2752-CF2C-735A-32B616798841}"/>
              </a:ext>
            </a:extLst>
          </p:cNvPr>
          <p:cNvGrpSpPr/>
          <p:nvPr/>
        </p:nvGrpSpPr>
        <p:grpSpPr>
          <a:xfrm>
            <a:off x="8734246" y="2062435"/>
            <a:ext cx="8214811" cy="8039100"/>
            <a:chOff x="1316784" y="1092050"/>
            <a:chExt cx="4673916" cy="4673908"/>
          </a:xfrm>
        </p:grpSpPr>
        <p:grpSp>
          <p:nvGrpSpPr>
            <p:cNvPr id="11" name="Group 2">
              <a:extLst>
                <a:ext uri="{FF2B5EF4-FFF2-40B4-BE49-F238E27FC236}">
                  <a16:creationId xmlns:a16="http://schemas.microsoft.com/office/drawing/2014/main" id="{A7D2A326-105B-DD8F-A2A3-DEEBE488BFC2}"/>
                </a:ext>
              </a:extLst>
            </p:cNvPr>
            <p:cNvGrpSpPr/>
            <p:nvPr/>
          </p:nvGrpSpPr>
          <p:grpSpPr>
            <a:xfrm>
              <a:off x="1316784" y="1092050"/>
              <a:ext cx="4673916" cy="4673908"/>
              <a:chOff x="5043805" y="859156"/>
              <a:chExt cx="1869440" cy="1869440"/>
            </a:xfrm>
          </p:grpSpPr>
          <p:sp>
            <p:nvSpPr>
              <p:cNvPr id="19" name="Freeform 13">
                <a:extLst>
                  <a:ext uri="{FF2B5EF4-FFF2-40B4-BE49-F238E27FC236}">
                    <a16:creationId xmlns:a16="http://schemas.microsoft.com/office/drawing/2014/main" id="{0C7ADBC1-163D-BADA-0342-C40A60346C23}"/>
                  </a:ext>
                </a:extLst>
              </p:cNvPr>
              <p:cNvSpPr>
                <a:spLocks/>
              </p:cNvSpPr>
              <p:nvPr/>
            </p:nvSpPr>
            <p:spPr bwMode="auto">
              <a:xfrm>
                <a:off x="5231049" y="2355606"/>
                <a:ext cx="1494953" cy="372990"/>
              </a:xfrm>
              <a:custGeom>
                <a:avLst/>
                <a:gdLst>
                  <a:gd name="T0" fmla="*/ 1475 w 2949"/>
                  <a:gd name="T1" fmla="*/ 737 h 737"/>
                  <a:gd name="T2" fmla="*/ 2949 w 2949"/>
                  <a:gd name="T3" fmla="*/ 0 h 737"/>
                  <a:gd name="T4" fmla="*/ 0 w 2949"/>
                  <a:gd name="T5" fmla="*/ 0 h 737"/>
                  <a:gd name="T6" fmla="*/ 1475 w 2949"/>
                  <a:gd name="T7" fmla="*/ 737 h 737"/>
                </a:gdLst>
                <a:ahLst/>
                <a:cxnLst>
                  <a:cxn ang="0">
                    <a:pos x="T0" y="T1"/>
                  </a:cxn>
                  <a:cxn ang="0">
                    <a:pos x="T2" y="T3"/>
                  </a:cxn>
                  <a:cxn ang="0">
                    <a:pos x="T4" y="T5"/>
                  </a:cxn>
                  <a:cxn ang="0">
                    <a:pos x="T6" y="T7"/>
                  </a:cxn>
                </a:cxnLst>
                <a:rect l="0" t="0" r="r" b="b"/>
                <a:pathLst>
                  <a:path w="2949" h="737">
                    <a:moveTo>
                      <a:pt x="1475" y="737"/>
                    </a:moveTo>
                    <a:cubicBezTo>
                      <a:pt x="2078" y="737"/>
                      <a:pt x="2613" y="448"/>
                      <a:pt x="2949" y="0"/>
                    </a:cubicBezTo>
                    <a:cubicBezTo>
                      <a:pt x="0" y="0"/>
                      <a:pt x="0" y="0"/>
                      <a:pt x="0" y="0"/>
                    </a:cubicBezTo>
                    <a:cubicBezTo>
                      <a:pt x="337" y="448"/>
                      <a:pt x="872" y="737"/>
                      <a:pt x="1475" y="737"/>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sz="2700" noProof="0" dirty="0"/>
              </a:p>
            </p:txBody>
          </p:sp>
          <p:sp>
            <p:nvSpPr>
              <p:cNvPr id="20" name="Freeform 12">
                <a:extLst>
                  <a:ext uri="{FF2B5EF4-FFF2-40B4-BE49-F238E27FC236}">
                    <a16:creationId xmlns:a16="http://schemas.microsoft.com/office/drawing/2014/main" id="{46481A2E-37FF-39FA-E6BE-6750FD08F108}"/>
                  </a:ext>
                </a:extLst>
              </p:cNvPr>
              <p:cNvSpPr>
                <a:spLocks/>
              </p:cNvSpPr>
              <p:nvPr/>
            </p:nvSpPr>
            <p:spPr bwMode="auto">
              <a:xfrm>
                <a:off x="5063279" y="1981119"/>
                <a:ext cx="1831992" cy="374487"/>
              </a:xfrm>
              <a:custGeom>
                <a:avLst/>
                <a:gdLst>
                  <a:gd name="T0" fmla="*/ 332 w 3613"/>
                  <a:gd name="T1" fmla="*/ 738 h 738"/>
                  <a:gd name="T2" fmla="*/ 3281 w 3613"/>
                  <a:gd name="T3" fmla="*/ 738 h 738"/>
                  <a:gd name="T4" fmla="*/ 3613 w 3613"/>
                  <a:gd name="T5" fmla="*/ 0 h 738"/>
                  <a:gd name="T6" fmla="*/ 0 w 3613"/>
                  <a:gd name="T7" fmla="*/ 0 h 738"/>
                  <a:gd name="T8" fmla="*/ 332 w 3613"/>
                  <a:gd name="T9" fmla="*/ 738 h 738"/>
                </a:gdLst>
                <a:ahLst/>
                <a:cxnLst>
                  <a:cxn ang="0">
                    <a:pos x="T0" y="T1"/>
                  </a:cxn>
                  <a:cxn ang="0">
                    <a:pos x="T2" y="T3"/>
                  </a:cxn>
                  <a:cxn ang="0">
                    <a:pos x="T4" y="T5"/>
                  </a:cxn>
                  <a:cxn ang="0">
                    <a:pos x="T6" y="T7"/>
                  </a:cxn>
                  <a:cxn ang="0">
                    <a:pos x="T8" y="T9"/>
                  </a:cxn>
                </a:cxnLst>
                <a:rect l="0" t="0" r="r" b="b"/>
                <a:pathLst>
                  <a:path w="3613" h="738">
                    <a:moveTo>
                      <a:pt x="332" y="738"/>
                    </a:moveTo>
                    <a:cubicBezTo>
                      <a:pt x="3281" y="738"/>
                      <a:pt x="3281" y="738"/>
                      <a:pt x="3281" y="738"/>
                    </a:cubicBezTo>
                    <a:cubicBezTo>
                      <a:pt x="3443" y="524"/>
                      <a:pt x="3558" y="273"/>
                      <a:pt x="3613" y="0"/>
                    </a:cubicBezTo>
                    <a:cubicBezTo>
                      <a:pt x="0" y="0"/>
                      <a:pt x="0" y="0"/>
                      <a:pt x="0" y="0"/>
                    </a:cubicBezTo>
                    <a:cubicBezTo>
                      <a:pt x="56" y="273"/>
                      <a:pt x="171" y="524"/>
                      <a:pt x="332" y="738"/>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sz="2700" noProof="0" dirty="0"/>
              </a:p>
            </p:txBody>
          </p:sp>
          <p:sp>
            <p:nvSpPr>
              <p:cNvPr id="21" name="Freeform 11">
                <a:extLst>
                  <a:ext uri="{FF2B5EF4-FFF2-40B4-BE49-F238E27FC236}">
                    <a16:creationId xmlns:a16="http://schemas.microsoft.com/office/drawing/2014/main" id="{71E2FD60-B178-2540-2CBB-95CD59973396}"/>
                  </a:ext>
                </a:extLst>
              </p:cNvPr>
              <p:cNvSpPr>
                <a:spLocks/>
              </p:cNvSpPr>
              <p:nvPr/>
            </p:nvSpPr>
            <p:spPr bwMode="auto">
              <a:xfrm>
                <a:off x="5043805" y="1606633"/>
                <a:ext cx="1869440" cy="374487"/>
              </a:xfrm>
              <a:custGeom>
                <a:avLst/>
                <a:gdLst>
                  <a:gd name="T0" fmla="*/ 0 w 3687"/>
                  <a:gd name="T1" fmla="*/ 369 h 737"/>
                  <a:gd name="T2" fmla="*/ 37 w 3687"/>
                  <a:gd name="T3" fmla="*/ 737 h 737"/>
                  <a:gd name="T4" fmla="*/ 3650 w 3687"/>
                  <a:gd name="T5" fmla="*/ 737 h 737"/>
                  <a:gd name="T6" fmla="*/ 3687 w 3687"/>
                  <a:gd name="T7" fmla="*/ 369 h 737"/>
                  <a:gd name="T8" fmla="*/ 3650 w 3687"/>
                  <a:gd name="T9" fmla="*/ 0 h 737"/>
                  <a:gd name="T10" fmla="*/ 37 w 3687"/>
                  <a:gd name="T11" fmla="*/ 0 h 737"/>
                  <a:gd name="T12" fmla="*/ 0 w 3687"/>
                  <a:gd name="T13" fmla="*/ 369 h 737"/>
                </a:gdLst>
                <a:ahLst/>
                <a:cxnLst>
                  <a:cxn ang="0">
                    <a:pos x="T0" y="T1"/>
                  </a:cxn>
                  <a:cxn ang="0">
                    <a:pos x="T2" y="T3"/>
                  </a:cxn>
                  <a:cxn ang="0">
                    <a:pos x="T4" y="T5"/>
                  </a:cxn>
                  <a:cxn ang="0">
                    <a:pos x="T6" y="T7"/>
                  </a:cxn>
                  <a:cxn ang="0">
                    <a:pos x="T8" y="T9"/>
                  </a:cxn>
                  <a:cxn ang="0">
                    <a:pos x="T10" y="T11"/>
                  </a:cxn>
                  <a:cxn ang="0">
                    <a:pos x="T12" y="T13"/>
                  </a:cxn>
                </a:cxnLst>
                <a:rect l="0" t="0" r="r" b="b"/>
                <a:pathLst>
                  <a:path w="3687" h="737">
                    <a:moveTo>
                      <a:pt x="0" y="369"/>
                    </a:moveTo>
                    <a:cubicBezTo>
                      <a:pt x="0" y="495"/>
                      <a:pt x="13" y="618"/>
                      <a:pt x="37" y="737"/>
                    </a:cubicBezTo>
                    <a:cubicBezTo>
                      <a:pt x="3650" y="737"/>
                      <a:pt x="3650" y="737"/>
                      <a:pt x="3650" y="737"/>
                    </a:cubicBezTo>
                    <a:cubicBezTo>
                      <a:pt x="3675" y="618"/>
                      <a:pt x="3687" y="495"/>
                      <a:pt x="3687" y="369"/>
                    </a:cubicBezTo>
                    <a:cubicBezTo>
                      <a:pt x="3687" y="243"/>
                      <a:pt x="3675" y="119"/>
                      <a:pt x="3650" y="0"/>
                    </a:cubicBezTo>
                    <a:cubicBezTo>
                      <a:pt x="37" y="0"/>
                      <a:pt x="37" y="0"/>
                      <a:pt x="37" y="0"/>
                    </a:cubicBezTo>
                    <a:cubicBezTo>
                      <a:pt x="13" y="119"/>
                      <a:pt x="0" y="243"/>
                      <a:pt x="0" y="369"/>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sz="2700" noProof="0" dirty="0"/>
              </a:p>
            </p:txBody>
          </p:sp>
          <p:sp>
            <p:nvSpPr>
              <p:cNvPr id="22" name="Freeform 10">
                <a:extLst>
                  <a:ext uri="{FF2B5EF4-FFF2-40B4-BE49-F238E27FC236}">
                    <a16:creationId xmlns:a16="http://schemas.microsoft.com/office/drawing/2014/main" id="{58A7643C-A2A5-C876-4459-0DC1BB15D1FD}"/>
                  </a:ext>
                </a:extLst>
              </p:cNvPr>
              <p:cNvSpPr>
                <a:spLocks/>
              </p:cNvSpPr>
              <p:nvPr/>
            </p:nvSpPr>
            <p:spPr bwMode="auto">
              <a:xfrm>
                <a:off x="5063279" y="1233643"/>
                <a:ext cx="1831992" cy="372990"/>
              </a:xfrm>
              <a:custGeom>
                <a:avLst/>
                <a:gdLst>
                  <a:gd name="T0" fmla="*/ 0 w 3613"/>
                  <a:gd name="T1" fmla="*/ 736 h 736"/>
                  <a:gd name="T2" fmla="*/ 3613 w 3613"/>
                  <a:gd name="T3" fmla="*/ 736 h 736"/>
                  <a:gd name="T4" fmla="*/ 3282 w 3613"/>
                  <a:gd name="T5" fmla="*/ 0 h 736"/>
                  <a:gd name="T6" fmla="*/ 331 w 3613"/>
                  <a:gd name="T7" fmla="*/ 0 h 736"/>
                  <a:gd name="T8" fmla="*/ 0 w 3613"/>
                  <a:gd name="T9" fmla="*/ 736 h 736"/>
                </a:gdLst>
                <a:ahLst/>
                <a:cxnLst>
                  <a:cxn ang="0">
                    <a:pos x="T0" y="T1"/>
                  </a:cxn>
                  <a:cxn ang="0">
                    <a:pos x="T2" y="T3"/>
                  </a:cxn>
                  <a:cxn ang="0">
                    <a:pos x="T4" y="T5"/>
                  </a:cxn>
                  <a:cxn ang="0">
                    <a:pos x="T6" y="T7"/>
                  </a:cxn>
                  <a:cxn ang="0">
                    <a:pos x="T8" y="T9"/>
                  </a:cxn>
                </a:cxnLst>
                <a:rect l="0" t="0" r="r" b="b"/>
                <a:pathLst>
                  <a:path w="3613" h="736">
                    <a:moveTo>
                      <a:pt x="0" y="736"/>
                    </a:moveTo>
                    <a:cubicBezTo>
                      <a:pt x="3613" y="736"/>
                      <a:pt x="3613" y="736"/>
                      <a:pt x="3613" y="736"/>
                    </a:cubicBezTo>
                    <a:cubicBezTo>
                      <a:pt x="3558" y="464"/>
                      <a:pt x="3443" y="214"/>
                      <a:pt x="3282" y="0"/>
                    </a:cubicBezTo>
                    <a:cubicBezTo>
                      <a:pt x="331" y="0"/>
                      <a:pt x="331" y="0"/>
                      <a:pt x="331" y="0"/>
                    </a:cubicBezTo>
                    <a:cubicBezTo>
                      <a:pt x="171" y="214"/>
                      <a:pt x="55" y="464"/>
                      <a:pt x="0" y="736"/>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sz="2700" noProof="0" dirty="0"/>
              </a:p>
            </p:txBody>
          </p:sp>
          <p:sp>
            <p:nvSpPr>
              <p:cNvPr id="23" name="Freeform 9">
                <a:extLst>
                  <a:ext uri="{FF2B5EF4-FFF2-40B4-BE49-F238E27FC236}">
                    <a16:creationId xmlns:a16="http://schemas.microsoft.com/office/drawing/2014/main" id="{6A9C3E5A-B796-1B71-A057-9BA05BB73B42}"/>
                  </a:ext>
                </a:extLst>
              </p:cNvPr>
              <p:cNvSpPr>
                <a:spLocks/>
              </p:cNvSpPr>
              <p:nvPr/>
            </p:nvSpPr>
            <p:spPr bwMode="auto">
              <a:xfrm>
                <a:off x="5231049" y="859156"/>
                <a:ext cx="1496451" cy="374487"/>
              </a:xfrm>
              <a:custGeom>
                <a:avLst/>
                <a:gdLst>
                  <a:gd name="T0" fmla="*/ 0 w 2951"/>
                  <a:gd name="T1" fmla="*/ 739 h 739"/>
                  <a:gd name="T2" fmla="*/ 2951 w 2951"/>
                  <a:gd name="T3" fmla="*/ 739 h 739"/>
                  <a:gd name="T4" fmla="*/ 1476 w 2951"/>
                  <a:gd name="T5" fmla="*/ 0 h 739"/>
                  <a:gd name="T6" fmla="*/ 0 w 2951"/>
                  <a:gd name="T7" fmla="*/ 739 h 739"/>
                </a:gdLst>
                <a:ahLst/>
                <a:cxnLst>
                  <a:cxn ang="0">
                    <a:pos x="T0" y="T1"/>
                  </a:cxn>
                  <a:cxn ang="0">
                    <a:pos x="T2" y="T3"/>
                  </a:cxn>
                  <a:cxn ang="0">
                    <a:pos x="T4" y="T5"/>
                  </a:cxn>
                  <a:cxn ang="0">
                    <a:pos x="T6" y="T7"/>
                  </a:cxn>
                </a:cxnLst>
                <a:rect l="0" t="0" r="r" b="b"/>
                <a:pathLst>
                  <a:path w="2951" h="739">
                    <a:moveTo>
                      <a:pt x="0" y="739"/>
                    </a:moveTo>
                    <a:cubicBezTo>
                      <a:pt x="2951" y="739"/>
                      <a:pt x="2951" y="739"/>
                      <a:pt x="2951" y="739"/>
                    </a:cubicBezTo>
                    <a:cubicBezTo>
                      <a:pt x="2615" y="290"/>
                      <a:pt x="2079" y="0"/>
                      <a:pt x="1476" y="0"/>
                    </a:cubicBezTo>
                    <a:cubicBezTo>
                      <a:pt x="872" y="0"/>
                      <a:pt x="337" y="290"/>
                      <a:pt x="0" y="739"/>
                    </a:cubicBezTo>
                    <a:close/>
                  </a:path>
                </a:pathLst>
              </a:custGeom>
              <a:solidFill>
                <a:srgbClr val="EAF1DD"/>
              </a:solidFill>
              <a:ln>
                <a:noFill/>
              </a:ln>
              <a:effectLst>
                <a:outerShdw blurRad="50800" dist="38100" dir="5400000" algn="t" rotWithShape="0">
                  <a:prstClr val="black">
                    <a:alpha val="40000"/>
                  </a:prstClr>
                </a:outerShdw>
              </a:effectLst>
            </p:spPr>
            <p:txBody>
              <a:bodyPr vert="horz" wrap="square" lIns="137160" tIns="68580" rIns="137160" bIns="68580" numCol="1" anchor="t" anchorCtr="0" compatLnSpc="1">
                <a:prstTxWarp prst="textNoShape">
                  <a:avLst/>
                </a:prstTxWarp>
              </a:bodyPr>
              <a:lstStyle/>
              <a:p>
                <a:endParaRPr lang="en-GB" sz="2700" noProof="0" dirty="0"/>
              </a:p>
            </p:txBody>
          </p:sp>
        </p:grpSp>
        <p:sp>
          <p:nvSpPr>
            <p:cNvPr id="14" name="Rectangle 3">
              <a:extLst>
                <a:ext uri="{FF2B5EF4-FFF2-40B4-BE49-F238E27FC236}">
                  <a16:creationId xmlns:a16="http://schemas.microsoft.com/office/drawing/2014/main" id="{DDD64E18-D432-FEDD-4174-2AD3890B62A7}"/>
                </a:ext>
              </a:extLst>
            </p:cNvPr>
            <p:cNvSpPr/>
            <p:nvPr/>
          </p:nvSpPr>
          <p:spPr>
            <a:xfrm flipH="1">
              <a:off x="2265415" y="1482958"/>
              <a:ext cx="2766519" cy="429348"/>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n-GB" sz="2300" b="1" kern="100" noProof="0" dirty="0">
                  <a:ea typeface="Aptos" panose="020B0004020202020204" pitchFamily="34" charset="0"/>
                  <a:cs typeface="Times New Roman" panose="02020603050405020304" pitchFamily="18" charset="0"/>
                </a:rPr>
                <a:t>Utilizza CC e BCC in modo responsabile. Evita il sovraccarico, proteggi la privacy</a:t>
              </a:r>
            </a:p>
          </p:txBody>
        </p:sp>
        <p:sp>
          <p:nvSpPr>
            <p:cNvPr id="15" name="Rectangle 4">
              <a:extLst>
                <a:ext uri="{FF2B5EF4-FFF2-40B4-BE49-F238E27FC236}">
                  <a16:creationId xmlns:a16="http://schemas.microsoft.com/office/drawing/2014/main" id="{4456D1FD-17D6-1E45-74ED-4A34529498B6}"/>
                </a:ext>
              </a:extLst>
            </p:cNvPr>
            <p:cNvSpPr/>
            <p:nvPr/>
          </p:nvSpPr>
          <p:spPr>
            <a:xfrm flipH="1">
              <a:off x="2176193" y="2316204"/>
              <a:ext cx="2944963" cy="429348"/>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n-GB" sz="2300" b="1" kern="100" noProof="0" dirty="0">
                  <a:ea typeface="Aptos" panose="020B0004020202020204" pitchFamily="34" charset="0"/>
                  <a:cs typeface="Times New Roman" panose="02020603050405020304" pitchFamily="18" charset="0"/>
                </a:rPr>
                <a:t>Scrivi messaggi chiari e privi di gergo. Supporta tutti i livelli di alfabetizzazione digitale</a:t>
              </a:r>
            </a:p>
          </p:txBody>
        </p:sp>
        <p:sp>
          <p:nvSpPr>
            <p:cNvPr id="16" name="Rectangle 5">
              <a:extLst>
                <a:ext uri="{FF2B5EF4-FFF2-40B4-BE49-F238E27FC236}">
                  <a16:creationId xmlns:a16="http://schemas.microsoft.com/office/drawing/2014/main" id="{03D37A0F-972F-ED81-A6E7-6B25F04D2C3B}"/>
                </a:ext>
              </a:extLst>
            </p:cNvPr>
            <p:cNvSpPr/>
            <p:nvPr/>
          </p:nvSpPr>
          <p:spPr>
            <a:xfrm flipH="1">
              <a:off x="2176193" y="3254300"/>
              <a:ext cx="2944963" cy="429348"/>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n-GB" sz="2300" b="1" kern="100" noProof="0" dirty="0">
                  <a:ea typeface="Aptos" panose="020B0004020202020204" pitchFamily="34" charset="0"/>
                  <a:cs typeface="Times New Roman" panose="02020603050405020304" pitchFamily="18" charset="0"/>
                </a:rPr>
                <a:t>Rispetta i fusi orari e i confini. Sostieni il diritto alla disconnessione</a:t>
              </a:r>
            </a:p>
          </p:txBody>
        </p:sp>
        <p:sp>
          <p:nvSpPr>
            <p:cNvPr id="17" name="Rectangle 6">
              <a:extLst>
                <a:ext uri="{FF2B5EF4-FFF2-40B4-BE49-F238E27FC236}">
                  <a16:creationId xmlns:a16="http://schemas.microsoft.com/office/drawing/2014/main" id="{8851E962-F7B8-5715-4DD2-0B0DF0880C38}"/>
                </a:ext>
              </a:extLst>
            </p:cNvPr>
            <p:cNvSpPr/>
            <p:nvPr/>
          </p:nvSpPr>
          <p:spPr>
            <a:xfrm flipH="1">
              <a:off x="2176193" y="4161644"/>
              <a:ext cx="2944963" cy="429348"/>
            </a:xfrm>
            <a:prstGeom prst="rect">
              <a:avLst/>
            </a:prstGeom>
          </p:spPr>
          <p:txBody>
            <a:bodyPr wrap="square" lIns="0" tIns="0" rIns="0" bIns="0" anchor="ctr">
              <a:spAutoFit/>
            </a:bodyPr>
            <a:lstStyle/>
            <a:p>
              <a:pPr algn="ctr">
                <a:lnSpc>
                  <a:spcPct val="107000"/>
                </a:lnSpc>
                <a:spcBef>
                  <a:spcPts val="600"/>
                </a:spcBef>
                <a:spcAft>
                  <a:spcPts val="600"/>
                </a:spcAft>
                <a:buClr>
                  <a:srgbClr val="3F6031"/>
                </a:buClr>
              </a:pPr>
              <a:r>
                <a:rPr lang="en-GB" sz="2300" b="1" kern="100" noProof="0" dirty="0">
                  <a:ea typeface="Aptos" panose="020B0004020202020204" pitchFamily="34" charset="0"/>
                  <a:cs typeface="Times New Roman" panose="02020603050405020304" pitchFamily="18" charset="0"/>
                </a:rPr>
                <a:t>Chiedi il consenso prima di condividere foto, registrazioni o dati personali</a:t>
              </a:r>
            </a:p>
          </p:txBody>
        </p:sp>
        <p:sp>
          <p:nvSpPr>
            <p:cNvPr id="18" name="Rectangle 7">
              <a:extLst>
                <a:ext uri="{FF2B5EF4-FFF2-40B4-BE49-F238E27FC236}">
                  <a16:creationId xmlns:a16="http://schemas.microsoft.com/office/drawing/2014/main" id="{A1FDD411-3AC5-E0F7-8BED-8764C0694FC2}"/>
                </a:ext>
              </a:extLst>
            </p:cNvPr>
            <p:cNvSpPr/>
            <p:nvPr/>
          </p:nvSpPr>
          <p:spPr>
            <a:xfrm flipH="1">
              <a:off x="2176193" y="4895527"/>
              <a:ext cx="2944963" cy="696041"/>
            </a:xfrm>
            <a:prstGeom prst="rect">
              <a:avLst/>
            </a:prstGeom>
          </p:spPr>
          <p:txBody>
            <a:bodyPr wrap="square" lIns="0" tIns="0" rIns="0" bIns="0" anchor="ctr">
              <a:spAutoFit/>
            </a:bodyPr>
            <a:lstStyle/>
            <a:p>
              <a:pPr lvl="0" algn="ctr">
                <a:lnSpc>
                  <a:spcPct val="115000"/>
                </a:lnSpc>
                <a:spcBef>
                  <a:spcPts val="600"/>
                </a:spcBef>
                <a:spcAft>
                  <a:spcPts val="600"/>
                </a:spcAft>
                <a:buClr>
                  <a:srgbClr val="3F6031"/>
                </a:buClr>
                <a:buSzPts val="1000"/>
                <a:tabLst>
                  <a:tab pos="457200" algn="l"/>
                </a:tabLst>
              </a:pPr>
              <a:r>
                <a:rPr lang="en-GB" sz="2300" b="1" kern="100" dirty="0">
                  <a:cs typeface="Times New Roman" panose="02020603050405020304" pitchFamily="18" charset="0"/>
                </a:rPr>
                <a:t>Segui il galateo nelle riunioni virtuali (ad esempio, uso della videocamera, attivazione/disattivazione dell'audio, linguaggio inclusivo)</a:t>
              </a:r>
              <a:endParaRPr lang="el-GR" sz="2300" b="1" kern="100" dirty="0">
                <a:cs typeface="Times New Roman" panose="02020603050405020304" pitchFamily="18" charset="0"/>
              </a:endParaRPr>
            </a:p>
          </p:txBody>
        </p:sp>
      </p:grpSp>
    </p:spTree>
    <p:extLst>
      <p:ext uri="{BB962C8B-B14F-4D97-AF65-F5344CB8AC3E}">
        <p14:creationId xmlns:p14="http://schemas.microsoft.com/office/powerpoint/2010/main" val="3439276522"/>
      </p:ext>
    </p:extLst>
  </p:cSld>
  <p:clrMapOvr>
    <a:masterClrMapping/>
  </p:clrMapOvr>
</p:sld>
</file>

<file path=ppt/slides/slide5.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D2737-2CAD-A21B-3F00-26D01371064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A516E94-E69A-C330-B233-EC7D31947E72}"/>
              </a:ext>
            </a:extLst>
          </p:cNvPr>
          <p:cNvSpPr>
            <a:spLocks noGrp="1"/>
          </p:cNvSpPr>
          <p:nvPr>
            <p:ph type="title"/>
          </p:nvPr>
        </p:nvSpPr>
        <p:spPr>
          <a:xfrm>
            <a:off x="1493157" y="914400"/>
            <a:ext cx="15011400" cy="1143000"/>
          </a:xfrm>
        </p:spPr>
        <p:txBody>
          <a:bodyPr>
            <a:normAutofit/>
          </a:bodyPr>
          <a:lstStyle/>
          <a:p>
            <a:pPr algn="r"/>
            <a:r>
              <a:rPr lang="en-GB" sz="5500" b="1" noProof="0" dirty="0">
                <a:latin typeface="+mn-lt"/>
                <a:ea typeface="+mn-ea"/>
                <a:cs typeface="+mn-cs"/>
              </a:rPr>
              <a:t>Obiettivi di INSPIRE</a:t>
            </a:r>
          </a:p>
        </p:txBody>
      </p:sp>
      <p:sp>
        <p:nvSpPr>
          <p:cNvPr id="5" name="Inhaltsplatzhalter 4">
            <a:extLst>
              <a:ext uri="{FF2B5EF4-FFF2-40B4-BE49-F238E27FC236}">
                <a16:creationId xmlns:a16="http://schemas.microsoft.com/office/drawing/2014/main" id="{243468B5-D820-6133-5C94-FAA8748B9F02}"/>
              </a:ext>
            </a:extLst>
          </p:cNvPr>
          <p:cNvSpPr>
            <a:spLocks noGrp="1"/>
          </p:cNvSpPr>
          <p:nvPr>
            <p:ph idx="1"/>
          </p:nvPr>
        </p:nvSpPr>
        <p:spPr>
          <a:xfrm>
            <a:off x="1888972" y="3974032"/>
            <a:ext cx="15011400" cy="3733800"/>
          </a:xfrm>
        </p:spPr>
        <p:txBody>
          <a:bodyPr/>
          <a:lstStyle/>
          <a:p>
            <a:pPr marL="804863" indent="-804863">
              <a:buFont typeface="Wingdings" panose="05000000000000000000" pitchFamily="2" charset="2"/>
              <a:buChar char="Ø"/>
            </a:pPr>
            <a:r>
              <a:rPr lang="en-GB" sz="4400" noProof="0" dirty="0"/>
              <a:t>Formare professionisti orientati alla sostenibilità, competenti dal punto di vista digitale, imprenditoriali e resilienti.</a:t>
            </a:r>
          </a:p>
          <a:p>
            <a:pPr marL="804863" indent="-804863">
              <a:buFont typeface="Wingdings" panose="05000000000000000000" pitchFamily="2" charset="2"/>
              <a:buChar char="Ø"/>
            </a:pPr>
            <a:r>
              <a:rPr lang="en-GB" sz="4400" noProof="0" dirty="0"/>
              <a:t>Formazione flessibile e modulare basata sulle esigenze del mondo reale.</a:t>
            </a:r>
          </a:p>
          <a:p>
            <a:pPr marL="804863" indent="-804863">
              <a:buFont typeface="Wingdings" panose="05000000000000000000" pitchFamily="2" charset="2"/>
              <a:buChar char="Ø"/>
            </a:pPr>
            <a:r>
              <a:rPr lang="en-GB" sz="4400" noProof="0" dirty="0"/>
              <a:t>Consentire ai partecipanti di guidare un cambiamento significativo.</a:t>
            </a:r>
          </a:p>
        </p:txBody>
      </p:sp>
      <p:sp>
        <p:nvSpPr>
          <p:cNvPr id="6" name="Freeform 2">
            <a:extLst>
              <a:ext uri="{FF2B5EF4-FFF2-40B4-BE49-F238E27FC236}">
                <a16:creationId xmlns:a16="http://schemas.microsoft.com/office/drawing/2014/main" id="{FA880CFC-72E9-BB4D-D09E-BAA09B8E431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3C52F620-54FD-D68A-8AC8-3277AAD0EC0F}"/>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Tree>
    <p:extLst>
      <p:ext uri="{BB962C8B-B14F-4D97-AF65-F5344CB8AC3E}">
        <p14:creationId xmlns:p14="http://schemas.microsoft.com/office/powerpoint/2010/main" val="3747196398"/>
      </p:ext>
    </p:extLst>
  </p:cSld>
  <p:clrMapOvr>
    <a:masterClrMapping/>
  </p:clrMapOvr>
</p:sld>
</file>

<file path=ppt/slides/slide50.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FA33E-AB18-2238-0164-40B365AE22F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C756088-1C3F-98E0-B203-B151F4810A1E}"/>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D7AD0122-36CE-F35D-A752-7262017253BD}"/>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18A955A4-BE79-B3C7-CA1C-0F7507FA6D16}"/>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Attività C4.A6</a:t>
            </a:r>
            <a:endParaRPr lang="en-GB" sz="6000" noProof="0" dirty="0">
              <a:solidFill>
                <a:srgbClr val="3F6031"/>
              </a:solidFill>
            </a:endParaRPr>
          </a:p>
        </p:txBody>
      </p:sp>
      <p:sp>
        <p:nvSpPr>
          <p:cNvPr id="7" name="TextBox 6">
            <a:extLst>
              <a:ext uri="{FF2B5EF4-FFF2-40B4-BE49-F238E27FC236}">
                <a16:creationId xmlns:a16="http://schemas.microsoft.com/office/drawing/2014/main" id="{9751BF3C-1FAD-501C-39B2-385C845E8C71}"/>
              </a:ext>
            </a:extLst>
          </p:cNvPr>
          <p:cNvSpPr txBox="1"/>
          <p:nvPr/>
        </p:nvSpPr>
        <p:spPr>
          <a:xfrm>
            <a:off x="1828800" y="3948619"/>
            <a:ext cx="15866165" cy="841962"/>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Cosa fare e cosa non fare nel mondo digitale: gioco di ruolo e riflessione</a:t>
            </a:r>
          </a:p>
        </p:txBody>
      </p:sp>
    </p:spTree>
    <p:extLst>
      <p:ext uri="{BB962C8B-B14F-4D97-AF65-F5344CB8AC3E}">
        <p14:creationId xmlns:p14="http://schemas.microsoft.com/office/powerpoint/2010/main" val="3322729291"/>
      </p:ext>
    </p:extLst>
  </p:cSld>
  <p:clrMapOvr>
    <a:masterClrMapping/>
  </p:clrMapOvr>
</p:sld>
</file>

<file path=ppt/slides/slide5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15CD5-A9C0-1731-6803-B8357A96A11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4175052-5DCF-B29B-176F-703226CEA1C8}"/>
              </a:ext>
            </a:extLst>
          </p:cNvPr>
          <p:cNvSpPr txBox="1"/>
          <p:nvPr/>
        </p:nvSpPr>
        <p:spPr>
          <a:xfrm>
            <a:off x="7467600" y="647700"/>
            <a:ext cx="10210800" cy="861774"/>
          </a:xfrm>
          <a:prstGeom prst="rect">
            <a:avLst/>
          </a:prstGeom>
          <a:noFill/>
        </p:spPr>
        <p:txBody>
          <a:bodyPr wrap="square">
            <a:spAutoFit/>
          </a:bodyPr>
          <a:lstStyle/>
          <a:p>
            <a:pPr lvl="0"/>
            <a:r>
              <a:rPr lang="en-GB" sz="5000" b="1" noProof="0" dirty="0"/>
              <a:t>Che cos'è la sostenibilità digitale?</a:t>
            </a:r>
          </a:p>
        </p:txBody>
      </p:sp>
      <p:sp>
        <p:nvSpPr>
          <p:cNvPr id="8" name="TextBox 7">
            <a:extLst>
              <a:ext uri="{FF2B5EF4-FFF2-40B4-BE49-F238E27FC236}">
                <a16:creationId xmlns:a16="http://schemas.microsoft.com/office/drawing/2014/main" id="{0365AA58-4329-6C2F-F9D3-545EDEB3AF89}"/>
              </a:ext>
            </a:extLst>
          </p:cNvPr>
          <p:cNvSpPr txBox="1"/>
          <p:nvPr/>
        </p:nvSpPr>
        <p:spPr>
          <a:xfrm>
            <a:off x="7484165" y="2019300"/>
            <a:ext cx="10668000" cy="7502054"/>
          </a:xfrm>
          <a:prstGeom prst="rect">
            <a:avLst/>
          </a:prstGeom>
          <a:noFill/>
        </p:spPr>
        <p:txBody>
          <a:bodyPr wrap="square">
            <a:spAutoFit/>
          </a:bodyPr>
          <a:lstStyle/>
          <a:p>
            <a:r>
              <a:rPr lang="en-GB" sz="3600" noProof="0" dirty="0"/>
              <a:t>La sostenibilità digitale è </a:t>
            </a:r>
            <a:r>
              <a:rPr lang="en-GB" sz="3600" noProof="0" dirty="0"/>
              <a:t>l'uso</a:t>
            </a:r>
            <a:r>
              <a:rPr lang="en-GB" sz="3600" noProof="0" dirty="0"/>
              <a:t> </a:t>
            </a:r>
            <a:r>
              <a:rPr lang="en-GB" sz="3600" b="1" noProof="0" dirty="0">
                <a:solidFill>
                  <a:srgbClr val="3F6031"/>
                </a:solidFill>
              </a:rPr>
              <a:t>intenzionale, etico </a:t>
            </a:r>
            <a:r>
              <a:rPr lang="en-GB" sz="3600" noProof="0" dirty="0"/>
              <a:t>ed </a:t>
            </a:r>
            <a:r>
              <a:rPr lang="en-GB" sz="3600" b="1" noProof="0" dirty="0">
                <a:solidFill>
                  <a:srgbClr val="3F6031"/>
                </a:solidFill>
              </a:rPr>
              <a:t>efficiente </a:t>
            </a:r>
            <a:r>
              <a:rPr lang="en-GB" sz="3600" noProof="0" dirty="0"/>
              <a:t>di strumenti e sistemi digitali in grado di supportare persone, processi e lavoro creativo nel tempo, senza causare sovraccarico, esclusione o sprechi.</a:t>
            </a:r>
          </a:p>
          <a:p>
            <a:endParaRPr lang="en-GB" sz="3500" kern="0" noProof="0" dirty="0">
              <a:latin typeface="+mj-lt"/>
              <a:ea typeface="Arial" panose="020B0604020202020204" pitchFamily="34" charset="0"/>
              <a:cs typeface="Aptos Display" panose="020B0004020202020204" pitchFamily="34" charset="0"/>
            </a:endParaRPr>
          </a:p>
          <a:p>
            <a:pPr marL="457200" indent="-457200">
              <a:spcBef>
                <a:spcPts val="300"/>
              </a:spcBef>
              <a:spcAft>
                <a:spcPts val="300"/>
              </a:spcAft>
              <a:buClr>
                <a:srgbClr val="3F6031"/>
              </a:buClr>
              <a:buFont typeface="Arial" panose="020B0604020202020204" pitchFamily="34" charset="0"/>
              <a:buChar char="•"/>
            </a:pPr>
            <a:r>
              <a:rPr lang="en-GB" sz="3500" kern="0" noProof="0" dirty="0">
                <a:latin typeface="+mj-lt"/>
              </a:rPr>
              <a:t>Supporta la chiarezza e la continuità tra progetti e team</a:t>
            </a:r>
          </a:p>
          <a:p>
            <a:pPr marL="457200" indent="-457200">
              <a:spcBef>
                <a:spcPts val="300"/>
              </a:spcBef>
              <a:spcAft>
                <a:spcPts val="300"/>
              </a:spcAft>
              <a:buClr>
                <a:srgbClr val="3F6031"/>
              </a:buClr>
              <a:buFont typeface="Arial" panose="020B0604020202020204" pitchFamily="34" charset="0"/>
              <a:buChar char="•"/>
            </a:pPr>
            <a:r>
              <a:rPr lang="en-GB" sz="3500" kern="0" noProof="0" dirty="0">
                <a:latin typeface="+mj-lt"/>
              </a:rPr>
              <a:t>Riduce lo stress, il sovraccarico e l'affaticamento digitale</a:t>
            </a:r>
          </a:p>
          <a:p>
            <a:pPr marL="457200" indent="-457200">
              <a:spcBef>
                <a:spcPts val="300"/>
              </a:spcBef>
              <a:spcAft>
                <a:spcPts val="300"/>
              </a:spcAft>
              <a:buClr>
                <a:srgbClr val="3F6031"/>
              </a:buClr>
              <a:buFont typeface="Arial" panose="020B0604020202020204" pitchFamily="34" charset="0"/>
              <a:buChar char="•"/>
            </a:pPr>
            <a:r>
              <a:rPr lang="en-GB" sz="3500" kern="0" noProof="0" dirty="0">
                <a:latin typeface="+mj-lt"/>
              </a:rPr>
              <a:t>Crea abitudini che proteggono la creatività e la concentrazione</a:t>
            </a:r>
          </a:p>
          <a:p>
            <a:pPr marL="457200" indent="-457200">
              <a:spcBef>
                <a:spcPts val="300"/>
              </a:spcBef>
              <a:spcAft>
                <a:spcPts val="300"/>
              </a:spcAft>
              <a:buClr>
                <a:srgbClr val="3F6031"/>
              </a:buClr>
              <a:buFont typeface="Arial" panose="020B0604020202020204" pitchFamily="34" charset="0"/>
              <a:buChar char="•"/>
            </a:pPr>
            <a:r>
              <a:rPr lang="en-GB" sz="3500" kern="0" noProof="0" dirty="0">
                <a:latin typeface="+mj-lt"/>
              </a:rPr>
              <a:t>Rende le informazioni importanti più facili da trovare, utilizzare e conservare</a:t>
            </a:r>
          </a:p>
          <a:p>
            <a:pPr marL="457200" indent="-457200">
              <a:spcBef>
                <a:spcPts val="300"/>
              </a:spcBef>
              <a:spcAft>
                <a:spcPts val="300"/>
              </a:spcAft>
              <a:buClr>
                <a:srgbClr val="3F6031"/>
              </a:buClr>
              <a:buFont typeface="Arial" panose="020B0604020202020204" pitchFamily="34" charset="0"/>
              <a:buChar char="•"/>
            </a:pPr>
            <a:r>
              <a:rPr lang="en-GB" sz="3500" kern="0" noProof="0" dirty="0">
                <a:latin typeface="+mj-lt"/>
              </a:rPr>
              <a:t>Incoraggia l'uso intenzionale degli strumenti invece di inseguire le tendenze</a:t>
            </a:r>
          </a:p>
        </p:txBody>
      </p:sp>
      <p:pic>
        <p:nvPicPr>
          <p:cNvPr id="3" name="Εικόνα 2" descr="Εικόνα που περιέχει τακούνια, δέντρο, παπούτσια&#10;&#10;Το περιεχόμενο που δημιουργείται από AI ενδέχεται να είναι εσφαλμένο.">
            <a:extLst>
              <a:ext uri="{FF2B5EF4-FFF2-40B4-BE49-F238E27FC236}">
                <a16:creationId xmlns:a16="http://schemas.microsoft.com/office/drawing/2014/main" id="{DEDED8B5-8A22-2709-DB71-09B152D6E59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14037"/>
            <a:ext cx="7220368" cy="10287000"/>
          </a:xfrm>
          <a:prstGeom prst="rect">
            <a:avLst/>
          </a:prstGeom>
        </p:spPr>
      </p:pic>
    </p:spTree>
    <p:extLst>
      <p:ext uri="{BB962C8B-B14F-4D97-AF65-F5344CB8AC3E}">
        <p14:creationId xmlns:p14="http://schemas.microsoft.com/office/powerpoint/2010/main" val="2515013238"/>
      </p:ext>
    </p:extLst>
  </p:cSld>
  <p:clrMapOvr>
    <a:masterClrMapping/>
  </p:clrMapOvr>
</p:sld>
</file>

<file path=ppt/slides/slide52.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E7956-6ECD-D90E-CA54-779D7F309FD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541767B-4DC6-2919-8634-2C46C679929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4F86070-CA15-BA97-E140-E2EE58D3753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9221736A-6F16-864A-EEE9-B0F137354AE5}"/>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Mappatura dei flussi di informazioni</a:t>
            </a:r>
            <a:endParaRPr lang="en-GB" sz="5000" b="1" noProof="0" dirty="0"/>
          </a:p>
        </p:txBody>
      </p:sp>
      <p:sp>
        <p:nvSpPr>
          <p:cNvPr id="6" name="TextBox 5">
            <a:extLst>
              <a:ext uri="{FF2B5EF4-FFF2-40B4-BE49-F238E27FC236}">
                <a16:creationId xmlns:a16="http://schemas.microsoft.com/office/drawing/2014/main" id="{CBB8D420-DEEA-EA19-E017-F678AADEEE3B}"/>
              </a:ext>
            </a:extLst>
          </p:cNvPr>
          <p:cNvSpPr txBox="1"/>
          <p:nvPr/>
        </p:nvSpPr>
        <p:spPr>
          <a:xfrm>
            <a:off x="1066800" y="2552700"/>
            <a:ext cx="11734800" cy="1036438"/>
          </a:xfrm>
          <a:prstGeom prst="rect">
            <a:avLst/>
          </a:prstGeom>
          <a:noFill/>
        </p:spPr>
        <p:txBody>
          <a:bodyPr wrap="square">
            <a:spAutoFit/>
          </a:bodyPr>
          <a:lstStyle/>
          <a:p>
            <a:pPr>
              <a:lnSpc>
                <a:spcPct val="107000"/>
              </a:lnSpc>
              <a:spcAft>
                <a:spcPts val="800"/>
              </a:spcAft>
              <a:buNone/>
            </a:pPr>
            <a:r>
              <a:rPr lang="en-GB" sz="4500" b="1" noProof="0" dirty="0">
                <a:solidFill>
                  <a:srgbClr val="3F6031"/>
                </a:solidFill>
              </a:rPr>
              <a:t>Mappatura </a:t>
            </a:r>
            <a:r>
              <a:rPr lang="en-GB" sz="6000" b="1" noProof="0" dirty="0">
                <a:solidFill>
                  <a:srgbClr val="FF0000"/>
                </a:solidFill>
              </a:rPr>
              <a:t> = </a:t>
            </a:r>
            <a:r>
              <a:rPr lang="en-GB" sz="4500" b="1" noProof="0" dirty="0">
                <a:solidFill>
                  <a:srgbClr val="3F6031"/>
                </a:solidFill>
              </a:rPr>
              <a:t> Chi </a:t>
            </a:r>
            <a:r>
              <a:rPr lang="en-GB" sz="4500" noProof="0" dirty="0"/>
              <a:t>ha bisogno di </a:t>
            </a:r>
            <a:r>
              <a:rPr lang="en-GB" sz="4500" b="1" noProof="0" dirty="0">
                <a:solidFill>
                  <a:srgbClr val="3F6031"/>
                </a:solidFill>
              </a:rPr>
              <a:t>cosa</a:t>
            </a:r>
            <a:r>
              <a:rPr lang="en-GB" sz="4500" noProof="0" dirty="0"/>
              <a:t>, </a:t>
            </a:r>
            <a:r>
              <a:rPr lang="en-GB" sz="4500" b="1" noProof="0" dirty="0">
                <a:solidFill>
                  <a:srgbClr val="3F6031"/>
                </a:solidFill>
              </a:rPr>
              <a:t>quando </a:t>
            </a:r>
            <a:r>
              <a:rPr lang="en-GB" sz="4500" noProof="0" dirty="0"/>
              <a:t>e </a:t>
            </a:r>
            <a:r>
              <a:rPr lang="en-GB" sz="4500" b="1" noProof="0" dirty="0">
                <a:solidFill>
                  <a:srgbClr val="3F6031"/>
                </a:solidFill>
              </a:rPr>
              <a:t>come</a:t>
            </a:r>
            <a:endParaRPr lang="en-GB" sz="4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7" name="Freeform: Shape 5">
            <a:extLst>
              <a:ext uri="{FF2B5EF4-FFF2-40B4-BE49-F238E27FC236}">
                <a16:creationId xmlns:a16="http://schemas.microsoft.com/office/drawing/2014/main" id="{6A6EEFA2-DD86-6F50-CA98-388E17897A61}"/>
              </a:ext>
            </a:extLst>
          </p:cNvPr>
          <p:cNvSpPr/>
          <p:nvPr/>
        </p:nvSpPr>
        <p:spPr>
          <a:xfrm>
            <a:off x="3140917" y="4294182"/>
            <a:ext cx="6862818" cy="1944516"/>
          </a:xfrm>
          <a:custGeom>
            <a:avLst/>
            <a:gdLst>
              <a:gd name="connsiteX0" fmla="*/ -205 w 5981700"/>
              <a:gd name="connsiteY0" fmla="*/ 1124804 h 1694860"/>
              <a:gd name="connsiteX1" fmla="*/ -205 w 5981700"/>
              <a:gd name="connsiteY1" fmla="*/ 569687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4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7"/>
                </a:lnTo>
                <a:cubicBezTo>
                  <a:pt x="-195" y="254952"/>
                  <a:pt x="254951" y="-184"/>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5"/>
                  <a:pt x="5444190" y="1416174"/>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8" name="Freeform: Shape 6">
            <a:extLst>
              <a:ext uri="{FF2B5EF4-FFF2-40B4-BE49-F238E27FC236}">
                <a16:creationId xmlns:a16="http://schemas.microsoft.com/office/drawing/2014/main" id="{1D9F003D-DD91-A9A6-6685-FFA95217C1D8}"/>
              </a:ext>
            </a:extLst>
          </p:cNvPr>
          <p:cNvSpPr/>
          <p:nvPr/>
        </p:nvSpPr>
        <p:spPr>
          <a:xfrm>
            <a:off x="9144000" y="5789784"/>
            <a:ext cx="6862818" cy="1944516"/>
          </a:xfrm>
          <a:custGeom>
            <a:avLst/>
            <a:gdLst>
              <a:gd name="connsiteX0" fmla="*/ 5981495 w 5981700"/>
              <a:gd name="connsiteY0" fmla="*/ 1124804 h 1694860"/>
              <a:gd name="connsiteX1" fmla="*/ 5981495 w 5981700"/>
              <a:gd name="connsiteY1" fmla="*/ 569686 h 1694860"/>
              <a:gd name="connsiteX2" fmla="*/ 5411596 w 5981700"/>
              <a:gd name="connsiteY2" fmla="*/ -175 h 1694860"/>
              <a:gd name="connsiteX3" fmla="*/ 5378944 w 5981700"/>
              <a:gd name="connsiteY3" fmla="*/ 758 h 1694860"/>
              <a:gd name="connsiteX4" fmla="*/ 537100 w 5981700"/>
              <a:gd name="connsiteY4" fmla="*/ 278317 h 1694860"/>
              <a:gd name="connsiteX5" fmla="*/ -205 w 5981700"/>
              <a:gd name="connsiteY5" fmla="*/ 847245 h 1694860"/>
              <a:gd name="connsiteX6" fmla="*/ -205 w 5981700"/>
              <a:gd name="connsiteY6" fmla="*/ 847245 h 1694860"/>
              <a:gd name="connsiteX7" fmla="*/ 537100 w 5981700"/>
              <a:gd name="connsiteY7" fmla="*/ 1416173 h 1694860"/>
              <a:gd name="connsiteX8" fmla="*/ 5378944 w 5981700"/>
              <a:gd name="connsiteY8" fmla="*/ 1693732 h 1694860"/>
              <a:gd name="connsiteX9" fmla="*/ 5980562 w 5981700"/>
              <a:gd name="connsiteY9" fmla="*/ 1157455 h 1694860"/>
              <a:gd name="connsiteX10" fmla="*/ 598149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5981495" y="1124804"/>
                </a:moveTo>
                <a:lnTo>
                  <a:pt x="5981495" y="569686"/>
                </a:lnTo>
                <a:cubicBezTo>
                  <a:pt x="5981486" y="254952"/>
                  <a:pt x="5726339" y="-185"/>
                  <a:pt x="5411596" y="-175"/>
                </a:cubicBezTo>
                <a:cubicBezTo>
                  <a:pt x="5400709" y="-175"/>
                  <a:pt x="5389821" y="130"/>
                  <a:pt x="5378944" y="758"/>
                </a:cubicBezTo>
                <a:lnTo>
                  <a:pt x="537100" y="278317"/>
                </a:lnTo>
                <a:cubicBezTo>
                  <a:pt x="235520" y="295586"/>
                  <a:pt x="-195" y="545169"/>
                  <a:pt x="-205" y="847245"/>
                </a:cubicBezTo>
                <a:lnTo>
                  <a:pt x="-205" y="847245"/>
                </a:lnTo>
                <a:cubicBezTo>
                  <a:pt x="-195" y="1149321"/>
                  <a:pt x="235520" y="1398904"/>
                  <a:pt x="537100" y="1416173"/>
                </a:cubicBezTo>
                <a:lnTo>
                  <a:pt x="5378944" y="1693732"/>
                </a:lnTo>
                <a:cubicBezTo>
                  <a:pt x="5693164" y="1711772"/>
                  <a:pt x="5962512" y="1471676"/>
                  <a:pt x="5980562" y="1157455"/>
                </a:cubicBezTo>
                <a:cubicBezTo>
                  <a:pt x="5981181" y="1146587"/>
                  <a:pt x="5981495" y="1135700"/>
                  <a:pt x="598149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9" name="Freeform: Shape 7">
            <a:extLst>
              <a:ext uri="{FF2B5EF4-FFF2-40B4-BE49-F238E27FC236}">
                <a16:creationId xmlns:a16="http://schemas.microsoft.com/office/drawing/2014/main" id="{219E52C5-3904-6C27-1CF8-9B9AE45A431B}"/>
              </a:ext>
            </a:extLst>
          </p:cNvPr>
          <p:cNvSpPr/>
          <p:nvPr/>
        </p:nvSpPr>
        <p:spPr>
          <a:xfrm>
            <a:off x="4047034" y="7675137"/>
            <a:ext cx="6862818" cy="1944516"/>
          </a:xfrm>
          <a:custGeom>
            <a:avLst/>
            <a:gdLst>
              <a:gd name="connsiteX0" fmla="*/ -205 w 5981700"/>
              <a:gd name="connsiteY0" fmla="*/ 1124804 h 1694860"/>
              <a:gd name="connsiteX1" fmla="*/ -205 w 5981700"/>
              <a:gd name="connsiteY1" fmla="*/ 569686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3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6"/>
                </a:lnTo>
                <a:cubicBezTo>
                  <a:pt x="-195" y="254952"/>
                  <a:pt x="254951" y="-185"/>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4"/>
                  <a:pt x="5444190" y="1416173"/>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12" name="TextBox 11">
            <a:extLst>
              <a:ext uri="{FF2B5EF4-FFF2-40B4-BE49-F238E27FC236}">
                <a16:creationId xmlns:a16="http://schemas.microsoft.com/office/drawing/2014/main" id="{862972A2-BC6B-565E-35E2-962104DDD903}"/>
              </a:ext>
            </a:extLst>
          </p:cNvPr>
          <p:cNvSpPr txBox="1"/>
          <p:nvPr/>
        </p:nvSpPr>
        <p:spPr>
          <a:xfrm>
            <a:off x="3563200" y="4595487"/>
            <a:ext cx="4983480" cy="1341906"/>
          </a:xfrm>
          <a:prstGeom prst="rect">
            <a:avLst/>
          </a:prstGeom>
          <a:noFill/>
        </p:spPr>
        <p:txBody>
          <a:bodyPr wrap="square" lIns="0" rIns="0" anchor="ctr">
            <a:spAutoFit/>
          </a:bodyPr>
          <a:lstStyle/>
          <a:p>
            <a:pPr algn="r">
              <a:lnSpc>
                <a:spcPct val="120000"/>
              </a:lnSpc>
              <a:spcBef>
                <a:spcPts val="450"/>
              </a:spcBef>
            </a:pPr>
            <a:r>
              <a:rPr lang="en-GB" sz="3500" b="1" kern="100" noProof="0" dirty="0">
                <a:solidFill>
                  <a:schemeClr val="bg1"/>
                </a:solidFill>
                <a:latin typeface="+mj-lt"/>
                <a:ea typeface="Aptos" panose="020B0004020202020204" pitchFamily="34" charset="0"/>
                <a:cs typeface="Times New Roman" panose="02020603050405020304" pitchFamily="18" charset="0"/>
              </a:rPr>
              <a:t>Evita lacune informative e confusione tra le versioni</a:t>
            </a:r>
            <a:endParaRPr lang="en-GB" sz="3500" b="1" noProof="0" dirty="0">
              <a:solidFill>
                <a:schemeClr val="bg1"/>
              </a:solidFill>
              <a:latin typeface="+mj-lt"/>
            </a:endParaRPr>
          </a:p>
        </p:txBody>
      </p:sp>
      <p:sp>
        <p:nvSpPr>
          <p:cNvPr id="13" name="TextBox 12">
            <a:extLst>
              <a:ext uri="{FF2B5EF4-FFF2-40B4-BE49-F238E27FC236}">
                <a16:creationId xmlns:a16="http://schemas.microsoft.com/office/drawing/2014/main" id="{20240FBB-82A6-0FE1-F269-494DBC247D46}"/>
              </a:ext>
            </a:extLst>
          </p:cNvPr>
          <p:cNvSpPr txBox="1"/>
          <p:nvPr/>
        </p:nvSpPr>
        <p:spPr>
          <a:xfrm>
            <a:off x="4469317" y="7976442"/>
            <a:ext cx="4983480" cy="1341906"/>
          </a:xfrm>
          <a:prstGeom prst="rect">
            <a:avLst/>
          </a:prstGeom>
          <a:noFill/>
        </p:spPr>
        <p:txBody>
          <a:bodyPr wrap="square" lIns="0" rIns="0" anchor="ctr">
            <a:spAutoFit/>
          </a:bodyPr>
          <a:lstStyle/>
          <a:p>
            <a:pPr algn="r">
              <a:lnSpc>
                <a:spcPct val="120000"/>
              </a:lnSpc>
              <a:spcBef>
                <a:spcPts val="450"/>
              </a:spcBef>
            </a:pPr>
            <a:r>
              <a:rPr lang="en-GB" sz="3500" b="1" kern="100" noProof="0" dirty="0">
                <a:solidFill>
                  <a:schemeClr val="bg1"/>
                </a:solidFill>
                <a:latin typeface="+mj-lt"/>
                <a:ea typeface="Aptos" panose="020B0004020202020204" pitchFamily="34" charset="0"/>
                <a:cs typeface="Times New Roman" panose="02020603050405020304" pitchFamily="18" charset="0"/>
              </a:rPr>
              <a:t>Incoraggia la condivisione delle responsabilità per garantire chiarezza</a:t>
            </a:r>
            <a:endParaRPr lang="en-GB" sz="3500" b="1" noProof="0" dirty="0">
              <a:solidFill>
                <a:schemeClr val="bg1"/>
              </a:solidFill>
              <a:latin typeface="+mj-lt"/>
            </a:endParaRPr>
          </a:p>
        </p:txBody>
      </p:sp>
      <p:sp>
        <p:nvSpPr>
          <p:cNvPr id="24" name="TextBox 23">
            <a:extLst>
              <a:ext uri="{FF2B5EF4-FFF2-40B4-BE49-F238E27FC236}">
                <a16:creationId xmlns:a16="http://schemas.microsoft.com/office/drawing/2014/main" id="{11579B1B-1320-BBC0-FF0F-13FB91BD22B5}"/>
              </a:ext>
            </a:extLst>
          </p:cNvPr>
          <p:cNvSpPr txBox="1"/>
          <p:nvPr/>
        </p:nvSpPr>
        <p:spPr>
          <a:xfrm>
            <a:off x="10425204" y="6091089"/>
            <a:ext cx="5551797" cy="1341906"/>
          </a:xfrm>
          <a:prstGeom prst="rect">
            <a:avLst/>
          </a:prstGeom>
          <a:noFill/>
        </p:spPr>
        <p:txBody>
          <a:bodyPr wrap="square" lIns="0" rIns="0" anchor="ctr">
            <a:spAutoFit/>
          </a:bodyPr>
          <a:lstStyle/>
          <a:p>
            <a:pPr>
              <a:lnSpc>
                <a:spcPct val="120000"/>
              </a:lnSpc>
              <a:spcBef>
                <a:spcPts val="450"/>
              </a:spcBef>
            </a:pPr>
            <a:r>
              <a:rPr lang="en-GB" sz="3500" b="1" kern="100" noProof="0" dirty="0">
                <a:solidFill>
                  <a:schemeClr val="bg1"/>
                </a:solidFill>
                <a:latin typeface="+mj-lt"/>
                <a:ea typeface="Aptos" panose="020B0004020202020204" pitchFamily="34" charset="0"/>
                <a:cs typeface="Times New Roman" panose="02020603050405020304" pitchFamily="18" charset="0"/>
              </a:rPr>
              <a:t>Supporta una collaborazione e una pianificazione più fluide</a:t>
            </a:r>
            <a:endParaRPr lang="en-GB" sz="3500" b="1" noProof="0" dirty="0">
              <a:solidFill>
                <a:schemeClr val="bg1"/>
              </a:solidFill>
              <a:latin typeface="+mj-lt"/>
            </a:endParaRPr>
          </a:p>
        </p:txBody>
      </p:sp>
    </p:spTree>
    <p:extLst>
      <p:ext uri="{BB962C8B-B14F-4D97-AF65-F5344CB8AC3E}">
        <p14:creationId xmlns:p14="http://schemas.microsoft.com/office/powerpoint/2010/main" val="850105641"/>
      </p:ext>
    </p:extLst>
  </p:cSld>
  <p:clrMapOvr>
    <a:masterClrMapping/>
  </p:clrMapOvr>
</p:sld>
</file>

<file path=ppt/slides/slide53.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5072EE-67D0-C715-C7B8-5A87F099AD3E}"/>
              </a:ext>
            </a:extLst>
          </p:cNvPr>
          <p:cNvSpPr txBox="1"/>
          <p:nvPr/>
        </p:nvSpPr>
        <p:spPr>
          <a:xfrm>
            <a:off x="695739" y="4838700"/>
            <a:ext cx="14706600" cy="4708981"/>
          </a:xfrm>
          <a:prstGeom prst="rect">
            <a:avLst/>
          </a:prstGeom>
          <a:noFill/>
        </p:spPr>
        <p:txBody>
          <a:bodyPr wrap="square">
            <a:spAutoFit/>
          </a:bodyPr>
          <a:lstStyle/>
          <a:p>
            <a:r>
              <a:rPr lang="en-GB" sz="6000" b="1" i="1" noProof="0" dirty="0">
                <a:solidFill>
                  <a:srgbClr val="FF0000"/>
                </a:solidFill>
                <a:effectLst/>
                <a:latin typeface="Calibri" panose="020F0502020204030204" pitchFamily="34" charset="0"/>
                <a:ea typeface="Times New Roman" panose="02020603050405020304" pitchFamily="18" charset="0"/>
              </a:rPr>
              <a:t>Pensa a un processo digitale nel tuo lavoro, ad esempio la pianificazione, la definizione del budget o la condivisione di file. Chi ha bisogno di accedervi? Di cosa hanno bisogno? Il flusso è attualmente fluido o caotico?</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5F3DB2F4-B0A7-8581-E898-0A7A2987D5C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2902047317"/>
      </p:ext>
    </p:extLst>
  </p:cSld>
  <p:clrMapOvr>
    <a:masterClrMapping/>
  </p:clrMapOvr>
</p:sld>
</file>

<file path=ppt/slides/slide54.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CF629-A09D-4BF6-7A36-4D2EA82B4D1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0168CD3-B077-DD2B-2480-C698EE4CBF1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6ADF8E73-25CE-F2C2-DC42-6B362D5E8D6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C3F647C-4CF9-B551-C3AE-9E54805186F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L'archiviazione come strategia, non come semplice conservazione</a:t>
            </a:r>
            <a:endParaRPr lang="en-GB" sz="5000" b="1" noProof="0" dirty="0"/>
          </a:p>
        </p:txBody>
      </p:sp>
      <p:sp>
        <p:nvSpPr>
          <p:cNvPr id="6" name="TextBox 5">
            <a:extLst>
              <a:ext uri="{FF2B5EF4-FFF2-40B4-BE49-F238E27FC236}">
                <a16:creationId xmlns:a16="http://schemas.microsoft.com/office/drawing/2014/main" id="{8DE932A5-71F2-358C-095A-D7691E70452D}"/>
              </a:ext>
            </a:extLst>
          </p:cNvPr>
          <p:cNvSpPr txBox="1"/>
          <p:nvPr/>
        </p:nvSpPr>
        <p:spPr>
          <a:xfrm>
            <a:off x="5946913" y="3383947"/>
            <a:ext cx="11734800" cy="3519105"/>
          </a:xfrm>
          <a:prstGeom prst="rect">
            <a:avLst/>
          </a:prstGeom>
          <a:noFill/>
        </p:spPr>
        <p:txBody>
          <a:bodyPr wrap="square">
            <a:spAutoFit/>
          </a:bodyPr>
          <a:lstStyle/>
          <a:p>
            <a:pPr>
              <a:lnSpc>
                <a:spcPct val="107000"/>
              </a:lnSpc>
              <a:spcAft>
                <a:spcPts val="800"/>
              </a:spcAft>
              <a:buNone/>
            </a:pPr>
            <a:r>
              <a:rPr lang="en-GB" sz="3500" b="1" noProof="0" dirty="0"/>
              <a:t>L'archiviazione </a:t>
            </a:r>
            <a:r>
              <a:rPr lang="en-GB" sz="3500" noProof="0" dirty="0"/>
              <a:t>è uno dei modi più tangibili in cui la sostenibilità digitale si manifesta nella pratica. Piuttosto che essere considerata un'attività da svolgere al termine di un progetto, l'archiviazione dovrebbe essere intesa come un processo continuo di cura, selezione e preparazione. Ciò include la scelta di cosa conservare, in quale formato e con quali informazioni di supporto </a:t>
            </a:r>
            <a:endParaRPr lang="en-GB" sz="3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pic>
        <p:nvPicPr>
          <p:cNvPr id="4" name="Γραφικό 3">
            <a:extLst>
              <a:ext uri="{FF2B5EF4-FFF2-40B4-BE49-F238E27FC236}">
                <a16:creationId xmlns:a16="http://schemas.microsoft.com/office/drawing/2014/main" id="{7046B0E0-C045-078D-4236-B8B9E68BF2AC}"/>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62000" y="3707401"/>
            <a:ext cx="4572000" cy="4724400"/>
          </a:xfrm>
          <a:prstGeom prst="rect">
            <a:avLst/>
          </a:prstGeom>
        </p:spPr>
      </p:pic>
      <p:sp>
        <p:nvSpPr>
          <p:cNvPr id="11" name="TextBox 10">
            <a:extLst>
              <a:ext uri="{FF2B5EF4-FFF2-40B4-BE49-F238E27FC236}">
                <a16:creationId xmlns:a16="http://schemas.microsoft.com/office/drawing/2014/main" id="{E9C1994F-3D74-11B3-5C74-E7292EC3AFD5}"/>
              </a:ext>
            </a:extLst>
          </p:cNvPr>
          <p:cNvSpPr txBox="1"/>
          <p:nvPr/>
        </p:nvSpPr>
        <p:spPr>
          <a:xfrm>
            <a:off x="5963478" y="7409832"/>
            <a:ext cx="11237842" cy="2000869"/>
          </a:xfrm>
          <a:prstGeom prst="rect">
            <a:avLst/>
          </a:prstGeom>
          <a:noFill/>
        </p:spPr>
        <p:txBody>
          <a:bodyPr wrap="square">
            <a:spAutoFit/>
          </a:bodyPr>
          <a:lstStyle/>
          <a:p>
            <a:pPr marL="542925" indent="-542925">
              <a:lnSpc>
                <a:spcPct val="107000"/>
              </a:lnSpc>
              <a:spcAft>
                <a:spcPts val="800"/>
              </a:spcAft>
              <a:buClr>
                <a:srgbClr val="3F6031"/>
              </a:buClr>
              <a:buFont typeface="Wingdings" panose="05000000000000000000" pitchFamily="2" charset="2"/>
              <a:buChar char="ü"/>
            </a:pPr>
            <a:r>
              <a:rPr lang="en-GB" sz="3500" kern="100" noProof="0" dirty="0">
                <a:effectLst/>
                <a:latin typeface="+mj-lt"/>
                <a:ea typeface="Aptos" panose="020B0004020202020204" pitchFamily="34" charset="0"/>
                <a:cs typeface="Times New Roman" panose="02020603050405020304" pitchFamily="18" charset="0"/>
              </a:rPr>
              <a:t>Utilizzare formati di file di lunga durata (PDF/A, TIFF)</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effectLst/>
                <a:latin typeface="+mj-lt"/>
                <a:ea typeface="Aptos" panose="020B0004020202020204" pitchFamily="34" charset="0"/>
                <a:cs typeface="Times New Roman" panose="02020603050405020304" pitchFamily="18" charset="0"/>
              </a:rPr>
              <a:t>Aggiungere metadati di base (date, ruoli, versione)</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effectLst/>
                <a:latin typeface="+mj-lt"/>
                <a:ea typeface="Aptos" panose="020B0004020202020204" pitchFamily="34" charset="0"/>
                <a:cs typeface="Times New Roman" panose="02020603050405020304" pitchFamily="18" charset="0"/>
              </a:rPr>
              <a:t>Archiviare i file in cartelle strutturate</a:t>
            </a:r>
          </a:p>
        </p:txBody>
      </p:sp>
    </p:spTree>
    <p:extLst>
      <p:ext uri="{BB962C8B-B14F-4D97-AF65-F5344CB8AC3E}">
        <p14:creationId xmlns:p14="http://schemas.microsoft.com/office/powerpoint/2010/main" val="1684681008"/>
      </p:ext>
    </p:extLst>
  </p:cSld>
  <p:clrMapOvr>
    <a:masterClrMapping/>
  </p:clrMapOvr>
</p:sld>
</file>

<file path=ppt/slides/slide55.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765AF-4529-AF62-35C8-E620CC7F2E5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56A18835-148E-3731-CC7E-A51F3804A4B5}"/>
              </a:ext>
            </a:extLst>
          </p:cNvPr>
          <p:cNvSpPr txBox="1"/>
          <p:nvPr/>
        </p:nvSpPr>
        <p:spPr>
          <a:xfrm>
            <a:off x="685800" y="5600700"/>
            <a:ext cx="14706600" cy="2862322"/>
          </a:xfrm>
          <a:prstGeom prst="rect">
            <a:avLst/>
          </a:prstGeom>
          <a:noFill/>
        </p:spPr>
        <p:txBody>
          <a:bodyPr wrap="square">
            <a:spAutoFit/>
          </a:bodyPr>
          <a:lstStyle/>
          <a:p>
            <a:r>
              <a:rPr lang="en-GB" sz="6000" b="1" i="1" noProof="0" dirty="0">
                <a:solidFill>
                  <a:srgbClr val="FF0000"/>
                </a:solidFill>
              </a:rPr>
              <a:t>Quali contenuti digitali creati dai tuoi studenti o dai tuoi team potrebbero rivelarsi preziosi in futuro, ma che al momento rischiano di andare persi o dispersi?</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87E17F69-AF34-CB09-22D3-BDE9F448FDB2}"/>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4069998008"/>
      </p:ext>
    </p:extLst>
  </p:cSld>
  <p:clrMapOvr>
    <a:masterClrMapping/>
  </p:clrMapOvr>
</p:sld>
</file>

<file path=ppt/slides/slide56.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CA168-358B-D66F-D6C8-B9F3D9E8BCF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EFD6811-DB10-D7F8-23D4-D72C24CA8EB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E2EDF95-B29A-D68A-9E24-1BB6F3BA5B84}"/>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F2AA45A-C733-F7F7-764E-83C9F0BC1654}"/>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Garantire la qualità delle informazioni</a:t>
            </a:r>
            <a:endParaRPr lang="en-GB" sz="5000" b="1" noProof="0" dirty="0"/>
          </a:p>
        </p:txBody>
      </p:sp>
      <p:sp>
        <p:nvSpPr>
          <p:cNvPr id="11" name="TextBox 10">
            <a:extLst>
              <a:ext uri="{FF2B5EF4-FFF2-40B4-BE49-F238E27FC236}">
                <a16:creationId xmlns:a16="http://schemas.microsoft.com/office/drawing/2014/main" id="{CCDB395C-4651-D17F-4812-A484448F1FD4}"/>
              </a:ext>
            </a:extLst>
          </p:cNvPr>
          <p:cNvSpPr txBox="1"/>
          <p:nvPr/>
        </p:nvSpPr>
        <p:spPr>
          <a:xfrm>
            <a:off x="858080" y="3901350"/>
            <a:ext cx="11237842" cy="3170099"/>
          </a:xfrm>
          <a:prstGeom prst="rect">
            <a:avLst/>
          </a:prstGeom>
          <a:noFill/>
        </p:spPr>
        <p:txBody>
          <a:bodyPr wrap="square">
            <a:spAutoFit/>
          </a:bodyPr>
          <a:lstStyle/>
          <a:p>
            <a:pPr marL="542925" indent="-542925">
              <a:spcBef>
                <a:spcPts val="1200"/>
              </a:spcBef>
              <a:spcAft>
                <a:spcPts val="1200"/>
              </a:spcAft>
              <a:buClr>
                <a:srgbClr val="3F6031"/>
              </a:buClr>
              <a:buFont typeface="Wingdings" panose="05000000000000000000" pitchFamily="2" charset="2"/>
              <a:buChar char="ü"/>
            </a:pPr>
            <a:r>
              <a:rPr lang="en-GB" sz="3500" noProof="0" dirty="0"/>
              <a:t>Utilizzare un linguaggio chiaro, accurato e coerente</a:t>
            </a:r>
          </a:p>
          <a:p>
            <a:pPr marL="542925" indent="-542925">
              <a:spcBef>
                <a:spcPts val="1200"/>
              </a:spcBef>
              <a:spcAft>
                <a:spcPts val="1200"/>
              </a:spcAft>
              <a:buClr>
                <a:srgbClr val="3F6031"/>
              </a:buClr>
              <a:buFont typeface="Wingdings" panose="05000000000000000000" pitchFamily="2" charset="2"/>
              <a:buChar char="ü"/>
            </a:pPr>
            <a:r>
              <a:rPr lang="en-GB" sz="3500" noProof="0" dirty="0"/>
              <a:t>Applicare il controllo delle versioni e l'etichettatura dei metadati</a:t>
            </a:r>
          </a:p>
          <a:p>
            <a:pPr marL="542925" indent="-542925">
              <a:spcBef>
                <a:spcPts val="1200"/>
              </a:spcBef>
              <a:spcAft>
                <a:spcPts val="1200"/>
              </a:spcAft>
              <a:buClr>
                <a:srgbClr val="3F6031"/>
              </a:buClr>
              <a:buFont typeface="Wingdings" panose="05000000000000000000" pitchFamily="2" charset="2"/>
              <a:buChar char="ü"/>
            </a:pPr>
            <a:r>
              <a:rPr lang="en-GB" sz="3500" noProof="0" dirty="0"/>
              <a:t>Archiviare i file in modo che siano recuperabili e riutilizzabili</a:t>
            </a:r>
          </a:p>
          <a:p>
            <a:pPr marL="542925" indent="-542925">
              <a:spcBef>
                <a:spcPts val="1200"/>
              </a:spcBef>
              <a:spcAft>
                <a:spcPts val="1200"/>
              </a:spcAft>
              <a:buClr>
                <a:srgbClr val="3F6031"/>
              </a:buClr>
              <a:buFont typeface="Wingdings" panose="05000000000000000000" pitchFamily="2" charset="2"/>
              <a:buChar char="ü"/>
            </a:pPr>
            <a:r>
              <a:rPr lang="en-GB" sz="3500" noProof="0" dirty="0"/>
              <a:t>Rispettare l'etica dei dati: privacy, licenze, attribuzione</a:t>
            </a:r>
          </a:p>
        </p:txBody>
      </p:sp>
      <p:pic>
        <p:nvPicPr>
          <p:cNvPr id="7" name="Γραφικό 6">
            <a:extLst>
              <a:ext uri="{FF2B5EF4-FFF2-40B4-BE49-F238E27FC236}">
                <a16:creationId xmlns:a16="http://schemas.microsoft.com/office/drawing/2014/main" id="{8E9B72A8-4831-0EEC-738C-986A51B4D2FE}"/>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1811000" y="2933700"/>
            <a:ext cx="5257800" cy="5105400"/>
          </a:xfrm>
          <a:prstGeom prst="rect">
            <a:avLst/>
          </a:prstGeom>
        </p:spPr>
      </p:pic>
    </p:spTree>
    <p:extLst>
      <p:ext uri="{BB962C8B-B14F-4D97-AF65-F5344CB8AC3E}">
        <p14:creationId xmlns:p14="http://schemas.microsoft.com/office/powerpoint/2010/main" val="2878389493"/>
      </p:ext>
    </p:extLst>
  </p:cSld>
  <p:clrMapOvr>
    <a:masterClrMapping/>
  </p:clrMapOvr>
</p:sld>
</file>

<file path=ppt/slides/slide57.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A52E3-ACA9-8CD6-1910-B20336B128A0}"/>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BE03ADE2-E285-DE11-B60D-27CFCFBA8327}"/>
              </a:ext>
            </a:extLst>
          </p:cNvPr>
          <p:cNvSpPr txBox="1"/>
          <p:nvPr/>
        </p:nvSpPr>
        <p:spPr>
          <a:xfrm>
            <a:off x="699052" y="5143500"/>
            <a:ext cx="14706600" cy="4708981"/>
          </a:xfrm>
          <a:prstGeom prst="rect">
            <a:avLst/>
          </a:prstGeom>
          <a:noFill/>
        </p:spPr>
        <p:txBody>
          <a:bodyPr wrap="square">
            <a:spAutoFit/>
          </a:bodyPr>
          <a:lstStyle/>
          <a:p>
            <a:r>
              <a:rPr lang="en-GB" sz="6000" b="1" i="1" noProof="0" dirty="0">
                <a:solidFill>
                  <a:srgbClr val="FF0000"/>
                </a:solidFill>
              </a:rPr>
              <a:t>Hai mai imparato qualcosa sul digitale grazie a un consiglio veloce dato da un collega, senza seguire una sessione formale? Cosa ha reso quel momento così significativo e come potresti replicarlo nella tua formazione?</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C6295D86-3651-EC76-49FA-D29FE53206B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4036189388"/>
      </p:ext>
    </p:extLst>
  </p:cSld>
  <p:clrMapOvr>
    <a:masterClrMapping/>
  </p:clrMapOvr>
</p:sld>
</file>

<file path=ppt/slides/slide58.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65F1D-54B8-39E7-48D6-E0EAFD77D1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335731D-D29D-EDEC-D063-D910025E9BA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D1685BAD-486C-83EE-B08C-6B898F8482FA}"/>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F885E30-880A-05DA-F87E-6C2D08C7F53B}"/>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Supportare l'apprendimento digitale continuo</a:t>
            </a:r>
            <a:endParaRPr lang="en-GB" sz="5000" b="1" noProof="0" dirty="0"/>
          </a:p>
        </p:txBody>
      </p:sp>
      <p:sp>
        <p:nvSpPr>
          <p:cNvPr id="4" name="TextBox 3">
            <a:extLst>
              <a:ext uri="{FF2B5EF4-FFF2-40B4-BE49-F238E27FC236}">
                <a16:creationId xmlns:a16="http://schemas.microsoft.com/office/drawing/2014/main" id="{D5F235D8-EB58-0676-A5FB-ECDEB748DD85}"/>
              </a:ext>
            </a:extLst>
          </p:cNvPr>
          <p:cNvSpPr txBox="1"/>
          <p:nvPr/>
        </p:nvSpPr>
        <p:spPr>
          <a:xfrm>
            <a:off x="1066800" y="2552700"/>
            <a:ext cx="11734800" cy="1036438"/>
          </a:xfrm>
          <a:prstGeom prst="rect">
            <a:avLst/>
          </a:prstGeom>
          <a:noFill/>
        </p:spPr>
        <p:txBody>
          <a:bodyPr wrap="square">
            <a:spAutoFit/>
          </a:bodyPr>
          <a:lstStyle/>
          <a:p>
            <a:pPr>
              <a:lnSpc>
                <a:spcPct val="107000"/>
              </a:lnSpc>
              <a:spcAft>
                <a:spcPts val="800"/>
              </a:spcAft>
              <a:buNone/>
            </a:pPr>
            <a:r>
              <a:rPr lang="en-GB" sz="4800" b="1" noProof="0" dirty="0">
                <a:solidFill>
                  <a:srgbClr val="3F6031"/>
                </a:solidFill>
              </a:rPr>
              <a:t>Micro-apprendimento </a:t>
            </a:r>
            <a:r>
              <a:rPr lang="en-GB" sz="6000" b="1" noProof="0" dirty="0">
                <a:solidFill>
                  <a:srgbClr val="FF0000"/>
                </a:solidFill>
              </a:rPr>
              <a:t> = </a:t>
            </a:r>
            <a:r>
              <a:rPr lang="en-GB" sz="4800" b="1" noProof="0" dirty="0">
                <a:solidFill>
                  <a:srgbClr val="3F6031"/>
                </a:solidFill>
              </a:rPr>
              <a:t> apprendimento breve e informale</a:t>
            </a:r>
            <a:endParaRPr lang="en-GB" sz="4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8C30669-FBE3-5342-11EB-51D4335EB89E}"/>
              </a:ext>
            </a:extLst>
          </p:cNvPr>
          <p:cNvSpPr txBox="1"/>
          <p:nvPr/>
        </p:nvSpPr>
        <p:spPr>
          <a:xfrm>
            <a:off x="1066800" y="4381500"/>
            <a:ext cx="11237842" cy="2411238"/>
          </a:xfrm>
          <a:prstGeom prst="rect">
            <a:avLst/>
          </a:prstGeom>
          <a:noFill/>
        </p:spPr>
        <p:txBody>
          <a:bodyPr wrap="square">
            <a:spAutoFit/>
          </a:bodyPr>
          <a:lstStyle/>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Rafforza la fiducia attraverso il supporto in tempo reale</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Incoraggia la condivisione delle conoscenze tra colleghi</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Può avvenire durante le prove, le riunioni o nel backstage</a:t>
            </a:r>
          </a:p>
        </p:txBody>
      </p:sp>
      <p:pic>
        <p:nvPicPr>
          <p:cNvPr id="9" name="Γραφικό 8">
            <a:extLst>
              <a:ext uri="{FF2B5EF4-FFF2-40B4-BE49-F238E27FC236}">
                <a16:creationId xmlns:a16="http://schemas.microsoft.com/office/drawing/2014/main" id="{668A105F-A5B3-5DBE-EA52-E473C212AEE2}"/>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716000" y="6210300"/>
            <a:ext cx="3260035" cy="2927075"/>
          </a:xfrm>
          <a:prstGeom prst="rect">
            <a:avLst/>
          </a:prstGeom>
        </p:spPr>
      </p:pic>
      <p:sp>
        <p:nvSpPr>
          <p:cNvPr id="12" name="TextBox 11">
            <a:extLst>
              <a:ext uri="{FF2B5EF4-FFF2-40B4-BE49-F238E27FC236}">
                <a16:creationId xmlns:a16="http://schemas.microsoft.com/office/drawing/2014/main" id="{41E7CF07-E124-6548-2DC3-1C6D52921CDD}"/>
              </a:ext>
            </a:extLst>
          </p:cNvPr>
          <p:cNvSpPr txBox="1"/>
          <p:nvPr/>
        </p:nvSpPr>
        <p:spPr>
          <a:xfrm>
            <a:off x="2724979" y="8191500"/>
            <a:ext cx="11237842" cy="630942"/>
          </a:xfrm>
          <a:prstGeom prst="rect">
            <a:avLst/>
          </a:prstGeom>
          <a:noFill/>
        </p:spPr>
        <p:txBody>
          <a:bodyPr wrap="square">
            <a:spAutoFit/>
          </a:bodyPr>
          <a:lstStyle/>
          <a:p>
            <a:pPr algn="r"/>
            <a:r>
              <a:rPr lang="en-GB" sz="3500" b="1" noProof="0" dirty="0">
                <a:solidFill>
                  <a:srgbClr val="04A6C2"/>
                </a:solidFill>
              </a:rPr>
              <a:t>Scambio di consigli, domande frequenti condivise, guide dettagliate</a:t>
            </a:r>
          </a:p>
        </p:txBody>
      </p:sp>
    </p:spTree>
    <p:extLst>
      <p:ext uri="{BB962C8B-B14F-4D97-AF65-F5344CB8AC3E}">
        <p14:creationId xmlns:p14="http://schemas.microsoft.com/office/powerpoint/2010/main" val="1747172552"/>
      </p:ext>
    </p:extLst>
  </p:cSld>
  <p:clrMapOvr>
    <a:masterClrMapping/>
  </p:clrMapOvr>
</p:sld>
</file>

<file path=ppt/slides/slide59.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B9AFF-EBD0-1DDA-8765-35F4830537C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31374B7-042E-3444-C891-DA3C80126F2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2696913-9C49-D3CA-2762-A6409F777861}"/>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B172ED72-FBFB-9A60-27F5-CF7499836A75}"/>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Cosa significa guidare la trasformazione digitale?</a:t>
            </a:r>
            <a:endParaRPr lang="en-GB" sz="5000" b="1" noProof="0" dirty="0"/>
          </a:p>
        </p:txBody>
      </p:sp>
      <p:sp>
        <p:nvSpPr>
          <p:cNvPr id="6" name="TextBox 5">
            <a:extLst>
              <a:ext uri="{FF2B5EF4-FFF2-40B4-BE49-F238E27FC236}">
                <a16:creationId xmlns:a16="http://schemas.microsoft.com/office/drawing/2014/main" id="{329069F5-24D2-DF1F-BC8C-7368258F48DC}"/>
              </a:ext>
            </a:extLst>
          </p:cNvPr>
          <p:cNvSpPr txBox="1"/>
          <p:nvPr/>
        </p:nvSpPr>
        <p:spPr>
          <a:xfrm>
            <a:off x="5753491" y="3470811"/>
            <a:ext cx="11734800" cy="1838708"/>
          </a:xfrm>
          <a:prstGeom prst="rect">
            <a:avLst/>
          </a:prstGeom>
          <a:noFill/>
        </p:spPr>
        <p:txBody>
          <a:bodyPr wrap="square">
            <a:spAutoFit/>
          </a:bodyPr>
          <a:lstStyle/>
          <a:p>
            <a:pPr>
              <a:lnSpc>
                <a:spcPct val="107000"/>
              </a:lnSpc>
              <a:spcAft>
                <a:spcPts val="800"/>
              </a:spcAft>
              <a:buNone/>
            </a:pPr>
            <a:r>
              <a:rPr lang="en-GB" sz="3600" noProof="0" dirty="0"/>
              <a:t>La trasformazione digitale non consiste nell'utilizzare gli strumenti più recenti. Si tratta piuttosto di </a:t>
            </a:r>
            <a:r>
              <a:rPr lang="en-GB" sz="3600" b="1" noProof="0" dirty="0">
                <a:solidFill>
                  <a:srgbClr val="3F6031"/>
                </a:solidFill>
              </a:rPr>
              <a:t>allineare le scelte digitali </a:t>
            </a:r>
            <a:r>
              <a:rPr lang="en-GB" sz="3600" noProof="0" dirty="0"/>
              <a:t>ai </a:t>
            </a:r>
            <a:r>
              <a:rPr lang="en-GB" sz="3600" b="1" noProof="0" dirty="0">
                <a:solidFill>
                  <a:srgbClr val="3F6031"/>
                </a:solidFill>
              </a:rPr>
              <a:t>valori</a:t>
            </a:r>
            <a:r>
              <a:rPr lang="en-GB" sz="3600" noProof="0" dirty="0"/>
              <a:t>, </a:t>
            </a:r>
            <a:r>
              <a:rPr lang="en-GB" sz="3600" b="1" noProof="0" dirty="0">
                <a:solidFill>
                  <a:srgbClr val="3F6031"/>
                </a:solidFill>
              </a:rPr>
              <a:t>ai flussi di lavoro </a:t>
            </a:r>
            <a:r>
              <a:rPr lang="en-GB" sz="3600" noProof="0" dirty="0"/>
              <a:t>e </a:t>
            </a:r>
            <a:r>
              <a:rPr lang="en-GB" sz="3600" b="1" noProof="0" dirty="0">
                <a:solidFill>
                  <a:srgbClr val="3F6031"/>
                </a:solidFill>
              </a:rPr>
              <a:t>alle persone</a:t>
            </a:r>
            <a:r>
              <a:rPr lang="en-GB" sz="3600" noProof="0" dirty="0"/>
              <a:t>.</a:t>
            </a:r>
            <a:endParaRPr lang="en-GB" sz="3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98F3406-85D7-0DA5-FD22-40BF3FB93808}"/>
              </a:ext>
            </a:extLst>
          </p:cNvPr>
          <p:cNvSpPr txBox="1"/>
          <p:nvPr/>
        </p:nvSpPr>
        <p:spPr>
          <a:xfrm>
            <a:off x="5723674" y="6057900"/>
            <a:ext cx="11237842" cy="2000869"/>
          </a:xfrm>
          <a:prstGeom prst="rect">
            <a:avLst/>
          </a:prstGeom>
          <a:noFill/>
        </p:spPr>
        <p:txBody>
          <a:bodyPr wrap="square">
            <a:spAutoFit/>
          </a:bodyPr>
          <a:lstStyle/>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Favorisce chiarezza, comunicazione e creatività</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Comporta una pianificazione inclusiva e obiettivi realistici</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Richiede una riflessione sulle reali esigenze lavorative</a:t>
            </a:r>
          </a:p>
        </p:txBody>
      </p:sp>
      <p:pic>
        <p:nvPicPr>
          <p:cNvPr id="7" name="Γραφικό 6">
            <a:extLst>
              <a:ext uri="{FF2B5EF4-FFF2-40B4-BE49-F238E27FC236}">
                <a16:creationId xmlns:a16="http://schemas.microsoft.com/office/drawing/2014/main" id="{515ACF0B-ADFD-23D3-93D4-A72D0992931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697787" y="3619500"/>
            <a:ext cx="4697894" cy="4286869"/>
          </a:xfrm>
          <a:prstGeom prst="rect">
            <a:avLst/>
          </a:prstGeom>
        </p:spPr>
      </p:pic>
    </p:spTree>
    <p:extLst>
      <p:ext uri="{BB962C8B-B14F-4D97-AF65-F5344CB8AC3E}">
        <p14:creationId xmlns:p14="http://schemas.microsoft.com/office/powerpoint/2010/main" val="236345431"/>
      </p:ext>
    </p:extLst>
  </p:cSld>
  <p:clrMapOvr>
    <a:masterClrMapping/>
  </p:clrMapOvr>
</p:sld>
</file>

<file path=ppt/slides/slide6.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3D136-FF82-D4FF-2EDF-FB44FEACD53F}"/>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C6BDC170-3DF7-752C-C51F-E881E575BD4E}"/>
              </a:ext>
            </a:extLst>
          </p:cNvPr>
          <p:cNvSpPr>
            <a:spLocks noGrp="1"/>
          </p:cNvSpPr>
          <p:nvPr>
            <p:ph type="title"/>
          </p:nvPr>
        </p:nvSpPr>
        <p:spPr>
          <a:xfrm>
            <a:off x="1406071" y="914400"/>
            <a:ext cx="15011400" cy="1143000"/>
          </a:xfrm>
        </p:spPr>
        <p:txBody>
          <a:bodyPr>
            <a:normAutofit/>
          </a:bodyPr>
          <a:lstStyle/>
          <a:p>
            <a:pPr algn="r"/>
            <a:r>
              <a:rPr lang="en-GB" sz="5500" b="1" noProof="0" dirty="0">
                <a:latin typeface="+mn-lt"/>
                <a:ea typeface="+mn-ea"/>
                <a:cs typeface="+mn-cs"/>
              </a:rPr>
              <a:t>Allineamento alle politiche dell'UE</a:t>
            </a:r>
          </a:p>
        </p:txBody>
      </p:sp>
      <p:sp>
        <p:nvSpPr>
          <p:cNvPr id="5" name="Inhaltsplatzhalter 4">
            <a:extLst>
              <a:ext uri="{FF2B5EF4-FFF2-40B4-BE49-F238E27FC236}">
                <a16:creationId xmlns:a16="http://schemas.microsoft.com/office/drawing/2014/main" id="{6275B234-D863-FC4A-DA11-93B5EE7FF2EC}"/>
              </a:ext>
            </a:extLst>
          </p:cNvPr>
          <p:cNvSpPr>
            <a:spLocks noGrp="1"/>
          </p:cNvSpPr>
          <p:nvPr>
            <p:ph idx="1"/>
          </p:nvPr>
        </p:nvSpPr>
        <p:spPr>
          <a:xfrm>
            <a:off x="1888972" y="3974032"/>
            <a:ext cx="15011400" cy="3733800"/>
          </a:xfrm>
        </p:spPr>
        <p:txBody>
          <a:bodyPr/>
          <a:lstStyle/>
          <a:p>
            <a:pPr marL="804863" indent="-804863">
              <a:buFont typeface="Wingdings" panose="05000000000000000000" pitchFamily="2" charset="2"/>
              <a:buChar char="Ø"/>
            </a:pPr>
            <a:r>
              <a:rPr lang="en-GB" sz="4400" noProof="0" dirty="0"/>
              <a:t>Quadro europeo delle qualifiche (EQF, livello 5)</a:t>
            </a:r>
          </a:p>
          <a:p>
            <a:pPr marL="804863" indent="-804863">
              <a:buFont typeface="Wingdings" panose="05000000000000000000" pitchFamily="2" charset="2"/>
              <a:buChar char="Ø"/>
            </a:pPr>
            <a:r>
              <a:rPr lang="en-GB" sz="4400" noProof="0" dirty="0"/>
              <a:t>Sistema europeo di trasferimento e accumulo dei crediti (ECTS)</a:t>
            </a:r>
          </a:p>
          <a:p>
            <a:pPr marL="804863" indent="-804863">
              <a:buFont typeface="Wingdings" panose="05000000000000000000" pitchFamily="2" charset="2"/>
              <a:buChar char="Ø"/>
            </a:pPr>
            <a:r>
              <a:rPr lang="en-GB" sz="4400" noProof="0" dirty="0"/>
              <a:t>EQAVET (Garanzia della qualità nell'istruzione e formazione professionale)</a:t>
            </a:r>
          </a:p>
          <a:p>
            <a:pPr marL="804863" indent="-804863">
              <a:buFont typeface="Wingdings" panose="05000000000000000000" pitchFamily="2" charset="2"/>
              <a:buChar char="Ø"/>
            </a:pPr>
            <a:r>
              <a:rPr lang="en-GB" sz="4400" noProof="0" dirty="0"/>
              <a:t>Quadri delle competenze dell'UE</a:t>
            </a:r>
          </a:p>
        </p:txBody>
      </p:sp>
      <p:sp>
        <p:nvSpPr>
          <p:cNvPr id="6" name="Freeform 2">
            <a:extLst>
              <a:ext uri="{FF2B5EF4-FFF2-40B4-BE49-F238E27FC236}">
                <a16:creationId xmlns:a16="http://schemas.microsoft.com/office/drawing/2014/main" id="{780A302C-2B91-EAC7-934C-EB7B454F01B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8EC8E865-F370-D248-FBD8-1A270B40CB8C}"/>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Tree>
    <p:extLst>
      <p:ext uri="{BB962C8B-B14F-4D97-AF65-F5344CB8AC3E}">
        <p14:creationId xmlns:p14="http://schemas.microsoft.com/office/powerpoint/2010/main" val="2653734304"/>
      </p:ext>
    </p:extLst>
  </p:cSld>
  <p:clrMapOvr>
    <a:masterClrMapping/>
  </p:clrMapOvr>
</p:sld>
</file>

<file path=ppt/slides/slide60.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F2989-469E-54D1-7FD5-481F4961A92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3AFA36-1828-8DAB-D5A8-A7BF93F21117}"/>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2B50B3A7-1643-AE4D-155D-B04843C8F5F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264B307-C8AB-B60F-8D9C-F57FD3F6BDE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Dalla visione alla pratica. Cosa serve?</a:t>
            </a:r>
            <a:endParaRPr lang="en-GB" sz="5000" b="1" noProof="0" dirty="0"/>
          </a:p>
        </p:txBody>
      </p:sp>
      <p:graphicFrame>
        <p:nvGraphicFramePr>
          <p:cNvPr id="4" name="Πίνακας 3">
            <a:extLst>
              <a:ext uri="{FF2B5EF4-FFF2-40B4-BE49-F238E27FC236}">
                <a16:creationId xmlns:a16="http://schemas.microsoft.com/office/drawing/2014/main" id="{762A80A5-62B1-F102-622A-793A49AFD324}"/>
              </a:ext>
            </a:extLst>
          </p:cNvPr>
          <p:cNvGraphicFramePr>
            <a:graphicFrameLocks noGrp="1"/>
          </p:cNvGraphicFramePr>
          <p:nvPr>
            <p:extLst>
              <p:ext uri="{D42A27DB-BD31-4B8C-83A1-F6EECF244321}">
                <p14:modId xmlns:p14="http://schemas.microsoft.com/office/powerpoint/2010/main" val="1415613368"/>
              </p:ext>
            </p:extLst>
          </p:nvPr>
        </p:nvGraphicFramePr>
        <p:xfrm>
          <a:off x="1851991" y="3086100"/>
          <a:ext cx="14935200" cy="6084000"/>
        </p:xfrm>
        <a:graphic>
          <a:graphicData uri="http://schemas.openxmlformats.org/drawingml/2006/table">
            <a:tbl>
              <a:tblPr>
                <a:tableStyleId>{5940675A-B579-460E-94D1-54222C63F5DA}</a:tableStyleId>
              </a:tblPr>
              <a:tblGrid>
                <a:gridCol w="6858000">
                  <a:extLst>
                    <a:ext uri="{9D8B030D-6E8A-4147-A177-3AD203B41FA5}">
                      <a16:colId xmlns:a16="http://schemas.microsoft.com/office/drawing/2014/main" val="3321694859"/>
                    </a:ext>
                  </a:extLst>
                </a:gridCol>
                <a:gridCol w="8077200">
                  <a:extLst>
                    <a:ext uri="{9D8B030D-6E8A-4147-A177-3AD203B41FA5}">
                      <a16:colId xmlns:a16="http://schemas.microsoft.com/office/drawing/2014/main" val="807358050"/>
                    </a:ext>
                  </a:extLst>
                </a:gridCol>
              </a:tblGrid>
              <a:tr h="1212035">
                <a:tc>
                  <a:txBody>
                    <a:bodyPr/>
                    <a:lstStyle/>
                    <a:p>
                      <a:pPr marL="0" algn="l" defTabSz="914400" rtl="0" eaLnBrk="1" latinLnBrk="0" hangingPunct="1">
                        <a:spcBef>
                          <a:spcPts val="1800"/>
                        </a:spcBef>
                        <a:spcAft>
                          <a:spcPts val="1800"/>
                        </a:spcAft>
                      </a:pPr>
                      <a:r>
                        <a:rPr lang="en-GB" sz="4500" b="1" kern="1200" noProof="0" dirty="0">
                          <a:solidFill>
                            <a:schemeClr val="bg1"/>
                          </a:solidFill>
                          <a:latin typeface="+mn-lt"/>
                          <a:ea typeface="+mn-ea"/>
                          <a:cs typeface="+mn-cs"/>
                        </a:rPr>
                        <a:t>Passo</a:t>
                      </a:r>
                      <a:endParaRPr lang="en-GB" sz="4500" b="1"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1800"/>
                        </a:spcBef>
                        <a:spcAft>
                          <a:spcPts val="1800"/>
                        </a:spcAft>
                      </a:pPr>
                      <a:r>
                        <a:rPr lang="en-GB" sz="4500" b="1" noProof="0" dirty="0">
                          <a:solidFill>
                            <a:schemeClr val="bg1"/>
                          </a:solidFill>
                        </a:rPr>
                        <a:t>Cosa significa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71412109"/>
                  </a:ext>
                </a:extLst>
              </a:tr>
              <a:tr h="974393">
                <a:tc>
                  <a:txBody>
                    <a:bodyPr/>
                    <a:lstStyle/>
                    <a:p>
                      <a:pPr marL="514350" indent="-514350">
                        <a:spcBef>
                          <a:spcPts val="600"/>
                        </a:spcBef>
                        <a:spcAft>
                          <a:spcPts val="600"/>
                        </a:spcAft>
                        <a:buAutoNum type="arabicPeriod"/>
                      </a:pPr>
                      <a:r>
                        <a:rPr lang="en-GB" sz="3500" noProof="0" dirty="0">
                          <a:solidFill>
                            <a:schemeClr val="bg1"/>
                          </a:solidFill>
                        </a:rPr>
                        <a:t>Definire obiettivi concreti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Basati sulle esigenze reali di più ruoli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3070785705"/>
                  </a:ext>
                </a:extLst>
              </a:tr>
              <a:tr h="974393">
                <a:tc>
                  <a:txBody>
                    <a:bodyPr/>
                    <a:lstStyle/>
                    <a:p>
                      <a:pPr>
                        <a:spcBef>
                          <a:spcPts val="600"/>
                        </a:spcBef>
                        <a:spcAft>
                          <a:spcPts val="600"/>
                        </a:spcAft>
                      </a:pPr>
                      <a:r>
                        <a:rPr lang="en-GB" sz="3500" noProof="0" dirty="0">
                          <a:solidFill>
                            <a:schemeClr val="bg1"/>
                          </a:solidFill>
                        </a:rPr>
                        <a:t>2. Mappare i flussi di lavoro attuali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Identificare attriti e opportunità</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2435576632"/>
                  </a:ext>
                </a:extLst>
              </a:tr>
              <a:tr h="974393">
                <a:tc>
                  <a:txBody>
                    <a:bodyPr/>
                    <a:lstStyle/>
                    <a:p>
                      <a:pPr>
                        <a:spcBef>
                          <a:spcPts val="600"/>
                        </a:spcBef>
                        <a:spcAft>
                          <a:spcPts val="600"/>
                        </a:spcAft>
                      </a:pPr>
                      <a:r>
                        <a:rPr lang="en-GB" sz="3500" noProof="0" dirty="0">
                          <a:solidFill>
                            <a:schemeClr val="bg1"/>
                          </a:solidFill>
                        </a:rPr>
                        <a:t>3. Dare priorità alle azioni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Concentrarsi sull'impatto, ridurre i passaggi superflui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3930076091"/>
                  </a:ext>
                </a:extLst>
              </a:tr>
              <a:tr h="974393">
                <a:tc>
                  <a:txBody>
                    <a:bodyPr/>
                    <a:lstStyle/>
                    <a:p>
                      <a:pPr>
                        <a:spcBef>
                          <a:spcPts val="600"/>
                        </a:spcBef>
                        <a:spcAft>
                          <a:spcPts val="600"/>
                        </a:spcAft>
                      </a:pPr>
                      <a:r>
                        <a:rPr lang="en-GB" sz="3500" noProof="0" dirty="0">
                          <a:solidFill>
                            <a:schemeClr val="bg1"/>
                          </a:solidFill>
                        </a:rPr>
                        <a:t>4. Creare una tabella di marcia per l'implementazione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Definire chiaramente ruoli, tempistiche e strumenti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3090012600"/>
                  </a:ext>
                </a:extLst>
              </a:tr>
              <a:tr h="974393">
                <a:tc>
                  <a:txBody>
                    <a:bodyPr/>
                    <a:lstStyle/>
                    <a:p>
                      <a:pPr>
                        <a:spcBef>
                          <a:spcPts val="600"/>
                        </a:spcBef>
                        <a:spcAft>
                          <a:spcPts val="600"/>
                        </a:spcAft>
                      </a:pPr>
                      <a:r>
                        <a:rPr lang="en-GB" sz="3500" noProof="0" dirty="0">
                          <a:solidFill>
                            <a:schemeClr val="bg1"/>
                          </a:solidFill>
                        </a:rPr>
                        <a:t>5. Creare cicli di feedback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pPr>
                        <a:spcBef>
                          <a:spcPts val="600"/>
                        </a:spcBef>
                        <a:spcAft>
                          <a:spcPts val="600"/>
                        </a:spcAft>
                      </a:pPr>
                      <a:r>
                        <a:rPr lang="en-GB" sz="3500" noProof="0" dirty="0">
                          <a:solidFill>
                            <a:schemeClr val="bg1"/>
                          </a:solidFill>
                        </a:rPr>
                        <a:t>Adattarsi man mano, non solo dopo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extLst>
                  <a:ext uri="{0D108BD9-81ED-4DB2-BD59-A6C34878D82A}">
                    <a16:rowId xmlns:a16="http://schemas.microsoft.com/office/drawing/2014/main" val="1507679330"/>
                  </a:ext>
                </a:extLst>
              </a:tr>
            </a:tbl>
          </a:graphicData>
        </a:graphic>
      </p:graphicFrame>
    </p:spTree>
    <p:extLst>
      <p:ext uri="{BB962C8B-B14F-4D97-AF65-F5344CB8AC3E}">
        <p14:creationId xmlns:p14="http://schemas.microsoft.com/office/powerpoint/2010/main" val="2958159081"/>
      </p:ext>
    </p:extLst>
  </p:cSld>
  <p:clrMapOvr>
    <a:masterClrMapping/>
  </p:clrMapOvr>
</p:sld>
</file>

<file path=ppt/slides/slide61.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6C93-9447-C888-8EBE-5AC572CCDEF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6B2D3B7-F2FA-90FA-053F-7E67A07E45A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F77541C1-ECF8-9FEF-D477-0E545C15428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AC45A0E3-9219-32AA-8769-717023488B2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Comprendere la resistenza al cambiamento digitale</a:t>
            </a:r>
            <a:endParaRPr lang="en-GB" sz="5000" b="1" noProof="0" dirty="0"/>
          </a:p>
        </p:txBody>
      </p:sp>
      <p:sp>
        <p:nvSpPr>
          <p:cNvPr id="8" name="TextBox 7">
            <a:extLst>
              <a:ext uri="{FF2B5EF4-FFF2-40B4-BE49-F238E27FC236}">
                <a16:creationId xmlns:a16="http://schemas.microsoft.com/office/drawing/2014/main" id="{CCE7F859-333B-E1DE-8476-F9138A353C27}"/>
              </a:ext>
            </a:extLst>
          </p:cNvPr>
          <p:cNvSpPr txBox="1"/>
          <p:nvPr/>
        </p:nvSpPr>
        <p:spPr>
          <a:xfrm>
            <a:off x="838200" y="3265004"/>
            <a:ext cx="11237842" cy="3756991"/>
          </a:xfrm>
          <a:prstGeom prst="rect">
            <a:avLst/>
          </a:prstGeom>
          <a:noFill/>
        </p:spPr>
        <p:txBody>
          <a:bodyPr wrap="square">
            <a:spAutoFit/>
          </a:bodyPr>
          <a:lstStyle/>
          <a:p>
            <a:pPr marL="542925" indent="-542925">
              <a:lnSpc>
                <a:spcPct val="107000"/>
              </a:lnSpc>
              <a:spcBef>
                <a:spcPts val="1800"/>
              </a:spcBef>
              <a:spcAft>
                <a:spcPts val="1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La resistenza non è un fallimento, è un feedback</a:t>
            </a:r>
          </a:p>
          <a:p>
            <a:pPr marL="542925" indent="-542925">
              <a:lnSpc>
                <a:spcPct val="107000"/>
              </a:lnSpc>
              <a:spcBef>
                <a:spcPts val="1800"/>
              </a:spcBef>
              <a:spcAft>
                <a:spcPts val="1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Può riflettere paura, confusione o esclusione</a:t>
            </a:r>
          </a:p>
          <a:p>
            <a:pPr marL="542925" indent="-542925">
              <a:lnSpc>
                <a:spcPct val="107000"/>
              </a:lnSpc>
              <a:spcBef>
                <a:spcPts val="1800"/>
              </a:spcBef>
              <a:spcAft>
                <a:spcPts val="1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I formatori aiutano a decodificare le preoccupazioni e a ridurre l'ansia</a:t>
            </a:r>
          </a:p>
          <a:p>
            <a:pPr marL="542925" indent="-542925">
              <a:lnSpc>
                <a:spcPct val="107000"/>
              </a:lnSpc>
              <a:spcBef>
                <a:spcPts val="1800"/>
              </a:spcBef>
              <a:spcAft>
                <a:spcPts val="1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Piccole vittorie creano fiducia</a:t>
            </a:r>
          </a:p>
        </p:txBody>
      </p:sp>
      <p:pic>
        <p:nvPicPr>
          <p:cNvPr id="9" name="Γραφικό 8">
            <a:extLst>
              <a:ext uri="{FF2B5EF4-FFF2-40B4-BE49-F238E27FC236}">
                <a16:creationId xmlns:a16="http://schemas.microsoft.com/office/drawing/2014/main" id="{04A88795-C69F-BF1B-81CE-BE81C5479410}"/>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725400" y="2956891"/>
            <a:ext cx="4446104" cy="4267200"/>
          </a:xfrm>
          <a:prstGeom prst="rect">
            <a:avLst/>
          </a:prstGeom>
        </p:spPr>
      </p:pic>
      <p:sp>
        <p:nvSpPr>
          <p:cNvPr id="12" name="TextBox 11">
            <a:extLst>
              <a:ext uri="{FF2B5EF4-FFF2-40B4-BE49-F238E27FC236}">
                <a16:creationId xmlns:a16="http://schemas.microsoft.com/office/drawing/2014/main" id="{D345BBD1-AC0D-8801-2104-14054EB89DE8}"/>
              </a:ext>
            </a:extLst>
          </p:cNvPr>
          <p:cNvSpPr txBox="1"/>
          <p:nvPr/>
        </p:nvSpPr>
        <p:spPr>
          <a:xfrm>
            <a:off x="1205948" y="8702815"/>
            <a:ext cx="15876104" cy="707886"/>
          </a:xfrm>
          <a:prstGeom prst="rect">
            <a:avLst/>
          </a:prstGeom>
          <a:solidFill>
            <a:srgbClr val="04A6C2"/>
          </a:solidFill>
        </p:spPr>
        <p:txBody>
          <a:bodyPr wrap="square">
            <a:spAutoFit/>
          </a:bodyPr>
          <a:lstStyle/>
          <a:p>
            <a:pPr algn="ctr"/>
            <a:r>
              <a:rPr lang="en-GB" sz="4000" b="1" i="1" noProof="0" dirty="0">
                <a:solidFill>
                  <a:schemeClr val="bg1"/>
                </a:solidFill>
              </a:rPr>
              <a:t>Il cambiamento non fallisce a causa degli strumenti. Fallisce quando le persone si sentono escluse</a:t>
            </a:r>
          </a:p>
        </p:txBody>
      </p:sp>
    </p:spTree>
    <p:extLst>
      <p:ext uri="{BB962C8B-B14F-4D97-AF65-F5344CB8AC3E}">
        <p14:creationId xmlns:p14="http://schemas.microsoft.com/office/powerpoint/2010/main" val="3249871299"/>
      </p:ext>
    </p:extLst>
  </p:cSld>
  <p:clrMapOvr>
    <a:masterClrMapping/>
  </p:clrMapOvr>
</p:sld>
</file>

<file path=ppt/slides/slide62.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27AAA-CEDA-961C-39C9-766EAFAF9F6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11FB23A-BDE2-B711-CBE4-8E856FD8DB8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B73A5324-9FCE-4F09-C53F-C8FFA490C0E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498B93C4-AD6F-35C7-6544-B6EE1A8093EF}"/>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Strumenti adeguati alle esigenze</a:t>
            </a:r>
            <a:endParaRPr lang="en-GB" sz="5000" b="1" noProof="0" dirty="0"/>
          </a:p>
        </p:txBody>
      </p:sp>
      <p:graphicFrame>
        <p:nvGraphicFramePr>
          <p:cNvPr id="4" name="Πίνακας 3">
            <a:extLst>
              <a:ext uri="{FF2B5EF4-FFF2-40B4-BE49-F238E27FC236}">
                <a16:creationId xmlns:a16="http://schemas.microsoft.com/office/drawing/2014/main" id="{21FD42F0-25DE-94DA-981F-F6F8F503AF72}"/>
              </a:ext>
            </a:extLst>
          </p:cNvPr>
          <p:cNvGraphicFramePr>
            <a:graphicFrameLocks noGrp="1"/>
          </p:cNvGraphicFramePr>
          <p:nvPr>
            <p:extLst>
              <p:ext uri="{D42A27DB-BD31-4B8C-83A1-F6EECF244321}">
                <p14:modId xmlns:p14="http://schemas.microsoft.com/office/powerpoint/2010/main" val="2358952053"/>
              </p:ext>
            </p:extLst>
          </p:nvPr>
        </p:nvGraphicFramePr>
        <p:xfrm>
          <a:off x="2971800" y="2400300"/>
          <a:ext cx="13944600" cy="7564708"/>
        </p:xfrm>
        <a:graphic>
          <a:graphicData uri="http://schemas.openxmlformats.org/drawingml/2006/table">
            <a:tbl>
              <a:tblPr>
                <a:tableStyleId>{5940675A-B579-460E-94D1-54222C63F5DA}</a:tableStyleId>
              </a:tblPr>
              <a:tblGrid>
                <a:gridCol w="4648200">
                  <a:extLst>
                    <a:ext uri="{9D8B030D-6E8A-4147-A177-3AD203B41FA5}">
                      <a16:colId xmlns:a16="http://schemas.microsoft.com/office/drawing/2014/main" val="705434875"/>
                    </a:ext>
                  </a:extLst>
                </a:gridCol>
                <a:gridCol w="4800600">
                  <a:extLst>
                    <a:ext uri="{9D8B030D-6E8A-4147-A177-3AD203B41FA5}">
                      <a16:colId xmlns:a16="http://schemas.microsoft.com/office/drawing/2014/main" val="1780786107"/>
                    </a:ext>
                  </a:extLst>
                </a:gridCol>
                <a:gridCol w="4495800">
                  <a:extLst>
                    <a:ext uri="{9D8B030D-6E8A-4147-A177-3AD203B41FA5}">
                      <a16:colId xmlns:a16="http://schemas.microsoft.com/office/drawing/2014/main" val="3221374552"/>
                    </a:ext>
                  </a:extLst>
                </a:gridCol>
              </a:tblGrid>
              <a:tr h="811411">
                <a:tc>
                  <a:txBody>
                    <a:bodyPr/>
                    <a:lstStyle/>
                    <a:p>
                      <a:r>
                        <a:rPr lang="en-GB" sz="4500" b="1" noProof="0" dirty="0">
                          <a:solidFill>
                            <a:schemeClr val="bg1"/>
                          </a:solidFill>
                        </a:rPr>
                        <a:t>Attività</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4500" b="1" noProof="0" dirty="0">
                          <a:solidFill>
                            <a:schemeClr val="bg1"/>
                          </a:solidFill>
                        </a:rPr>
                        <a:t>Esempio di buona corrispondenza</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4500" b="1" noProof="0" dirty="0">
                          <a:solidFill>
                            <a:schemeClr val="bg1"/>
                          </a:solidFill>
                        </a:rPr>
                        <a:t>Cosa controllare</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extLst>
                  <a:ext uri="{0D108BD9-81ED-4DB2-BD59-A6C34878D82A}">
                    <a16:rowId xmlns:a16="http://schemas.microsoft.com/office/drawing/2014/main" val="2811462625"/>
                  </a:ext>
                </a:extLst>
              </a:tr>
              <a:tr h="1342109">
                <a:tc>
                  <a:txBody>
                    <a:bodyPr/>
                    <a:lstStyle/>
                    <a:p>
                      <a:r>
                        <a:rPr lang="en-GB" sz="3500" b="1" noProof="0" dirty="0"/>
                        <a:t>Condivisione di file</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500" noProof="0" dirty="0"/>
                        <a:t>Cartelle condivise con regole di denominazione</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500" noProof="0" dirty="0"/>
                        <a:t>Tracciabilità, accesso</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12424357"/>
                  </a:ext>
                </a:extLst>
              </a:tr>
              <a:tr h="1960185">
                <a:tc>
                  <a:txBody>
                    <a:bodyPr/>
                    <a:lstStyle/>
                    <a:p>
                      <a:r>
                        <a:rPr lang="en-GB" sz="3500" b="1" noProof="0" dirty="0"/>
                        <a:t>Pianificazione delle prove</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500" noProof="0" dirty="0"/>
                        <a:t>Calendari condivisi con impostazioni del fuso orario</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500" noProof="0" dirty="0"/>
                        <a:t>Chiarezza, disponibilità</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1263415"/>
                  </a:ext>
                </a:extLst>
              </a:tr>
              <a:tr h="1960185">
                <a:tc>
                  <a:txBody>
                    <a:bodyPr/>
                    <a:lstStyle/>
                    <a:p>
                      <a:r>
                        <a:rPr lang="en-GB" sz="3500" b="1" noProof="0" dirty="0"/>
                        <a:t>Co-progettazione creativa</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500" noProof="0" dirty="0"/>
                        <a:t>Strumenti che supportano l'annotazione o il controllo delle versioni</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500" noProof="0" dirty="0"/>
                        <a:t>Facilità d'uso, collaborazione</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1404190"/>
                  </a:ext>
                </a:extLst>
              </a:tr>
              <a:tr h="1342109">
                <a:tc>
                  <a:txBody>
                    <a:bodyPr/>
                    <a:lstStyle/>
                    <a:p>
                      <a:r>
                        <a:rPr lang="en-GB" sz="3500" b="1" noProof="0" dirty="0"/>
                        <a:t>Aggiornamenti del team</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500" noProof="0" dirty="0"/>
                        <a:t>Piattaforme di progetto o thread di chat</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500" noProof="0" dirty="0"/>
                        <a:t>Visibilità, concentrazione</a:t>
                      </a:r>
                    </a:p>
                  </a:txBody>
                  <a:tcPr marL="137160" marR="137160" marT="137160" marB="13716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11183880"/>
                  </a:ext>
                </a:extLst>
              </a:tr>
            </a:tbl>
          </a:graphicData>
        </a:graphic>
      </p:graphicFrame>
      <p:pic>
        <p:nvPicPr>
          <p:cNvPr id="6" name="Γραφικό 5">
            <a:extLst>
              <a:ext uri="{FF2B5EF4-FFF2-40B4-BE49-F238E27FC236}">
                <a16:creationId xmlns:a16="http://schemas.microsoft.com/office/drawing/2014/main" id="{A6CDC1BF-711F-CFA6-F100-421EADFA2C5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600200" y="3440159"/>
            <a:ext cx="1080000" cy="1080000"/>
          </a:xfrm>
          <a:prstGeom prst="rect">
            <a:avLst/>
          </a:prstGeom>
        </p:spPr>
      </p:pic>
      <p:pic>
        <p:nvPicPr>
          <p:cNvPr id="7" name="Γραφικό 6">
            <a:extLst>
              <a:ext uri="{FF2B5EF4-FFF2-40B4-BE49-F238E27FC236}">
                <a16:creationId xmlns:a16="http://schemas.microsoft.com/office/drawing/2014/main" id="{0B221F3A-F381-100F-2E64-70E41E8DD71E}"/>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600200" y="5054100"/>
            <a:ext cx="1080000" cy="1080000"/>
          </a:xfrm>
          <a:prstGeom prst="rect">
            <a:avLst/>
          </a:prstGeom>
        </p:spPr>
      </p:pic>
      <p:pic>
        <p:nvPicPr>
          <p:cNvPr id="10" name="Γραφικό 9">
            <a:extLst>
              <a:ext uri="{FF2B5EF4-FFF2-40B4-BE49-F238E27FC236}">
                <a16:creationId xmlns:a16="http://schemas.microsoft.com/office/drawing/2014/main" id="{8013A0E3-B4C2-EBD6-D0D8-C9B67CF6F9AD}"/>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600200" y="6953578"/>
            <a:ext cx="1080000" cy="1080000"/>
          </a:xfrm>
          <a:prstGeom prst="rect">
            <a:avLst/>
          </a:prstGeom>
        </p:spPr>
      </p:pic>
      <p:pic>
        <p:nvPicPr>
          <p:cNvPr id="11" name="Γραφικό 10">
            <a:extLst>
              <a:ext uri="{FF2B5EF4-FFF2-40B4-BE49-F238E27FC236}">
                <a16:creationId xmlns:a16="http://schemas.microsoft.com/office/drawing/2014/main" id="{F29272AD-EB74-1FAF-043F-4D4DFD417379}"/>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600200" y="8711700"/>
            <a:ext cx="1080000" cy="1080000"/>
          </a:xfrm>
          <a:prstGeom prst="rect">
            <a:avLst/>
          </a:prstGeom>
        </p:spPr>
      </p:pic>
    </p:spTree>
    <p:extLst>
      <p:ext uri="{BB962C8B-B14F-4D97-AF65-F5344CB8AC3E}">
        <p14:creationId xmlns:p14="http://schemas.microsoft.com/office/powerpoint/2010/main" val="3560657568"/>
      </p:ext>
    </p:extLst>
  </p:cSld>
  <p:clrMapOvr>
    <a:masterClrMapping/>
  </p:clrMapOvr>
</p:sld>
</file>

<file path=ppt/slides/slide63.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B1DF70-6ACB-94E0-3E43-E55B53535E1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EABD44-4C17-B658-B7E7-16713CBE309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6C6E955-EF25-DC19-43C3-D99C17ACCCF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5B77923D-E51E-EDFF-72BE-31E9FCB44241}"/>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Esplorare le nuove tecnologie nelle arti dello spettacolo</a:t>
            </a:r>
            <a:endParaRPr lang="en-GB" sz="5000" b="1" noProof="0" dirty="0"/>
          </a:p>
        </p:txBody>
      </p:sp>
      <p:sp>
        <p:nvSpPr>
          <p:cNvPr id="8" name="TextBox 7">
            <a:extLst>
              <a:ext uri="{FF2B5EF4-FFF2-40B4-BE49-F238E27FC236}">
                <a16:creationId xmlns:a16="http://schemas.microsoft.com/office/drawing/2014/main" id="{692654AC-DAA9-2C2F-9C53-9608D043745D}"/>
              </a:ext>
            </a:extLst>
          </p:cNvPr>
          <p:cNvSpPr txBox="1"/>
          <p:nvPr/>
        </p:nvSpPr>
        <p:spPr>
          <a:xfrm>
            <a:off x="679172" y="5041085"/>
            <a:ext cx="11237842" cy="3295326"/>
          </a:xfrm>
          <a:prstGeom prst="rect">
            <a:avLst/>
          </a:prstGeom>
          <a:noFill/>
        </p:spPr>
        <p:txBody>
          <a:bodyPr wrap="square">
            <a:spAutoFit/>
          </a:bodyPr>
          <a:lstStyle/>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Esplorare gli strumenti emergenti con uno scopo chiaro</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Inizia con usi a basso rischio (ad esempio, testare idee, anteprime)</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Mantenete la creatività e l'inclusione al centro</a:t>
            </a:r>
          </a:p>
          <a:p>
            <a:pPr marL="542925" indent="-542925">
              <a:lnSpc>
                <a:spcPct val="107000"/>
              </a:lnSpc>
              <a:spcBef>
                <a:spcPts val="1200"/>
              </a:spcBef>
              <a:spcAft>
                <a:spcPts val="1200"/>
              </a:spcAft>
              <a:buClr>
                <a:srgbClr val="3F6031"/>
              </a:buClr>
              <a:buFont typeface="Wingdings" panose="05000000000000000000" pitchFamily="2" charset="2"/>
              <a:buChar char="ü"/>
            </a:pPr>
            <a:r>
              <a:rPr lang="en-GB" sz="3500" noProof="0" dirty="0"/>
              <a:t>Discuti di etica: proprietà, trasparenza, accessibilità</a:t>
            </a:r>
          </a:p>
        </p:txBody>
      </p:sp>
      <p:sp>
        <p:nvSpPr>
          <p:cNvPr id="12" name="TextBox 11">
            <a:extLst>
              <a:ext uri="{FF2B5EF4-FFF2-40B4-BE49-F238E27FC236}">
                <a16:creationId xmlns:a16="http://schemas.microsoft.com/office/drawing/2014/main" id="{97860079-A435-F05A-DFD5-70784D0FEBF7}"/>
              </a:ext>
            </a:extLst>
          </p:cNvPr>
          <p:cNvSpPr txBox="1"/>
          <p:nvPr/>
        </p:nvSpPr>
        <p:spPr>
          <a:xfrm>
            <a:off x="705678" y="2710305"/>
            <a:ext cx="17353722" cy="1169551"/>
          </a:xfrm>
          <a:prstGeom prst="rect">
            <a:avLst/>
          </a:prstGeom>
          <a:noFill/>
        </p:spPr>
        <p:txBody>
          <a:bodyPr wrap="square">
            <a:spAutoFit/>
          </a:bodyPr>
          <a:lstStyle/>
          <a:p>
            <a:r>
              <a:rPr lang="en-GB" sz="3500" b="1" noProof="0" dirty="0">
                <a:solidFill>
                  <a:srgbClr val="3F6031"/>
                </a:solidFill>
              </a:rPr>
              <a:t>Le tecnologie emergenti offrono possibilità entusiasmanti nelle arti dello spettacolo, ma devono essere affrontate con attenzione, intenzionalità e in linea con i valori e le capacità dei tuoi studenti.</a:t>
            </a:r>
          </a:p>
        </p:txBody>
      </p:sp>
      <p:grpSp>
        <p:nvGrpSpPr>
          <p:cNvPr id="17" name="Ομάδα 16">
            <a:extLst>
              <a:ext uri="{FF2B5EF4-FFF2-40B4-BE49-F238E27FC236}">
                <a16:creationId xmlns:a16="http://schemas.microsoft.com/office/drawing/2014/main" id="{B78D92E9-CF58-3D5F-250C-9AAF0E6BC9A6}"/>
              </a:ext>
            </a:extLst>
          </p:cNvPr>
          <p:cNvGrpSpPr/>
          <p:nvPr/>
        </p:nvGrpSpPr>
        <p:grpSpPr>
          <a:xfrm>
            <a:off x="11739832" y="4529448"/>
            <a:ext cx="4947968" cy="4318600"/>
            <a:chOff x="11779590" y="4072700"/>
            <a:chExt cx="4947968" cy="4318600"/>
          </a:xfrm>
        </p:grpSpPr>
        <p:pic>
          <p:nvPicPr>
            <p:cNvPr id="13" name="Γραφικό 12">
              <a:extLst>
                <a:ext uri="{FF2B5EF4-FFF2-40B4-BE49-F238E27FC236}">
                  <a16:creationId xmlns:a16="http://schemas.microsoft.com/office/drawing/2014/main" id="{EF25A9BC-75FE-559B-FAE3-083AE519D812}"/>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4325600" y="4072700"/>
              <a:ext cx="1800000" cy="1800000"/>
            </a:xfrm>
            <a:prstGeom prst="rect">
              <a:avLst/>
            </a:prstGeom>
          </p:spPr>
        </p:pic>
        <p:pic>
          <p:nvPicPr>
            <p:cNvPr id="14" name="Γραφικό 13">
              <a:extLst>
                <a:ext uri="{FF2B5EF4-FFF2-40B4-BE49-F238E27FC236}">
                  <a16:creationId xmlns:a16="http://schemas.microsoft.com/office/drawing/2014/main" id="{1B3710F9-62C4-97A3-9F95-92EDAEC2E5EA}"/>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1779590" y="4608802"/>
              <a:ext cx="1800000" cy="1800000"/>
            </a:xfrm>
            <a:prstGeom prst="rect">
              <a:avLst/>
            </a:prstGeom>
          </p:spPr>
        </p:pic>
        <p:pic>
          <p:nvPicPr>
            <p:cNvPr id="15" name="Γραφικό 14">
              <a:extLst>
                <a:ext uri="{FF2B5EF4-FFF2-40B4-BE49-F238E27FC236}">
                  <a16:creationId xmlns:a16="http://schemas.microsoft.com/office/drawing/2014/main" id="{059D4484-96CD-439E-6DFF-4A856C3956F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4927558" y="6167172"/>
              <a:ext cx="1800000" cy="1800000"/>
            </a:xfrm>
            <a:prstGeom prst="rect">
              <a:avLst/>
            </a:prstGeom>
          </p:spPr>
        </p:pic>
        <p:pic>
          <p:nvPicPr>
            <p:cNvPr id="16" name="Γραφικό 15">
              <a:extLst>
                <a:ext uri="{FF2B5EF4-FFF2-40B4-BE49-F238E27FC236}">
                  <a16:creationId xmlns:a16="http://schemas.microsoft.com/office/drawing/2014/main" id="{0C00BE7E-96ED-4D89-3969-15F643F4A17D}"/>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2542165" y="6591300"/>
              <a:ext cx="1800000" cy="1800000"/>
            </a:xfrm>
            <a:prstGeom prst="rect">
              <a:avLst/>
            </a:prstGeom>
          </p:spPr>
        </p:pic>
      </p:grpSp>
      <p:sp>
        <p:nvSpPr>
          <p:cNvPr id="18" name="TextBox 17">
            <a:extLst>
              <a:ext uri="{FF2B5EF4-FFF2-40B4-BE49-F238E27FC236}">
                <a16:creationId xmlns:a16="http://schemas.microsoft.com/office/drawing/2014/main" id="{FC42ECDB-74FB-85D0-EB6B-762393B61C9C}"/>
              </a:ext>
            </a:extLst>
          </p:cNvPr>
          <p:cNvSpPr txBox="1"/>
          <p:nvPr/>
        </p:nvSpPr>
        <p:spPr>
          <a:xfrm>
            <a:off x="12970565" y="8112732"/>
            <a:ext cx="1050235" cy="861774"/>
          </a:xfrm>
          <a:prstGeom prst="rect">
            <a:avLst/>
          </a:prstGeom>
          <a:noFill/>
        </p:spPr>
        <p:txBody>
          <a:bodyPr wrap="square">
            <a:spAutoFit/>
          </a:bodyPr>
          <a:lstStyle/>
          <a:p>
            <a:r>
              <a:rPr lang="en-GB" sz="5000" b="1" noProof="0" dirty="0">
                <a:solidFill>
                  <a:srgbClr val="569938"/>
                </a:solidFill>
              </a:rPr>
              <a:t>XR</a:t>
            </a:r>
          </a:p>
        </p:txBody>
      </p:sp>
      <p:sp>
        <p:nvSpPr>
          <p:cNvPr id="19" name="TextBox 18">
            <a:extLst>
              <a:ext uri="{FF2B5EF4-FFF2-40B4-BE49-F238E27FC236}">
                <a16:creationId xmlns:a16="http://schemas.microsoft.com/office/drawing/2014/main" id="{0F9529ED-41B2-3EB4-6E54-2CA6E968B91B}"/>
              </a:ext>
            </a:extLst>
          </p:cNvPr>
          <p:cNvSpPr txBox="1"/>
          <p:nvPr/>
        </p:nvSpPr>
        <p:spPr>
          <a:xfrm>
            <a:off x="12209931" y="5826974"/>
            <a:ext cx="1050235" cy="861774"/>
          </a:xfrm>
          <a:prstGeom prst="rect">
            <a:avLst/>
          </a:prstGeom>
          <a:noFill/>
        </p:spPr>
        <p:txBody>
          <a:bodyPr wrap="square">
            <a:spAutoFit/>
          </a:bodyPr>
          <a:lstStyle/>
          <a:p>
            <a:r>
              <a:rPr lang="en-GB" sz="5000" b="1" noProof="0" dirty="0">
                <a:solidFill>
                  <a:srgbClr val="569938"/>
                </a:solidFill>
              </a:rPr>
              <a:t>VR</a:t>
            </a:r>
          </a:p>
        </p:txBody>
      </p:sp>
    </p:spTree>
    <p:extLst>
      <p:ext uri="{BB962C8B-B14F-4D97-AF65-F5344CB8AC3E}">
        <p14:creationId xmlns:p14="http://schemas.microsoft.com/office/powerpoint/2010/main" val="702125398"/>
      </p:ext>
    </p:extLst>
  </p:cSld>
  <p:clrMapOvr>
    <a:masterClrMapping/>
  </p:clrMapOvr>
</p:sld>
</file>

<file path=ppt/slides/slide64.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61B35-DA6A-2374-A097-BDEE477C511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A46A8A1-F27C-C825-1193-69E0FB50A620}"/>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8425897-9597-DBA2-43AA-8AD00119928D}"/>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F30225B1-E9B1-9CB4-0334-EE716C7650DE}"/>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Attività C4.A7</a:t>
            </a:r>
            <a:endParaRPr lang="en-GB" sz="6000" noProof="0" dirty="0">
              <a:solidFill>
                <a:srgbClr val="3F6031"/>
              </a:solidFill>
            </a:endParaRPr>
          </a:p>
        </p:txBody>
      </p:sp>
      <p:sp>
        <p:nvSpPr>
          <p:cNvPr id="7" name="TextBox 6">
            <a:extLst>
              <a:ext uri="{FF2B5EF4-FFF2-40B4-BE49-F238E27FC236}">
                <a16:creationId xmlns:a16="http://schemas.microsoft.com/office/drawing/2014/main" id="{79261C75-285B-C128-6566-40ADACE3F701}"/>
              </a:ext>
            </a:extLst>
          </p:cNvPr>
          <p:cNvSpPr txBox="1"/>
          <p:nvPr/>
        </p:nvSpPr>
        <p:spPr>
          <a:xfrm>
            <a:off x="1828800" y="3948619"/>
            <a:ext cx="15866165" cy="841962"/>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Un impegno, uno strumento</a:t>
            </a:r>
          </a:p>
        </p:txBody>
      </p:sp>
      <p:sp>
        <p:nvSpPr>
          <p:cNvPr id="6" name="TextBox 5">
            <a:extLst>
              <a:ext uri="{FF2B5EF4-FFF2-40B4-BE49-F238E27FC236}">
                <a16:creationId xmlns:a16="http://schemas.microsoft.com/office/drawing/2014/main" id="{D459C844-95BC-C1CD-C784-27E804C60636}"/>
              </a:ext>
            </a:extLst>
          </p:cNvPr>
          <p:cNvSpPr txBox="1"/>
          <p:nvPr/>
        </p:nvSpPr>
        <p:spPr>
          <a:xfrm>
            <a:off x="4278086" y="6049096"/>
            <a:ext cx="12170227" cy="2215991"/>
          </a:xfrm>
          <a:prstGeom prst="rect">
            <a:avLst/>
          </a:prstGeom>
          <a:noFill/>
        </p:spPr>
        <p:txBody>
          <a:bodyPr wrap="square">
            <a:spAutoFit/>
          </a:bodyPr>
          <a:lstStyle/>
          <a:p>
            <a:pPr marL="457200" indent="-457200">
              <a:spcBef>
                <a:spcPts val="600"/>
              </a:spcBef>
              <a:spcAft>
                <a:spcPts val="600"/>
              </a:spcAft>
              <a:buFont typeface="Arial" panose="020B0604020202020204" pitchFamily="34" charset="0"/>
              <a:buChar char="•"/>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Qual è un piccolo impegno specifico che assumerai come formatore per sostenere pratiche digitali più sicure, sostenibili o inclusive?</a:t>
            </a:r>
            <a:endParaRPr lang="el-GR" sz="32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457200" indent="-457200">
              <a:spcBef>
                <a:spcPts val="600"/>
              </a:spcBef>
              <a:spcAft>
                <a:spcPts val="600"/>
              </a:spcAft>
              <a:buFont typeface="Arial" panose="020B0604020202020204" pitchFamily="34" charset="0"/>
              <a:buChar char="•"/>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Quale strumento digitale, metodo di comunicazione o abitudine di lavoro approfondirai o promuoverai con i tuoi studenti?</a:t>
            </a:r>
            <a:endParaRPr lang="el-GR" sz="3200" dirty="0">
              <a:solidFill>
                <a:srgbClr val="000000"/>
              </a:solidFill>
              <a:effectLst/>
              <a:uFill>
                <a:solidFill>
                  <a:srgbClr val="000000"/>
                </a:solidFill>
              </a:u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74137306"/>
      </p:ext>
    </p:extLst>
  </p:cSld>
  <p:clrMapOvr>
    <a:masterClrMapping/>
  </p:clrMapOvr>
</p:sld>
</file>

<file path=ppt/slides/slide65.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89F61-396C-BA16-49AA-8B9A8F81313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D4DED8C-442A-1DF6-4D30-C933BDC02C1A}"/>
              </a:ext>
            </a:extLst>
          </p:cNvPr>
          <p:cNvSpPr/>
          <p:nvPr/>
        </p:nvSpPr>
        <p:spPr>
          <a:xfrm flipV="1">
            <a:off x="0" y="-190500"/>
            <a:ext cx="18288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C621BB6C-0607-61C7-3134-EEF1D8651E4F}"/>
              </a:ext>
            </a:extLst>
          </p:cNvPr>
          <p:cNvSpPr/>
          <p:nvPr/>
        </p:nvSpPr>
        <p:spPr>
          <a:xfrm rot="-10800000">
            <a:off x="4471737" y="49149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A79ADEE-6721-B41A-CE75-CBC5B46CAE5B}"/>
              </a:ext>
            </a:extLst>
          </p:cNvPr>
          <p:cNvSpPr txBox="1"/>
          <p:nvPr/>
        </p:nvSpPr>
        <p:spPr>
          <a:xfrm>
            <a:off x="5715000" y="952500"/>
            <a:ext cx="3886200" cy="1323439"/>
          </a:xfrm>
          <a:prstGeom prst="rect">
            <a:avLst/>
          </a:prstGeom>
          <a:noFill/>
        </p:spPr>
        <p:txBody>
          <a:bodyPr wrap="square">
            <a:spAutoFit/>
          </a:bodyPr>
          <a:lstStyle/>
          <a:p>
            <a:pPr lvl="0"/>
            <a:r>
              <a:rPr lang="en-GB" sz="8000" b="1" noProof="0" dirty="0">
                <a:solidFill>
                  <a:schemeClr val="tx1"/>
                </a:solidFill>
                <a:effectLst/>
                <a:latin typeface="+mn-lt"/>
              </a:rPr>
              <a:t>Lezione 4</a:t>
            </a:r>
            <a:endParaRPr lang="en-GB" sz="8000" noProof="0" dirty="0"/>
          </a:p>
        </p:txBody>
      </p:sp>
      <p:sp>
        <p:nvSpPr>
          <p:cNvPr id="6" name="TextBox 5">
            <a:extLst>
              <a:ext uri="{FF2B5EF4-FFF2-40B4-BE49-F238E27FC236}">
                <a16:creationId xmlns:a16="http://schemas.microsoft.com/office/drawing/2014/main" id="{60CBCC4E-1630-015D-43C3-9740C6B78C15}"/>
              </a:ext>
            </a:extLst>
          </p:cNvPr>
          <p:cNvSpPr txBox="1"/>
          <p:nvPr/>
        </p:nvSpPr>
        <p:spPr>
          <a:xfrm>
            <a:off x="5562600" y="6060519"/>
            <a:ext cx="10134600" cy="2862322"/>
          </a:xfrm>
          <a:prstGeom prst="rect">
            <a:avLst/>
          </a:prstGeom>
          <a:noFill/>
        </p:spPr>
        <p:txBody>
          <a:bodyPr wrap="square">
            <a:spAutoFit/>
          </a:bodyPr>
          <a:lstStyle/>
          <a:p>
            <a:r>
              <a:rPr lang="en-GB" sz="6000" b="1" noProof="0" dirty="0"/>
              <a:t>Promuovere percorsi imprenditoriali nel settore delle arti dello spettacolo </a:t>
            </a:r>
            <a:endParaRPr lang="en-GB" sz="6000" noProof="0" dirty="0"/>
          </a:p>
        </p:txBody>
      </p:sp>
    </p:spTree>
    <p:extLst>
      <p:ext uri="{BB962C8B-B14F-4D97-AF65-F5344CB8AC3E}">
        <p14:creationId xmlns:p14="http://schemas.microsoft.com/office/powerpoint/2010/main" val="1589612976"/>
      </p:ext>
    </p:extLst>
  </p:cSld>
  <p:clrMapOvr>
    <a:masterClrMapping/>
  </p:clrMapOvr>
</p:sld>
</file>

<file path=ppt/slides/slide66.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4B497-44B5-C934-14C9-EEC25E7EB92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89A5431-FDF5-4C4E-2110-940FCFC9741F}"/>
              </a:ext>
            </a:extLst>
          </p:cNvPr>
          <p:cNvSpPr/>
          <p:nvPr/>
        </p:nvSpPr>
        <p:spPr>
          <a:xfrm flipV="1">
            <a:off x="-1049178" y="-5534233"/>
            <a:ext cx="19829349" cy="8576193"/>
          </a:xfrm>
          <a:custGeom>
            <a:avLst/>
            <a:gdLst/>
            <a:ahLst/>
            <a:cxnLst/>
            <a:rect l="l" t="t" r="r" b="b"/>
            <a:pathLst>
              <a:path w="19829349" h="8576193">
                <a:moveTo>
                  <a:pt x="0" y="8576193"/>
                </a:moveTo>
                <a:lnTo>
                  <a:pt x="19829349" y="8576193"/>
                </a:lnTo>
                <a:lnTo>
                  <a:pt x="19829349" y="0"/>
                </a:lnTo>
                <a:lnTo>
                  <a:pt x="0" y="0"/>
                </a:lnTo>
                <a:lnTo>
                  <a:pt x="0" y="857619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5D427080-7037-CF14-DA7C-D9E6395F759B}"/>
              </a:ext>
            </a:extLst>
          </p:cNvPr>
          <p:cNvSpPr/>
          <p:nvPr/>
        </p:nvSpPr>
        <p:spPr>
          <a:xfrm rot="-10800000">
            <a:off x="2013100" y="1549827"/>
            <a:ext cx="1015949" cy="1015949"/>
          </a:xfrm>
          <a:custGeom>
            <a:avLst/>
            <a:gdLst/>
            <a:ahLst/>
            <a:cxnLst/>
            <a:rect l="l" t="t" r="r" b="b"/>
            <a:pathLst>
              <a:path w="1015949" h="1015949">
                <a:moveTo>
                  <a:pt x="0" y="0"/>
                </a:moveTo>
                <a:lnTo>
                  <a:pt x="1015949" y="0"/>
                </a:lnTo>
                <a:lnTo>
                  <a:pt x="1015949" y="1015948"/>
                </a:lnTo>
                <a:lnTo>
                  <a:pt x="0" y="10159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4" name="TextBox 3">
            <a:extLst>
              <a:ext uri="{FF2B5EF4-FFF2-40B4-BE49-F238E27FC236}">
                <a16:creationId xmlns:a16="http://schemas.microsoft.com/office/drawing/2014/main" id="{45433262-0A02-C813-8890-2812C4F9D303}"/>
              </a:ext>
            </a:extLst>
          </p:cNvPr>
          <p:cNvSpPr txBox="1"/>
          <p:nvPr/>
        </p:nvSpPr>
        <p:spPr>
          <a:xfrm>
            <a:off x="2209800" y="4914900"/>
            <a:ext cx="15240000" cy="3702167"/>
          </a:xfrm>
          <a:prstGeom prst="rect">
            <a:avLst/>
          </a:prstGeom>
          <a:noFill/>
        </p:spPr>
        <p:txBody>
          <a:bodyPr wrap="square">
            <a:spAutoFit/>
          </a:bodyPr>
          <a:lstStyle/>
          <a:p>
            <a:pPr marL="62230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latin typeface="+mj-lt"/>
              </a:rPr>
              <a:t>Modelli imprenditoriali e mentalità nel settore delle arti dello spettacolo</a:t>
            </a:r>
          </a:p>
          <a:p>
            <a:pPr marL="62230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latin typeface="+mj-lt"/>
              </a:rPr>
              <a:t>Pianificazione strategica e riconoscimento delle opportunità nelle arti dello spettacolo</a:t>
            </a:r>
          </a:p>
          <a:p>
            <a:pPr marL="62230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latin typeface="+mj-lt"/>
              </a:rPr>
              <a:t>Progettazione e gestione di modelli di business rigenerativi nelle arti dello spettacolo</a:t>
            </a:r>
          </a:p>
          <a:p>
            <a:pPr marL="622300" indent="-622300" algn="just">
              <a:lnSpc>
                <a:spcPct val="150000"/>
              </a:lnSpc>
              <a:spcBef>
                <a:spcPts val="600"/>
              </a:spcBef>
              <a:spcAft>
                <a:spcPts val="600"/>
              </a:spcAft>
              <a:buClr>
                <a:srgbClr val="04A6C2"/>
              </a:buClr>
              <a:buFont typeface="Wingdings" panose="05000000000000000000" pitchFamily="2" charset="2"/>
              <a:buChar char="Ø"/>
            </a:pPr>
            <a:r>
              <a:rPr lang="en-GB" sz="3500" noProof="0" dirty="0">
                <a:latin typeface="+mj-lt"/>
              </a:rPr>
              <a:t>Marketing strategico e coinvolgimento del pubblico nelle arti dello spettacolo</a:t>
            </a:r>
          </a:p>
        </p:txBody>
      </p:sp>
      <p:sp>
        <p:nvSpPr>
          <p:cNvPr id="5" name="TextBox 4">
            <a:extLst>
              <a:ext uri="{FF2B5EF4-FFF2-40B4-BE49-F238E27FC236}">
                <a16:creationId xmlns:a16="http://schemas.microsoft.com/office/drawing/2014/main" id="{22225B0A-8B55-6169-69F4-B5CDD20197BB}"/>
              </a:ext>
            </a:extLst>
          </p:cNvPr>
          <p:cNvSpPr txBox="1"/>
          <p:nvPr/>
        </p:nvSpPr>
        <p:spPr>
          <a:xfrm>
            <a:off x="2133600" y="3530634"/>
            <a:ext cx="14782800" cy="861774"/>
          </a:xfrm>
          <a:prstGeom prst="rect">
            <a:avLst/>
          </a:prstGeom>
          <a:noFill/>
        </p:spPr>
        <p:txBody>
          <a:bodyPr wrap="square">
            <a:spAutoFit/>
          </a:bodyPr>
          <a:lstStyle/>
          <a:p>
            <a:pPr lvl="0"/>
            <a:r>
              <a:rPr lang="en-GB" sz="5000" b="1" noProof="0" dirty="0"/>
              <a:t>Argomenti della lezione 4</a:t>
            </a:r>
          </a:p>
        </p:txBody>
      </p:sp>
    </p:spTree>
    <p:extLst>
      <p:ext uri="{BB962C8B-B14F-4D97-AF65-F5344CB8AC3E}">
        <p14:creationId xmlns:p14="http://schemas.microsoft.com/office/powerpoint/2010/main" val="594153603"/>
      </p:ext>
    </p:extLst>
  </p:cSld>
  <p:clrMapOvr>
    <a:masterClrMapping/>
  </p:clrMapOvr>
</p:sld>
</file>

<file path=ppt/slides/slide67.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DFF6F-28BF-7FF5-85E0-6FD6B6CDF74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FAC4B9-C8C5-1338-2770-BA9C02811F6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99C83D79-6447-0101-F35E-8822DC9B60D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DB84AC6-DB4F-2C67-DDBB-C0FDE395D642}"/>
              </a:ext>
            </a:extLst>
          </p:cNvPr>
          <p:cNvSpPr txBox="1"/>
          <p:nvPr/>
        </p:nvSpPr>
        <p:spPr>
          <a:xfrm>
            <a:off x="0" y="1148176"/>
            <a:ext cx="16611600" cy="861774"/>
          </a:xfrm>
          <a:prstGeom prst="rect">
            <a:avLst/>
          </a:prstGeom>
          <a:noFill/>
        </p:spPr>
        <p:txBody>
          <a:bodyPr wrap="square">
            <a:spAutoFit/>
          </a:bodyPr>
          <a:lstStyle/>
          <a:p>
            <a:pPr lvl="0" algn="r"/>
            <a:r>
              <a:rPr lang="en-GB" sz="5000" b="1" noProof="0" dirty="0"/>
              <a:t>Perché il pensiero imprenditoriale è importante nelle arti dello spettacolo</a:t>
            </a:r>
          </a:p>
        </p:txBody>
      </p:sp>
      <p:sp>
        <p:nvSpPr>
          <p:cNvPr id="18" name="TextBox 17">
            <a:extLst>
              <a:ext uri="{FF2B5EF4-FFF2-40B4-BE49-F238E27FC236}">
                <a16:creationId xmlns:a16="http://schemas.microsoft.com/office/drawing/2014/main" id="{8358DC22-E52B-5A8E-ADF4-2BD6269FA446}"/>
              </a:ext>
            </a:extLst>
          </p:cNvPr>
          <p:cNvSpPr txBox="1"/>
          <p:nvPr/>
        </p:nvSpPr>
        <p:spPr>
          <a:xfrm>
            <a:off x="4664766" y="5459049"/>
            <a:ext cx="11237842" cy="1245919"/>
          </a:xfrm>
          <a:prstGeom prst="rect">
            <a:avLst/>
          </a:prstGeom>
          <a:noFill/>
        </p:spPr>
        <p:txBody>
          <a:bodyPr wrap="square">
            <a:spAutoFit/>
          </a:bodyPr>
          <a:lstStyle/>
          <a:p>
            <a:pPr>
              <a:lnSpc>
                <a:spcPct val="107000"/>
              </a:lnSpc>
              <a:spcAft>
                <a:spcPts val="800"/>
              </a:spcAft>
              <a:buNone/>
            </a:pPr>
            <a:r>
              <a:rPr lang="en-GB" sz="3600" kern="100" noProof="0" dirty="0">
                <a:latin typeface="+mj-lt"/>
                <a:ea typeface="Aptos" panose="020B0004020202020204" pitchFamily="34" charset="0"/>
                <a:cs typeface="Times New Roman" panose="02020603050405020304" pitchFamily="18" charset="0"/>
              </a:rPr>
              <a:t>I modelli imprenditoriali aiutano a rispondere con innovazione e determinazione</a:t>
            </a:r>
            <a:endParaRPr lang="en-GB" sz="3500" kern="100" noProof="0" dirty="0">
              <a:effectLst/>
              <a:latin typeface="+mj-lt"/>
              <a:ea typeface="Aptos" panose="020B000402020202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5A41CE6A-9144-735C-B180-0C5800A5571D}"/>
              </a:ext>
            </a:extLst>
          </p:cNvPr>
          <p:cNvSpPr txBox="1"/>
          <p:nvPr/>
        </p:nvSpPr>
        <p:spPr>
          <a:xfrm>
            <a:off x="4664766" y="2842520"/>
            <a:ext cx="11237842" cy="1245919"/>
          </a:xfrm>
          <a:prstGeom prst="rect">
            <a:avLst/>
          </a:prstGeom>
          <a:noFill/>
        </p:spPr>
        <p:txBody>
          <a:bodyPr wrap="square">
            <a:spAutoFit/>
          </a:bodyPr>
          <a:lstStyle/>
          <a:p>
            <a:pPr>
              <a:lnSpc>
                <a:spcPct val="107000"/>
              </a:lnSpc>
              <a:spcAft>
                <a:spcPts val="800"/>
              </a:spcAft>
              <a:buNone/>
            </a:pPr>
            <a:r>
              <a:rPr lang="en-GB" sz="3600" kern="100" noProof="0" dirty="0">
                <a:latin typeface="+mj-lt"/>
                <a:ea typeface="Aptos" panose="020B0004020202020204" pitchFamily="34" charset="0"/>
                <a:cs typeface="Times New Roman" panose="02020603050405020304" pitchFamily="18" charset="0"/>
              </a:rPr>
              <a:t>I professionisti delle arti dello spettacolo devono affrontare complessità creative, finanziarie e sociali</a:t>
            </a:r>
            <a:endParaRPr lang="en-GB" sz="3500" kern="100" noProof="0" dirty="0">
              <a:effectLst/>
              <a:latin typeface="+mj-lt"/>
              <a:ea typeface="Aptos" panose="020B000402020202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7A092DC1-69ED-E546-D3B3-D4807BAD9BD5}"/>
              </a:ext>
            </a:extLst>
          </p:cNvPr>
          <p:cNvSpPr txBox="1"/>
          <p:nvPr/>
        </p:nvSpPr>
        <p:spPr>
          <a:xfrm>
            <a:off x="4664766" y="7752006"/>
            <a:ext cx="11237842" cy="1245919"/>
          </a:xfrm>
          <a:prstGeom prst="rect">
            <a:avLst/>
          </a:prstGeom>
          <a:noFill/>
        </p:spPr>
        <p:txBody>
          <a:bodyPr wrap="square">
            <a:spAutoFit/>
          </a:bodyPr>
          <a:lstStyle/>
          <a:p>
            <a:pPr>
              <a:lnSpc>
                <a:spcPct val="107000"/>
              </a:lnSpc>
              <a:spcAft>
                <a:spcPts val="800"/>
              </a:spcAft>
            </a:pPr>
            <a:r>
              <a:rPr lang="en-GB" sz="3600" kern="100" noProof="0" dirty="0">
                <a:latin typeface="+mj-lt"/>
                <a:ea typeface="Aptos" panose="020B0004020202020204" pitchFamily="34" charset="0"/>
                <a:cs typeface="Times New Roman" panose="02020603050405020304" pitchFamily="18" charset="0"/>
              </a:rPr>
              <a:t>Non si tratta solo di affari. Si tratta di mentalità, sostenibilità e adattabilità</a:t>
            </a:r>
            <a:endParaRPr lang="en-GB" sz="3500" kern="100" noProof="0" dirty="0">
              <a:effectLst/>
              <a:latin typeface="+mj-lt"/>
              <a:ea typeface="Aptos" panose="020B0004020202020204" pitchFamily="34" charset="0"/>
              <a:cs typeface="Times New Roman" panose="02020603050405020304" pitchFamily="18" charset="0"/>
            </a:endParaRPr>
          </a:p>
        </p:txBody>
      </p:sp>
      <p:pic>
        <p:nvPicPr>
          <p:cNvPr id="7" name="Γραφικό 6">
            <a:extLst>
              <a:ext uri="{FF2B5EF4-FFF2-40B4-BE49-F238E27FC236}">
                <a16:creationId xmlns:a16="http://schemas.microsoft.com/office/drawing/2014/main" id="{3B23F1ED-558C-077E-258E-42939F183A7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366626" y="2549945"/>
            <a:ext cx="1800000" cy="1800000"/>
          </a:xfrm>
          <a:prstGeom prst="rect">
            <a:avLst/>
          </a:prstGeom>
        </p:spPr>
      </p:pic>
      <p:pic>
        <p:nvPicPr>
          <p:cNvPr id="8" name="Γραφικό 7">
            <a:extLst>
              <a:ext uri="{FF2B5EF4-FFF2-40B4-BE49-F238E27FC236}">
                <a16:creationId xmlns:a16="http://schemas.microsoft.com/office/drawing/2014/main" id="{504A4538-0E64-31C1-2DBF-998623B11A04}"/>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366626" y="5067300"/>
            <a:ext cx="1800000" cy="1800000"/>
          </a:xfrm>
          <a:prstGeom prst="rect">
            <a:avLst/>
          </a:prstGeom>
        </p:spPr>
      </p:pic>
      <p:pic>
        <p:nvPicPr>
          <p:cNvPr id="9" name="Γραφικό 8">
            <a:extLst>
              <a:ext uri="{FF2B5EF4-FFF2-40B4-BE49-F238E27FC236}">
                <a16:creationId xmlns:a16="http://schemas.microsoft.com/office/drawing/2014/main" id="{37330BAA-567C-C1FC-4331-387AB9B9AEB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366626" y="7474965"/>
            <a:ext cx="1800000" cy="1800000"/>
          </a:xfrm>
          <a:prstGeom prst="rect">
            <a:avLst/>
          </a:prstGeom>
        </p:spPr>
      </p:pic>
    </p:spTree>
    <p:extLst>
      <p:ext uri="{BB962C8B-B14F-4D97-AF65-F5344CB8AC3E}">
        <p14:creationId xmlns:p14="http://schemas.microsoft.com/office/powerpoint/2010/main" val="2596770766"/>
      </p:ext>
    </p:extLst>
  </p:cSld>
  <p:clrMapOvr>
    <a:masterClrMapping/>
  </p:clrMapOvr>
</p:sld>
</file>

<file path=ppt/slides/slide6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ζωγραφιά, εικονογράφηση, σκίτσο/σχέδιο, κείμενο&#10;&#10;Το περιεχόμενο που δημιουργείται από AI ενδέχεται να είναι εσφαλμένο.">
            <a:extLst>
              <a:ext uri="{FF2B5EF4-FFF2-40B4-BE49-F238E27FC236}">
                <a16:creationId xmlns:a16="http://schemas.microsoft.com/office/drawing/2014/main" id="{D5DEE143-D792-FCFB-B99E-45060A4D2395}"/>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0"/>
            <a:ext cx="9525000" cy="10287000"/>
          </a:xfrm>
          <a:prstGeom prst="rect">
            <a:avLst/>
          </a:prstGeom>
        </p:spPr>
      </p:pic>
      <p:sp>
        <p:nvSpPr>
          <p:cNvPr id="4" name="TextBox 3">
            <a:extLst>
              <a:ext uri="{FF2B5EF4-FFF2-40B4-BE49-F238E27FC236}">
                <a16:creationId xmlns:a16="http://schemas.microsoft.com/office/drawing/2014/main" id="{02775E7C-2C21-DB6A-A9BB-D5E0327EA46B}"/>
              </a:ext>
            </a:extLst>
          </p:cNvPr>
          <p:cNvSpPr txBox="1"/>
          <p:nvPr/>
        </p:nvSpPr>
        <p:spPr>
          <a:xfrm>
            <a:off x="9677400" y="571500"/>
            <a:ext cx="8610600" cy="1754326"/>
          </a:xfrm>
          <a:prstGeom prst="rect">
            <a:avLst/>
          </a:prstGeom>
          <a:noFill/>
        </p:spPr>
        <p:txBody>
          <a:bodyPr wrap="square">
            <a:spAutoFit/>
          </a:bodyPr>
          <a:lstStyle/>
          <a:p>
            <a:pPr lvl="0"/>
            <a:r>
              <a:rPr lang="en-GB" sz="5400" b="1" noProof="0" dirty="0"/>
              <a:t>Che cos'è una mentalità imprenditoriale</a:t>
            </a:r>
            <a:r>
              <a:rPr lang="en-GB" sz="5000" b="1" noProof="0" dirty="0"/>
              <a:t>?</a:t>
            </a:r>
          </a:p>
        </p:txBody>
      </p:sp>
      <p:sp>
        <p:nvSpPr>
          <p:cNvPr id="6" name="TextBox 5">
            <a:extLst>
              <a:ext uri="{FF2B5EF4-FFF2-40B4-BE49-F238E27FC236}">
                <a16:creationId xmlns:a16="http://schemas.microsoft.com/office/drawing/2014/main" id="{A7D7B7C0-79CF-6298-76C3-54F05DFEA447}"/>
              </a:ext>
            </a:extLst>
          </p:cNvPr>
          <p:cNvSpPr txBox="1"/>
          <p:nvPr/>
        </p:nvSpPr>
        <p:spPr>
          <a:xfrm>
            <a:off x="9753600" y="4152900"/>
            <a:ext cx="8153400" cy="2862322"/>
          </a:xfrm>
          <a:prstGeom prst="rect">
            <a:avLst/>
          </a:prstGeom>
          <a:noFill/>
        </p:spPr>
        <p:txBody>
          <a:bodyPr wrap="square">
            <a:spAutoFit/>
          </a:bodyPr>
          <a:lstStyle/>
          <a:p>
            <a:pPr algn="just">
              <a:spcBef>
                <a:spcPts val="600"/>
              </a:spcBef>
              <a:spcAft>
                <a:spcPts val="600"/>
              </a:spcAft>
            </a:pPr>
            <a:r>
              <a:rPr lang="en-GB" sz="3600" noProof="0" dirty="0">
                <a:effectLst/>
                <a:latin typeface="Calibri" panose="020F0502020204030204" pitchFamily="34" charset="0"/>
                <a:ea typeface="Arial" panose="020B0604020202020204" pitchFamily="34" charset="0"/>
              </a:rPr>
              <a:t>La mentalità imprenditoriale nelle arti dello spettacolo comprende una combinazione di </a:t>
            </a:r>
            <a:r>
              <a:rPr lang="en-GB" sz="3600" b="1" noProof="0" dirty="0">
                <a:solidFill>
                  <a:srgbClr val="3F6031"/>
                </a:solidFill>
                <a:effectLst/>
                <a:latin typeface="Calibri" panose="020F0502020204030204" pitchFamily="34" charset="0"/>
                <a:ea typeface="Arial" panose="020B0604020202020204" pitchFamily="34" charset="0"/>
              </a:rPr>
              <a:t>pensiero </a:t>
            </a:r>
            <a:r>
              <a:rPr lang="en-GB" sz="3600" b="1" noProof="0" dirty="0">
                <a:solidFill>
                  <a:srgbClr val="3F6031"/>
                </a:solidFill>
                <a:effectLst/>
                <a:latin typeface="Calibri" panose="020F0502020204030204" pitchFamily="34" charset="0"/>
                <a:ea typeface="Arial" panose="020B0604020202020204" pitchFamily="34" charset="0"/>
              </a:rPr>
              <a:t>strategico</a:t>
            </a:r>
            <a:r>
              <a:rPr lang="en-GB" sz="3600" noProof="0" dirty="0">
                <a:effectLst/>
                <a:latin typeface="Calibri" panose="020F0502020204030204" pitchFamily="34" charset="0"/>
                <a:ea typeface="Arial" panose="020B0604020202020204" pitchFamily="34" charset="0"/>
              </a:rPr>
              <a:t>, </a:t>
            </a:r>
            <a:r>
              <a:rPr lang="en-GB" sz="3600" b="1" noProof="0" dirty="0">
                <a:solidFill>
                  <a:srgbClr val="3F6031"/>
                </a:solidFill>
                <a:effectLst/>
                <a:latin typeface="Calibri" panose="020F0502020204030204" pitchFamily="34" charset="0"/>
                <a:ea typeface="Arial" panose="020B0604020202020204" pitchFamily="34" charset="0"/>
              </a:rPr>
              <a:t>sistemico</a:t>
            </a:r>
            <a:r>
              <a:rPr lang="en-GB" sz="3600" noProof="0" dirty="0">
                <a:effectLst/>
                <a:latin typeface="Calibri" panose="020F0502020204030204" pitchFamily="34" charset="0"/>
                <a:ea typeface="Arial" panose="020B0604020202020204" pitchFamily="34" charset="0"/>
              </a:rPr>
              <a:t>, </a:t>
            </a:r>
            <a:r>
              <a:rPr lang="en-GB" sz="3600" b="1" noProof="0" dirty="0">
                <a:solidFill>
                  <a:srgbClr val="3F6031"/>
                </a:solidFill>
                <a:effectLst/>
                <a:latin typeface="Calibri" panose="020F0502020204030204" pitchFamily="34" charset="0"/>
                <a:ea typeface="Arial" panose="020B0604020202020204" pitchFamily="34" charset="0"/>
              </a:rPr>
              <a:t>creativo </a:t>
            </a:r>
            <a:r>
              <a:rPr lang="en-GB" sz="3600" noProof="0" dirty="0">
                <a:effectLst/>
                <a:latin typeface="Calibri" panose="020F0502020204030204" pitchFamily="34" charset="0"/>
                <a:ea typeface="Arial" panose="020B0604020202020204" pitchFamily="34" charset="0"/>
              </a:rPr>
              <a:t>e </a:t>
            </a:r>
            <a:r>
              <a:rPr lang="en-GB" sz="3600" b="1" noProof="0" dirty="0">
                <a:solidFill>
                  <a:srgbClr val="3F6031"/>
                </a:solidFill>
                <a:effectLst/>
                <a:latin typeface="Calibri" panose="020F0502020204030204" pitchFamily="34" charset="0"/>
                <a:ea typeface="Arial" panose="020B0604020202020204" pitchFamily="34" charset="0"/>
              </a:rPr>
              <a:t>innovativo </a:t>
            </a:r>
            <a:r>
              <a:rPr lang="en-GB" sz="3600" noProof="0" dirty="0">
                <a:effectLst/>
                <a:latin typeface="Calibri" panose="020F0502020204030204" pitchFamily="34" charset="0"/>
                <a:ea typeface="Arial" panose="020B0604020202020204" pitchFamily="34" charset="0"/>
              </a:rPr>
              <a:t>che consente ai professionisti di rispondere alla complessità con chiarezza e lungimiranza.</a:t>
            </a:r>
            <a:endParaRPr lang="en-GB" sz="3600" noProof="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421917017"/>
      </p:ext>
    </p:extLst>
  </p:cSld>
  <p:clrMapOvr>
    <a:masterClrMapping/>
  </p:clrMapOvr>
</p:sld>
</file>

<file path=ppt/slides/slide69.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15CE6-5ED6-7FBD-07B4-2B3FAFAF272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643EBE3-554A-6E10-9BB9-1FC3927ED5A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48453B60-A1AA-FE3E-77AD-408309E4D55D}"/>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B181688E-629A-192D-ECC1-164548EB892C}"/>
              </a:ext>
            </a:extLst>
          </p:cNvPr>
          <p:cNvSpPr txBox="1"/>
          <p:nvPr/>
        </p:nvSpPr>
        <p:spPr>
          <a:xfrm>
            <a:off x="0" y="990712"/>
            <a:ext cx="16687800" cy="923330"/>
          </a:xfrm>
          <a:prstGeom prst="rect">
            <a:avLst/>
          </a:prstGeom>
          <a:noFill/>
        </p:spPr>
        <p:txBody>
          <a:bodyPr wrap="square">
            <a:spAutoFit/>
          </a:bodyPr>
          <a:lstStyle/>
          <a:p>
            <a:pPr lvl="0" algn="r"/>
            <a:r>
              <a:rPr lang="en-GB" sz="5400" b="1" noProof="0" dirty="0">
                <a:latin typeface="+mj-lt"/>
              </a:rPr>
              <a:t>Mentalità imprenditoriale: quattro stili di pensiero</a:t>
            </a:r>
            <a:endParaRPr lang="en-GB" sz="5000" b="1" noProof="0" dirty="0">
              <a:latin typeface="+mj-lt"/>
            </a:endParaRPr>
          </a:p>
        </p:txBody>
      </p:sp>
      <p:grpSp>
        <p:nvGrpSpPr>
          <p:cNvPr id="9" name="Group 44">
            <a:extLst>
              <a:ext uri="{FF2B5EF4-FFF2-40B4-BE49-F238E27FC236}">
                <a16:creationId xmlns:a16="http://schemas.microsoft.com/office/drawing/2014/main" id="{09DFFCC7-C735-2C30-3D42-7DF8E684345B}"/>
              </a:ext>
            </a:extLst>
          </p:cNvPr>
          <p:cNvGrpSpPr/>
          <p:nvPr/>
        </p:nvGrpSpPr>
        <p:grpSpPr>
          <a:xfrm>
            <a:off x="7299692" y="6838832"/>
            <a:ext cx="4816112" cy="1686578"/>
            <a:chOff x="1588" y="4221162"/>
            <a:chExt cx="9147175" cy="2624138"/>
          </a:xfrm>
        </p:grpSpPr>
        <p:sp>
          <p:nvSpPr>
            <p:cNvPr id="10" name="Freeform 12">
              <a:extLst>
                <a:ext uri="{FF2B5EF4-FFF2-40B4-BE49-F238E27FC236}">
                  <a16:creationId xmlns:a16="http://schemas.microsoft.com/office/drawing/2014/main" id="{AEF6D60E-DF4A-D627-F5EA-33F08510E99F}"/>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04A6C2"/>
            </a:solidFill>
            <a:ln>
              <a:noFill/>
            </a:ln>
          </p:spPr>
          <p:txBody>
            <a:bodyPr vert="horz" wrap="square" lIns="182880" tIns="91440" rIns="182880" bIns="91440" numCol="1" anchor="t" anchorCtr="0" compatLnSpc="1">
              <a:prstTxWarp prst="textNoShape">
                <a:avLst/>
              </a:prstTxWarp>
            </a:bodyPr>
            <a:lstStyle/>
            <a:p>
              <a:endParaRPr lang="en-GB" sz="4800" noProof="0" dirty="0">
                <a:latin typeface="+mj-lt"/>
              </a:endParaRPr>
            </a:p>
          </p:txBody>
        </p:sp>
        <p:sp>
          <p:nvSpPr>
            <p:cNvPr id="12" name="Freeform: Shape 74">
              <a:extLst>
                <a:ext uri="{FF2B5EF4-FFF2-40B4-BE49-F238E27FC236}">
                  <a16:creationId xmlns:a16="http://schemas.microsoft.com/office/drawing/2014/main" id="{F913BEC4-10F8-AF3F-3026-CC50ADD06FB2}"/>
                </a:ext>
              </a:extLst>
            </p:cNvPr>
            <p:cNvSpPr>
              <a:spLocks/>
            </p:cNvSpPr>
            <p:nvPr/>
          </p:nvSpPr>
          <p:spPr bwMode="auto">
            <a:xfrm>
              <a:off x="1588" y="4873625"/>
              <a:ext cx="9142413" cy="1971675"/>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n-GB" sz="4800" noProof="0" dirty="0">
                <a:latin typeface="+mj-lt"/>
              </a:endParaRPr>
            </a:p>
          </p:txBody>
        </p:sp>
      </p:grpSp>
      <p:grpSp>
        <p:nvGrpSpPr>
          <p:cNvPr id="13" name="Group 45">
            <a:extLst>
              <a:ext uri="{FF2B5EF4-FFF2-40B4-BE49-F238E27FC236}">
                <a16:creationId xmlns:a16="http://schemas.microsoft.com/office/drawing/2014/main" id="{7EAC5E54-7B52-2352-32A7-717A8471E372}"/>
              </a:ext>
            </a:extLst>
          </p:cNvPr>
          <p:cNvGrpSpPr/>
          <p:nvPr/>
        </p:nvGrpSpPr>
        <p:grpSpPr>
          <a:xfrm>
            <a:off x="6400800" y="5711530"/>
            <a:ext cx="4816112" cy="1686578"/>
            <a:chOff x="1588" y="4221162"/>
            <a:chExt cx="9147175" cy="2624138"/>
          </a:xfrm>
        </p:grpSpPr>
        <p:sp>
          <p:nvSpPr>
            <p:cNvPr id="14" name="Freeform 12">
              <a:extLst>
                <a:ext uri="{FF2B5EF4-FFF2-40B4-BE49-F238E27FC236}">
                  <a16:creationId xmlns:a16="http://schemas.microsoft.com/office/drawing/2014/main" id="{5D11637D-9D80-0F75-6507-3BC93555A17F}"/>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569938"/>
            </a:solidFill>
            <a:ln>
              <a:noFill/>
            </a:ln>
          </p:spPr>
          <p:txBody>
            <a:bodyPr vert="horz" wrap="square" lIns="182880" tIns="91440" rIns="182880" bIns="91440" numCol="1" anchor="t" anchorCtr="0" compatLnSpc="1">
              <a:prstTxWarp prst="textNoShape">
                <a:avLst/>
              </a:prstTxWarp>
            </a:bodyPr>
            <a:lstStyle/>
            <a:p>
              <a:endParaRPr lang="en-GB" sz="4800" noProof="0" dirty="0">
                <a:latin typeface="+mj-lt"/>
              </a:endParaRPr>
            </a:p>
          </p:txBody>
        </p:sp>
        <p:sp>
          <p:nvSpPr>
            <p:cNvPr id="15" name="Freeform: Shape 72">
              <a:extLst>
                <a:ext uri="{FF2B5EF4-FFF2-40B4-BE49-F238E27FC236}">
                  <a16:creationId xmlns:a16="http://schemas.microsoft.com/office/drawing/2014/main" id="{ACDBB2C7-E7CF-2BB9-CB0F-49D676BAA64A}"/>
                </a:ext>
              </a:extLst>
            </p:cNvPr>
            <p:cNvSpPr>
              <a:spLocks/>
            </p:cNvSpPr>
            <p:nvPr/>
          </p:nvSpPr>
          <p:spPr bwMode="auto">
            <a:xfrm>
              <a:off x="1588" y="4873625"/>
              <a:ext cx="9142413" cy="1971675"/>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n-GB" sz="4800" noProof="0" dirty="0">
                <a:latin typeface="+mj-lt"/>
              </a:endParaRPr>
            </a:p>
          </p:txBody>
        </p:sp>
      </p:grpSp>
      <p:grpSp>
        <p:nvGrpSpPr>
          <p:cNvPr id="16" name="Group 46">
            <a:extLst>
              <a:ext uri="{FF2B5EF4-FFF2-40B4-BE49-F238E27FC236}">
                <a16:creationId xmlns:a16="http://schemas.microsoft.com/office/drawing/2014/main" id="{C8C93B79-CEB1-7514-0365-34BCD0A0A1D7}"/>
              </a:ext>
            </a:extLst>
          </p:cNvPr>
          <p:cNvGrpSpPr/>
          <p:nvPr/>
        </p:nvGrpSpPr>
        <p:grpSpPr>
          <a:xfrm>
            <a:off x="7299692" y="4584226"/>
            <a:ext cx="4816112" cy="1686578"/>
            <a:chOff x="1588" y="4221162"/>
            <a:chExt cx="9147175" cy="2624139"/>
          </a:xfrm>
        </p:grpSpPr>
        <p:sp>
          <p:nvSpPr>
            <p:cNvPr id="17" name="Freeform 12">
              <a:extLst>
                <a:ext uri="{FF2B5EF4-FFF2-40B4-BE49-F238E27FC236}">
                  <a16:creationId xmlns:a16="http://schemas.microsoft.com/office/drawing/2014/main" id="{031C8E87-0F95-8F3E-C56C-FC5ECFB04A11}"/>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FF0000"/>
            </a:solidFill>
            <a:ln>
              <a:noFill/>
            </a:ln>
          </p:spPr>
          <p:txBody>
            <a:bodyPr vert="horz" wrap="square" lIns="182880" tIns="91440" rIns="182880" bIns="91440" numCol="1" anchor="t" anchorCtr="0" compatLnSpc="1">
              <a:prstTxWarp prst="textNoShape">
                <a:avLst/>
              </a:prstTxWarp>
            </a:bodyPr>
            <a:lstStyle/>
            <a:p>
              <a:endParaRPr lang="en-GB" sz="4800" noProof="0" dirty="0">
                <a:latin typeface="+mj-lt"/>
              </a:endParaRPr>
            </a:p>
          </p:txBody>
        </p:sp>
        <p:sp>
          <p:nvSpPr>
            <p:cNvPr id="18" name="Freeform: Shape 70">
              <a:extLst>
                <a:ext uri="{FF2B5EF4-FFF2-40B4-BE49-F238E27FC236}">
                  <a16:creationId xmlns:a16="http://schemas.microsoft.com/office/drawing/2014/main" id="{3A1807D8-52EA-0233-6462-2611D8F51D26}"/>
                </a:ext>
              </a:extLst>
            </p:cNvPr>
            <p:cNvSpPr>
              <a:spLocks/>
            </p:cNvSpPr>
            <p:nvPr/>
          </p:nvSpPr>
          <p:spPr bwMode="auto">
            <a:xfrm>
              <a:off x="1588" y="4873627"/>
              <a:ext cx="9142414" cy="1971674"/>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n-GB" sz="4800" noProof="0" dirty="0">
                <a:latin typeface="+mj-lt"/>
              </a:endParaRPr>
            </a:p>
          </p:txBody>
        </p:sp>
      </p:grpSp>
      <p:grpSp>
        <p:nvGrpSpPr>
          <p:cNvPr id="19" name="Group 47">
            <a:extLst>
              <a:ext uri="{FF2B5EF4-FFF2-40B4-BE49-F238E27FC236}">
                <a16:creationId xmlns:a16="http://schemas.microsoft.com/office/drawing/2014/main" id="{A7E8137F-4003-215A-7D73-D96E622CF420}"/>
              </a:ext>
            </a:extLst>
          </p:cNvPr>
          <p:cNvGrpSpPr/>
          <p:nvPr/>
        </p:nvGrpSpPr>
        <p:grpSpPr>
          <a:xfrm>
            <a:off x="6400800" y="3456922"/>
            <a:ext cx="4816112" cy="1686578"/>
            <a:chOff x="1588" y="4221162"/>
            <a:chExt cx="9147175" cy="2624138"/>
          </a:xfrm>
        </p:grpSpPr>
        <p:sp>
          <p:nvSpPr>
            <p:cNvPr id="20" name="Freeform 12">
              <a:extLst>
                <a:ext uri="{FF2B5EF4-FFF2-40B4-BE49-F238E27FC236}">
                  <a16:creationId xmlns:a16="http://schemas.microsoft.com/office/drawing/2014/main" id="{CC174C02-19CC-5B7B-035E-15D07039C197}"/>
                </a:ext>
              </a:extLst>
            </p:cNvPr>
            <p:cNvSpPr>
              <a:spLocks/>
            </p:cNvSpPr>
            <p:nvPr/>
          </p:nvSpPr>
          <p:spPr bwMode="auto">
            <a:xfrm>
              <a:off x="1588" y="4221162"/>
              <a:ext cx="9147175" cy="2624138"/>
            </a:xfrm>
            <a:custGeom>
              <a:avLst/>
              <a:gdLst>
                <a:gd name="T0" fmla="*/ 2278 w 3889"/>
                <a:gd name="T1" fmla="*/ 11 h 1114"/>
                <a:gd name="T2" fmla="*/ 26 w 3889"/>
                <a:gd name="T3" fmla="*/ 277 h 1114"/>
                <a:gd name="T4" fmla="*/ 0 w 3889"/>
                <a:gd name="T5" fmla="*/ 519 h 1114"/>
                <a:gd name="T6" fmla="*/ 1 w 3889"/>
                <a:gd name="T7" fmla="*/ 524 h 1114"/>
                <a:gd name="T8" fmla="*/ 3 w 3889"/>
                <a:gd name="T9" fmla="*/ 528 h 1114"/>
                <a:gd name="T10" fmla="*/ 7 w 3889"/>
                <a:gd name="T11" fmla="*/ 532 h 1114"/>
                <a:gd name="T12" fmla="*/ 11 w 3889"/>
                <a:gd name="T13" fmla="*/ 537 h 1114"/>
                <a:gd name="T14" fmla="*/ 16 w 3889"/>
                <a:gd name="T15" fmla="*/ 541 h 1114"/>
                <a:gd name="T16" fmla="*/ 22 w 3889"/>
                <a:gd name="T17" fmla="*/ 546 h 1114"/>
                <a:gd name="T18" fmla="*/ 30 w 3889"/>
                <a:gd name="T19" fmla="*/ 550 h 1114"/>
                <a:gd name="T20" fmla="*/ 38 w 3889"/>
                <a:gd name="T21" fmla="*/ 555 h 1114"/>
                <a:gd name="T22" fmla="*/ 48 w 3889"/>
                <a:gd name="T23" fmla="*/ 560 h 1114"/>
                <a:gd name="T24" fmla="*/ 56 w 3889"/>
                <a:gd name="T25" fmla="*/ 563 h 1114"/>
                <a:gd name="T26" fmla="*/ 1269 w 3889"/>
                <a:gd name="T27" fmla="*/ 1070 h 1114"/>
                <a:gd name="T28" fmla="*/ 1277 w 3889"/>
                <a:gd name="T29" fmla="*/ 1073 h 1114"/>
                <a:gd name="T30" fmla="*/ 1289 w 3889"/>
                <a:gd name="T31" fmla="*/ 1077 h 1114"/>
                <a:gd name="T32" fmla="*/ 1304 w 3889"/>
                <a:gd name="T33" fmla="*/ 1081 h 1114"/>
                <a:gd name="T34" fmla="*/ 1318 w 3889"/>
                <a:gd name="T35" fmla="*/ 1085 h 1114"/>
                <a:gd name="T36" fmla="*/ 1320 w 3889"/>
                <a:gd name="T37" fmla="*/ 1086 h 1114"/>
                <a:gd name="T38" fmla="*/ 1333 w 3889"/>
                <a:gd name="T39" fmla="*/ 1089 h 1114"/>
                <a:gd name="T40" fmla="*/ 1345 w 3889"/>
                <a:gd name="T41" fmla="*/ 1092 h 1114"/>
                <a:gd name="T42" fmla="*/ 1362 w 3889"/>
                <a:gd name="T43" fmla="*/ 1095 h 1114"/>
                <a:gd name="T44" fmla="*/ 1375 w 3889"/>
                <a:gd name="T45" fmla="*/ 1098 h 1114"/>
                <a:gd name="T46" fmla="*/ 1388 w 3889"/>
                <a:gd name="T47" fmla="*/ 1100 h 1114"/>
                <a:gd name="T48" fmla="*/ 1402 w 3889"/>
                <a:gd name="T49" fmla="*/ 1103 h 1114"/>
                <a:gd name="T50" fmla="*/ 1419 w 3889"/>
                <a:gd name="T51" fmla="*/ 1105 h 1114"/>
                <a:gd name="T52" fmla="*/ 1433 w 3889"/>
                <a:gd name="T53" fmla="*/ 1107 h 1114"/>
                <a:gd name="T54" fmla="*/ 1448 w 3889"/>
                <a:gd name="T55" fmla="*/ 1109 h 1114"/>
                <a:gd name="T56" fmla="*/ 1482 w 3889"/>
                <a:gd name="T57" fmla="*/ 1112 h 1114"/>
                <a:gd name="T58" fmla="*/ 1508 w 3889"/>
                <a:gd name="T59" fmla="*/ 1113 h 1114"/>
                <a:gd name="T60" fmla="*/ 1535 w 3889"/>
                <a:gd name="T61" fmla="*/ 1114 h 1114"/>
                <a:gd name="T62" fmla="*/ 1553 w 3889"/>
                <a:gd name="T63" fmla="*/ 1114 h 1114"/>
                <a:gd name="T64" fmla="*/ 1566 w 3889"/>
                <a:gd name="T65" fmla="*/ 1114 h 1114"/>
                <a:gd name="T66" fmla="*/ 1610 w 3889"/>
                <a:gd name="T67" fmla="*/ 1111 h 1114"/>
                <a:gd name="T68" fmla="*/ 3780 w 3889"/>
                <a:gd name="T69" fmla="*/ 883 h 1114"/>
                <a:gd name="T70" fmla="*/ 3796 w 3889"/>
                <a:gd name="T71" fmla="*/ 880 h 1114"/>
                <a:gd name="T72" fmla="*/ 3806 w 3889"/>
                <a:gd name="T73" fmla="*/ 878 h 1114"/>
                <a:gd name="T74" fmla="*/ 3815 w 3889"/>
                <a:gd name="T75" fmla="*/ 876 h 1114"/>
                <a:gd name="T76" fmla="*/ 3823 w 3889"/>
                <a:gd name="T77" fmla="*/ 874 h 1114"/>
                <a:gd name="T78" fmla="*/ 3829 w 3889"/>
                <a:gd name="T79" fmla="*/ 872 h 1114"/>
                <a:gd name="T80" fmla="*/ 3835 w 3889"/>
                <a:gd name="T81" fmla="*/ 869 h 1114"/>
                <a:gd name="T82" fmla="*/ 3841 w 3889"/>
                <a:gd name="T83" fmla="*/ 867 h 1114"/>
                <a:gd name="T84" fmla="*/ 3851 w 3889"/>
                <a:gd name="T85" fmla="*/ 861 h 1114"/>
                <a:gd name="T86" fmla="*/ 3854 w 3889"/>
                <a:gd name="T87" fmla="*/ 858 h 1114"/>
                <a:gd name="T88" fmla="*/ 3857 w 3889"/>
                <a:gd name="T89" fmla="*/ 855 h 1114"/>
                <a:gd name="T90" fmla="*/ 3859 w 3889"/>
                <a:gd name="T91" fmla="*/ 852 h 1114"/>
                <a:gd name="T92" fmla="*/ 3860 w 3889"/>
                <a:gd name="T93" fmla="*/ 848 h 1114"/>
                <a:gd name="T94" fmla="*/ 3887 w 3889"/>
                <a:gd name="T95" fmla="*/ 60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89" h="1114">
                  <a:moveTo>
                    <a:pt x="3831" y="559"/>
                  </a:moveTo>
                  <a:cubicBezTo>
                    <a:pt x="2630" y="57"/>
                    <a:pt x="2630" y="57"/>
                    <a:pt x="2630" y="57"/>
                  </a:cubicBezTo>
                  <a:cubicBezTo>
                    <a:pt x="2543" y="20"/>
                    <a:pt x="2385" y="0"/>
                    <a:pt x="2278" y="11"/>
                  </a:cubicBezTo>
                  <a:cubicBezTo>
                    <a:pt x="119" y="238"/>
                    <a:pt x="119" y="238"/>
                    <a:pt x="119" y="238"/>
                  </a:cubicBezTo>
                  <a:cubicBezTo>
                    <a:pt x="59" y="245"/>
                    <a:pt x="28" y="259"/>
                    <a:pt x="26" y="278"/>
                  </a:cubicBezTo>
                  <a:cubicBezTo>
                    <a:pt x="26" y="277"/>
                    <a:pt x="26" y="277"/>
                    <a:pt x="26" y="277"/>
                  </a:cubicBezTo>
                  <a:cubicBezTo>
                    <a:pt x="18" y="356"/>
                    <a:pt x="9" y="436"/>
                    <a:pt x="0" y="515"/>
                  </a:cubicBezTo>
                  <a:cubicBezTo>
                    <a:pt x="0" y="516"/>
                    <a:pt x="0" y="517"/>
                    <a:pt x="0" y="518"/>
                  </a:cubicBezTo>
                  <a:cubicBezTo>
                    <a:pt x="0" y="518"/>
                    <a:pt x="0" y="519"/>
                    <a:pt x="0" y="519"/>
                  </a:cubicBezTo>
                  <a:cubicBezTo>
                    <a:pt x="0" y="520"/>
                    <a:pt x="0" y="520"/>
                    <a:pt x="1" y="521"/>
                  </a:cubicBezTo>
                  <a:cubicBezTo>
                    <a:pt x="1" y="521"/>
                    <a:pt x="1" y="522"/>
                    <a:pt x="1" y="522"/>
                  </a:cubicBezTo>
                  <a:cubicBezTo>
                    <a:pt x="1" y="523"/>
                    <a:pt x="1" y="523"/>
                    <a:pt x="1" y="524"/>
                  </a:cubicBezTo>
                  <a:cubicBezTo>
                    <a:pt x="2" y="524"/>
                    <a:pt x="2" y="525"/>
                    <a:pt x="2" y="525"/>
                  </a:cubicBezTo>
                  <a:cubicBezTo>
                    <a:pt x="2" y="525"/>
                    <a:pt x="2" y="526"/>
                    <a:pt x="3" y="527"/>
                  </a:cubicBezTo>
                  <a:cubicBezTo>
                    <a:pt x="3" y="527"/>
                    <a:pt x="3" y="527"/>
                    <a:pt x="3" y="528"/>
                  </a:cubicBezTo>
                  <a:cubicBezTo>
                    <a:pt x="4" y="528"/>
                    <a:pt x="4" y="529"/>
                    <a:pt x="5" y="529"/>
                  </a:cubicBezTo>
                  <a:cubicBezTo>
                    <a:pt x="5" y="530"/>
                    <a:pt x="5" y="530"/>
                    <a:pt x="5" y="531"/>
                  </a:cubicBezTo>
                  <a:cubicBezTo>
                    <a:pt x="6" y="531"/>
                    <a:pt x="6" y="532"/>
                    <a:pt x="7" y="532"/>
                  </a:cubicBezTo>
                  <a:cubicBezTo>
                    <a:pt x="7" y="533"/>
                    <a:pt x="8" y="533"/>
                    <a:pt x="8" y="534"/>
                  </a:cubicBezTo>
                  <a:cubicBezTo>
                    <a:pt x="8" y="534"/>
                    <a:pt x="9" y="535"/>
                    <a:pt x="9" y="535"/>
                  </a:cubicBezTo>
                  <a:cubicBezTo>
                    <a:pt x="10" y="536"/>
                    <a:pt x="10" y="536"/>
                    <a:pt x="11" y="537"/>
                  </a:cubicBezTo>
                  <a:cubicBezTo>
                    <a:pt x="11" y="537"/>
                    <a:pt x="12" y="538"/>
                    <a:pt x="13" y="538"/>
                  </a:cubicBezTo>
                  <a:cubicBezTo>
                    <a:pt x="13" y="539"/>
                    <a:pt x="14" y="539"/>
                    <a:pt x="14" y="540"/>
                  </a:cubicBezTo>
                  <a:cubicBezTo>
                    <a:pt x="15" y="540"/>
                    <a:pt x="16" y="541"/>
                    <a:pt x="16" y="541"/>
                  </a:cubicBezTo>
                  <a:cubicBezTo>
                    <a:pt x="17" y="542"/>
                    <a:pt x="18" y="542"/>
                    <a:pt x="18" y="543"/>
                  </a:cubicBezTo>
                  <a:cubicBezTo>
                    <a:pt x="19" y="543"/>
                    <a:pt x="20" y="544"/>
                    <a:pt x="20" y="544"/>
                  </a:cubicBezTo>
                  <a:cubicBezTo>
                    <a:pt x="21" y="545"/>
                    <a:pt x="22" y="545"/>
                    <a:pt x="22" y="546"/>
                  </a:cubicBezTo>
                  <a:cubicBezTo>
                    <a:pt x="23" y="546"/>
                    <a:pt x="24" y="547"/>
                    <a:pt x="25" y="547"/>
                  </a:cubicBezTo>
                  <a:cubicBezTo>
                    <a:pt x="26" y="548"/>
                    <a:pt x="27" y="548"/>
                    <a:pt x="27" y="549"/>
                  </a:cubicBezTo>
                  <a:cubicBezTo>
                    <a:pt x="28" y="549"/>
                    <a:pt x="29" y="550"/>
                    <a:pt x="30" y="550"/>
                  </a:cubicBezTo>
                  <a:cubicBezTo>
                    <a:pt x="31" y="551"/>
                    <a:pt x="32" y="551"/>
                    <a:pt x="33" y="552"/>
                  </a:cubicBezTo>
                  <a:cubicBezTo>
                    <a:pt x="34" y="552"/>
                    <a:pt x="35" y="553"/>
                    <a:pt x="36" y="554"/>
                  </a:cubicBezTo>
                  <a:cubicBezTo>
                    <a:pt x="36" y="554"/>
                    <a:pt x="37" y="554"/>
                    <a:pt x="38" y="555"/>
                  </a:cubicBezTo>
                  <a:cubicBezTo>
                    <a:pt x="39" y="556"/>
                    <a:pt x="40" y="556"/>
                    <a:pt x="42" y="557"/>
                  </a:cubicBezTo>
                  <a:cubicBezTo>
                    <a:pt x="43" y="557"/>
                    <a:pt x="44" y="558"/>
                    <a:pt x="45" y="558"/>
                  </a:cubicBezTo>
                  <a:cubicBezTo>
                    <a:pt x="46" y="559"/>
                    <a:pt x="47" y="559"/>
                    <a:pt x="48" y="560"/>
                  </a:cubicBezTo>
                  <a:cubicBezTo>
                    <a:pt x="49" y="560"/>
                    <a:pt x="50" y="561"/>
                    <a:pt x="51" y="561"/>
                  </a:cubicBezTo>
                  <a:cubicBezTo>
                    <a:pt x="52" y="561"/>
                    <a:pt x="53" y="562"/>
                    <a:pt x="54" y="562"/>
                  </a:cubicBezTo>
                  <a:cubicBezTo>
                    <a:pt x="55" y="563"/>
                    <a:pt x="55" y="563"/>
                    <a:pt x="56" y="563"/>
                  </a:cubicBezTo>
                  <a:cubicBezTo>
                    <a:pt x="1258" y="1065"/>
                    <a:pt x="1258" y="1065"/>
                    <a:pt x="1258" y="1065"/>
                  </a:cubicBezTo>
                  <a:cubicBezTo>
                    <a:pt x="1260" y="1067"/>
                    <a:pt x="1263" y="1068"/>
                    <a:pt x="1266" y="1069"/>
                  </a:cubicBezTo>
                  <a:cubicBezTo>
                    <a:pt x="1267" y="1069"/>
                    <a:pt x="1268" y="1069"/>
                    <a:pt x="1269" y="1070"/>
                  </a:cubicBezTo>
                  <a:cubicBezTo>
                    <a:pt x="1270" y="1070"/>
                    <a:pt x="1272" y="1071"/>
                    <a:pt x="1274" y="1072"/>
                  </a:cubicBezTo>
                  <a:cubicBezTo>
                    <a:pt x="1274" y="1072"/>
                    <a:pt x="1274" y="1072"/>
                    <a:pt x="1274" y="1072"/>
                  </a:cubicBezTo>
                  <a:cubicBezTo>
                    <a:pt x="1275" y="1072"/>
                    <a:pt x="1276" y="1072"/>
                    <a:pt x="1277" y="1073"/>
                  </a:cubicBezTo>
                  <a:cubicBezTo>
                    <a:pt x="1279" y="1073"/>
                    <a:pt x="1281" y="1074"/>
                    <a:pt x="1283" y="1075"/>
                  </a:cubicBezTo>
                  <a:cubicBezTo>
                    <a:pt x="1284" y="1075"/>
                    <a:pt x="1285" y="1076"/>
                    <a:pt x="1286" y="1076"/>
                  </a:cubicBezTo>
                  <a:cubicBezTo>
                    <a:pt x="1287" y="1076"/>
                    <a:pt x="1288" y="1077"/>
                    <a:pt x="1289" y="1077"/>
                  </a:cubicBezTo>
                  <a:cubicBezTo>
                    <a:pt x="1290" y="1077"/>
                    <a:pt x="1290" y="1077"/>
                    <a:pt x="1291" y="1077"/>
                  </a:cubicBezTo>
                  <a:cubicBezTo>
                    <a:pt x="1295" y="1079"/>
                    <a:pt x="1299" y="1080"/>
                    <a:pt x="1303" y="1081"/>
                  </a:cubicBezTo>
                  <a:cubicBezTo>
                    <a:pt x="1303" y="1081"/>
                    <a:pt x="1304" y="1081"/>
                    <a:pt x="1304" y="1081"/>
                  </a:cubicBezTo>
                  <a:cubicBezTo>
                    <a:pt x="1304" y="1081"/>
                    <a:pt x="1304" y="1082"/>
                    <a:pt x="1305" y="1082"/>
                  </a:cubicBezTo>
                  <a:cubicBezTo>
                    <a:pt x="1308" y="1083"/>
                    <a:pt x="1312" y="1084"/>
                    <a:pt x="1316" y="1085"/>
                  </a:cubicBezTo>
                  <a:cubicBezTo>
                    <a:pt x="1317" y="1085"/>
                    <a:pt x="1317" y="1085"/>
                    <a:pt x="1318" y="1085"/>
                  </a:cubicBezTo>
                  <a:cubicBezTo>
                    <a:pt x="1318" y="1085"/>
                    <a:pt x="1318" y="1085"/>
                    <a:pt x="1318" y="1085"/>
                  </a:cubicBezTo>
                  <a:cubicBezTo>
                    <a:pt x="1318" y="1085"/>
                    <a:pt x="1318" y="1085"/>
                    <a:pt x="1318" y="1085"/>
                  </a:cubicBezTo>
                  <a:cubicBezTo>
                    <a:pt x="1318" y="1085"/>
                    <a:pt x="1319" y="1086"/>
                    <a:pt x="1320" y="1086"/>
                  </a:cubicBezTo>
                  <a:cubicBezTo>
                    <a:pt x="1323" y="1087"/>
                    <a:pt x="1326" y="1087"/>
                    <a:pt x="1329" y="1088"/>
                  </a:cubicBezTo>
                  <a:cubicBezTo>
                    <a:pt x="1329" y="1088"/>
                    <a:pt x="1330" y="1088"/>
                    <a:pt x="1331" y="1089"/>
                  </a:cubicBezTo>
                  <a:cubicBezTo>
                    <a:pt x="1332" y="1089"/>
                    <a:pt x="1332" y="1089"/>
                    <a:pt x="1333" y="1089"/>
                  </a:cubicBezTo>
                  <a:cubicBezTo>
                    <a:pt x="1336" y="1090"/>
                    <a:pt x="1340" y="1091"/>
                    <a:pt x="1343" y="1092"/>
                  </a:cubicBezTo>
                  <a:cubicBezTo>
                    <a:pt x="1344" y="1092"/>
                    <a:pt x="1344" y="1092"/>
                    <a:pt x="1345" y="1092"/>
                  </a:cubicBezTo>
                  <a:cubicBezTo>
                    <a:pt x="1345" y="1092"/>
                    <a:pt x="1345" y="1092"/>
                    <a:pt x="1345" y="1092"/>
                  </a:cubicBezTo>
                  <a:cubicBezTo>
                    <a:pt x="1349" y="1093"/>
                    <a:pt x="1353" y="1094"/>
                    <a:pt x="1358" y="1095"/>
                  </a:cubicBezTo>
                  <a:cubicBezTo>
                    <a:pt x="1358" y="1095"/>
                    <a:pt x="1358" y="1095"/>
                    <a:pt x="1359" y="1095"/>
                  </a:cubicBezTo>
                  <a:cubicBezTo>
                    <a:pt x="1360" y="1095"/>
                    <a:pt x="1361" y="1095"/>
                    <a:pt x="1362" y="1095"/>
                  </a:cubicBezTo>
                  <a:cubicBezTo>
                    <a:pt x="1365" y="1096"/>
                    <a:pt x="1367" y="1097"/>
                    <a:pt x="1370" y="1097"/>
                  </a:cubicBezTo>
                  <a:cubicBezTo>
                    <a:pt x="1371" y="1097"/>
                    <a:pt x="1372" y="1097"/>
                    <a:pt x="1373" y="1098"/>
                  </a:cubicBezTo>
                  <a:cubicBezTo>
                    <a:pt x="1373" y="1098"/>
                    <a:pt x="1374" y="1098"/>
                    <a:pt x="1375" y="1098"/>
                  </a:cubicBezTo>
                  <a:cubicBezTo>
                    <a:pt x="1378" y="1099"/>
                    <a:pt x="1381" y="1099"/>
                    <a:pt x="1384" y="1100"/>
                  </a:cubicBezTo>
                  <a:cubicBezTo>
                    <a:pt x="1385" y="1100"/>
                    <a:pt x="1386" y="1100"/>
                    <a:pt x="1387" y="1100"/>
                  </a:cubicBezTo>
                  <a:cubicBezTo>
                    <a:pt x="1387" y="1100"/>
                    <a:pt x="1388" y="1100"/>
                    <a:pt x="1388" y="1100"/>
                  </a:cubicBezTo>
                  <a:cubicBezTo>
                    <a:pt x="1392" y="1101"/>
                    <a:pt x="1396" y="1102"/>
                    <a:pt x="1399" y="1102"/>
                  </a:cubicBezTo>
                  <a:cubicBezTo>
                    <a:pt x="1400" y="1102"/>
                    <a:pt x="1401" y="1102"/>
                    <a:pt x="1401" y="1103"/>
                  </a:cubicBezTo>
                  <a:cubicBezTo>
                    <a:pt x="1401" y="1103"/>
                    <a:pt x="1402" y="1103"/>
                    <a:pt x="1402" y="1103"/>
                  </a:cubicBezTo>
                  <a:cubicBezTo>
                    <a:pt x="1406" y="1103"/>
                    <a:pt x="1411" y="1104"/>
                    <a:pt x="1415" y="1105"/>
                  </a:cubicBezTo>
                  <a:cubicBezTo>
                    <a:pt x="1416" y="1105"/>
                    <a:pt x="1416" y="1105"/>
                    <a:pt x="1416" y="1105"/>
                  </a:cubicBezTo>
                  <a:cubicBezTo>
                    <a:pt x="1417" y="1105"/>
                    <a:pt x="1418" y="1105"/>
                    <a:pt x="1419" y="1105"/>
                  </a:cubicBezTo>
                  <a:cubicBezTo>
                    <a:pt x="1422" y="1105"/>
                    <a:pt x="1426" y="1106"/>
                    <a:pt x="1429" y="1106"/>
                  </a:cubicBezTo>
                  <a:cubicBezTo>
                    <a:pt x="1430" y="1106"/>
                    <a:pt x="1430" y="1107"/>
                    <a:pt x="1431" y="1107"/>
                  </a:cubicBezTo>
                  <a:cubicBezTo>
                    <a:pt x="1432" y="1107"/>
                    <a:pt x="1433" y="1107"/>
                    <a:pt x="1433" y="1107"/>
                  </a:cubicBezTo>
                  <a:cubicBezTo>
                    <a:pt x="1437" y="1107"/>
                    <a:pt x="1440" y="1108"/>
                    <a:pt x="1443" y="1108"/>
                  </a:cubicBezTo>
                  <a:cubicBezTo>
                    <a:pt x="1444" y="1108"/>
                    <a:pt x="1445" y="1108"/>
                    <a:pt x="1446" y="1108"/>
                  </a:cubicBezTo>
                  <a:cubicBezTo>
                    <a:pt x="1447" y="1108"/>
                    <a:pt x="1447" y="1108"/>
                    <a:pt x="1448" y="1109"/>
                  </a:cubicBezTo>
                  <a:cubicBezTo>
                    <a:pt x="1458" y="1110"/>
                    <a:pt x="1468" y="1111"/>
                    <a:pt x="1478" y="1111"/>
                  </a:cubicBezTo>
                  <a:cubicBezTo>
                    <a:pt x="1479" y="1111"/>
                    <a:pt x="1480" y="1111"/>
                    <a:pt x="1480" y="1112"/>
                  </a:cubicBezTo>
                  <a:cubicBezTo>
                    <a:pt x="1481" y="1112"/>
                    <a:pt x="1481" y="1112"/>
                    <a:pt x="1482" y="1112"/>
                  </a:cubicBezTo>
                  <a:cubicBezTo>
                    <a:pt x="1489" y="1112"/>
                    <a:pt x="1497" y="1113"/>
                    <a:pt x="1505" y="1113"/>
                  </a:cubicBezTo>
                  <a:cubicBezTo>
                    <a:pt x="1505" y="1113"/>
                    <a:pt x="1505" y="1113"/>
                    <a:pt x="1506" y="1113"/>
                  </a:cubicBezTo>
                  <a:cubicBezTo>
                    <a:pt x="1506" y="1113"/>
                    <a:pt x="1507" y="1113"/>
                    <a:pt x="1508" y="1113"/>
                  </a:cubicBezTo>
                  <a:cubicBezTo>
                    <a:pt x="1512" y="1113"/>
                    <a:pt x="1516" y="1113"/>
                    <a:pt x="1520" y="1114"/>
                  </a:cubicBezTo>
                  <a:cubicBezTo>
                    <a:pt x="1521" y="1114"/>
                    <a:pt x="1521" y="1114"/>
                    <a:pt x="1521" y="1114"/>
                  </a:cubicBezTo>
                  <a:cubicBezTo>
                    <a:pt x="1526" y="1114"/>
                    <a:pt x="1530" y="1114"/>
                    <a:pt x="1535" y="1114"/>
                  </a:cubicBezTo>
                  <a:cubicBezTo>
                    <a:pt x="1536" y="1114"/>
                    <a:pt x="1538" y="1114"/>
                    <a:pt x="1539" y="1114"/>
                  </a:cubicBezTo>
                  <a:cubicBezTo>
                    <a:pt x="1542" y="1114"/>
                    <a:pt x="1545" y="1114"/>
                    <a:pt x="1549" y="1114"/>
                  </a:cubicBezTo>
                  <a:cubicBezTo>
                    <a:pt x="1550" y="1114"/>
                    <a:pt x="1552" y="1114"/>
                    <a:pt x="1553" y="1114"/>
                  </a:cubicBezTo>
                  <a:cubicBezTo>
                    <a:pt x="1556" y="1114"/>
                    <a:pt x="1560" y="1114"/>
                    <a:pt x="1563" y="1114"/>
                  </a:cubicBezTo>
                  <a:cubicBezTo>
                    <a:pt x="1564" y="1114"/>
                    <a:pt x="1565" y="1114"/>
                    <a:pt x="1565" y="1114"/>
                  </a:cubicBezTo>
                  <a:cubicBezTo>
                    <a:pt x="1566" y="1114"/>
                    <a:pt x="1566" y="1114"/>
                    <a:pt x="1566" y="1114"/>
                  </a:cubicBezTo>
                  <a:cubicBezTo>
                    <a:pt x="1571" y="1114"/>
                    <a:pt x="1576" y="1113"/>
                    <a:pt x="1581" y="1113"/>
                  </a:cubicBezTo>
                  <a:cubicBezTo>
                    <a:pt x="1582" y="1113"/>
                    <a:pt x="1583" y="1113"/>
                    <a:pt x="1585" y="1113"/>
                  </a:cubicBezTo>
                  <a:cubicBezTo>
                    <a:pt x="1593" y="1112"/>
                    <a:pt x="1602" y="1112"/>
                    <a:pt x="1610" y="1111"/>
                  </a:cubicBezTo>
                  <a:cubicBezTo>
                    <a:pt x="3768" y="884"/>
                    <a:pt x="3768" y="884"/>
                    <a:pt x="3768" y="884"/>
                  </a:cubicBezTo>
                  <a:cubicBezTo>
                    <a:pt x="3772" y="884"/>
                    <a:pt x="3776" y="883"/>
                    <a:pt x="3780" y="883"/>
                  </a:cubicBezTo>
                  <a:cubicBezTo>
                    <a:pt x="3780" y="883"/>
                    <a:pt x="3780" y="883"/>
                    <a:pt x="3780" y="883"/>
                  </a:cubicBezTo>
                  <a:cubicBezTo>
                    <a:pt x="3783" y="882"/>
                    <a:pt x="3786" y="882"/>
                    <a:pt x="3789" y="881"/>
                  </a:cubicBezTo>
                  <a:cubicBezTo>
                    <a:pt x="3790" y="881"/>
                    <a:pt x="3790" y="881"/>
                    <a:pt x="3791" y="881"/>
                  </a:cubicBezTo>
                  <a:cubicBezTo>
                    <a:pt x="3793" y="881"/>
                    <a:pt x="3795" y="880"/>
                    <a:pt x="3796" y="880"/>
                  </a:cubicBezTo>
                  <a:cubicBezTo>
                    <a:pt x="3797" y="880"/>
                    <a:pt x="3797" y="880"/>
                    <a:pt x="3798" y="880"/>
                  </a:cubicBezTo>
                  <a:cubicBezTo>
                    <a:pt x="3798" y="880"/>
                    <a:pt x="3799" y="880"/>
                    <a:pt x="3800" y="879"/>
                  </a:cubicBezTo>
                  <a:cubicBezTo>
                    <a:pt x="3802" y="879"/>
                    <a:pt x="3804" y="879"/>
                    <a:pt x="3806" y="878"/>
                  </a:cubicBezTo>
                  <a:cubicBezTo>
                    <a:pt x="3807" y="878"/>
                    <a:pt x="3807" y="878"/>
                    <a:pt x="3808" y="878"/>
                  </a:cubicBezTo>
                  <a:cubicBezTo>
                    <a:pt x="3808" y="878"/>
                    <a:pt x="3808" y="878"/>
                    <a:pt x="3808" y="878"/>
                  </a:cubicBezTo>
                  <a:cubicBezTo>
                    <a:pt x="3811" y="877"/>
                    <a:pt x="3813" y="877"/>
                    <a:pt x="3815" y="876"/>
                  </a:cubicBezTo>
                  <a:cubicBezTo>
                    <a:pt x="3816" y="876"/>
                    <a:pt x="3816" y="876"/>
                    <a:pt x="3817" y="876"/>
                  </a:cubicBezTo>
                  <a:cubicBezTo>
                    <a:pt x="3817" y="875"/>
                    <a:pt x="3818" y="875"/>
                    <a:pt x="3819" y="875"/>
                  </a:cubicBezTo>
                  <a:cubicBezTo>
                    <a:pt x="3820" y="875"/>
                    <a:pt x="3822" y="874"/>
                    <a:pt x="3823" y="874"/>
                  </a:cubicBezTo>
                  <a:cubicBezTo>
                    <a:pt x="3823" y="874"/>
                    <a:pt x="3823" y="874"/>
                    <a:pt x="3823" y="874"/>
                  </a:cubicBezTo>
                  <a:cubicBezTo>
                    <a:pt x="3825" y="873"/>
                    <a:pt x="3826" y="873"/>
                    <a:pt x="3827" y="872"/>
                  </a:cubicBezTo>
                  <a:cubicBezTo>
                    <a:pt x="3828" y="872"/>
                    <a:pt x="3829" y="872"/>
                    <a:pt x="3829" y="872"/>
                  </a:cubicBezTo>
                  <a:cubicBezTo>
                    <a:pt x="3830" y="872"/>
                    <a:pt x="3830" y="871"/>
                    <a:pt x="3830" y="871"/>
                  </a:cubicBezTo>
                  <a:cubicBezTo>
                    <a:pt x="3832" y="871"/>
                    <a:pt x="3833" y="870"/>
                    <a:pt x="3835" y="870"/>
                  </a:cubicBezTo>
                  <a:cubicBezTo>
                    <a:pt x="3835" y="870"/>
                    <a:pt x="3835" y="869"/>
                    <a:pt x="3835" y="869"/>
                  </a:cubicBezTo>
                  <a:cubicBezTo>
                    <a:pt x="3837" y="869"/>
                    <a:pt x="3838" y="868"/>
                    <a:pt x="3839" y="868"/>
                  </a:cubicBezTo>
                  <a:cubicBezTo>
                    <a:pt x="3840" y="867"/>
                    <a:pt x="3841" y="867"/>
                    <a:pt x="3841" y="867"/>
                  </a:cubicBezTo>
                  <a:cubicBezTo>
                    <a:pt x="3841" y="867"/>
                    <a:pt x="3841" y="867"/>
                    <a:pt x="3841" y="867"/>
                  </a:cubicBezTo>
                  <a:cubicBezTo>
                    <a:pt x="3843" y="866"/>
                    <a:pt x="3845" y="865"/>
                    <a:pt x="3846" y="864"/>
                  </a:cubicBezTo>
                  <a:cubicBezTo>
                    <a:pt x="3846" y="864"/>
                    <a:pt x="3846" y="864"/>
                    <a:pt x="3846" y="864"/>
                  </a:cubicBezTo>
                  <a:cubicBezTo>
                    <a:pt x="3848" y="863"/>
                    <a:pt x="3850" y="862"/>
                    <a:pt x="3851" y="861"/>
                  </a:cubicBezTo>
                  <a:cubicBezTo>
                    <a:pt x="3851" y="861"/>
                    <a:pt x="3851" y="861"/>
                    <a:pt x="3851" y="861"/>
                  </a:cubicBezTo>
                  <a:cubicBezTo>
                    <a:pt x="3852" y="860"/>
                    <a:pt x="3853" y="859"/>
                    <a:pt x="3854" y="858"/>
                  </a:cubicBezTo>
                  <a:cubicBezTo>
                    <a:pt x="3854" y="858"/>
                    <a:pt x="3854" y="858"/>
                    <a:pt x="3854" y="858"/>
                  </a:cubicBezTo>
                  <a:cubicBezTo>
                    <a:pt x="3855" y="858"/>
                    <a:pt x="3855" y="857"/>
                    <a:pt x="3855" y="857"/>
                  </a:cubicBezTo>
                  <a:cubicBezTo>
                    <a:pt x="3856" y="856"/>
                    <a:pt x="3856" y="856"/>
                    <a:pt x="3857" y="855"/>
                  </a:cubicBezTo>
                  <a:cubicBezTo>
                    <a:pt x="3857" y="855"/>
                    <a:pt x="3857" y="855"/>
                    <a:pt x="3857" y="855"/>
                  </a:cubicBezTo>
                  <a:cubicBezTo>
                    <a:pt x="3857" y="854"/>
                    <a:pt x="3858" y="854"/>
                    <a:pt x="3858" y="853"/>
                  </a:cubicBezTo>
                  <a:cubicBezTo>
                    <a:pt x="3858" y="853"/>
                    <a:pt x="3858" y="853"/>
                    <a:pt x="3859" y="852"/>
                  </a:cubicBezTo>
                  <a:cubicBezTo>
                    <a:pt x="3859" y="852"/>
                    <a:pt x="3859" y="852"/>
                    <a:pt x="3859" y="852"/>
                  </a:cubicBezTo>
                  <a:cubicBezTo>
                    <a:pt x="3859" y="851"/>
                    <a:pt x="3860" y="850"/>
                    <a:pt x="3860" y="849"/>
                  </a:cubicBezTo>
                  <a:cubicBezTo>
                    <a:pt x="3860" y="849"/>
                    <a:pt x="3860" y="849"/>
                    <a:pt x="3860" y="849"/>
                  </a:cubicBezTo>
                  <a:cubicBezTo>
                    <a:pt x="3860" y="849"/>
                    <a:pt x="3860" y="849"/>
                    <a:pt x="3860" y="848"/>
                  </a:cubicBezTo>
                  <a:cubicBezTo>
                    <a:pt x="3861" y="847"/>
                    <a:pt x="3861" y="846"/>
                    <a:pt x="3861" y="845"/>
                  </a:cubicBezTo>
                  <a:cubicBezTo>
                    <a:pt x="3870" y="766"/>
                    <a:pt x="3878" y="686"/>
                    <a:pt x="3887" y="607"/>
                  </a:cubicBezTo>
                  <a:cubicBezTo>
                    <a:pt x="3887" y="607"/>
                    <a:pt x="3887" y="607"/>
                    <a:pt x="3887" y="608"/>
                  </a:cubicBezTo>
                  <a:cubicBezTo>
                    <a:pt x="3889" y="593"/>
                    <a:pt x="3871" y="576"/>
                    <a:pt x="3831" y="559"/>
                  </a:cubicBezTo>
                  <a:close/>
                </a:path>
              </a:pathLst>
            </a:custGeom>
            <a:solidFill>
              <a:srgbClr val="3F6031"/>
            </a:solidFill>
            <a:ln>
              <a:noFill/>
            </a:ln>
          </p:spPr>
          <p:txBody>
            <a:bodyPr vert="horz" wrap="square" lIns="182880" tIns="91440" rIns="182880" bIns="91440" numCol="1" anchor="t" anchorCtr="0" compatLnSpc="1">
              <a:prstTxWarp prst="textNoShape">
                <a:avLst/>
              </a:prstTxWarp>
            </a:bodyPr>
            <a:lstStyle/>
            <a:p>
              <a:endParaRPr lang="en-GB" sz="4800" noProof="0" dirty="0">
                <a:latin typeface="+mj-lt"/>
              </a:endParaRPr>
            </a:p>
          </p:txBody>
        </p:sp>
        <p:sp>
          <p:nvSpPr>
            <p:cNvPr id="21" name="Freeform: Shape 49">
              <a:extLst>
                <a:ext uri="{FF2B5EF4-FFF2-40B4-BE49-F238E27FC236}">
                  <a16:creationId xmlns:a16="http://schemas.microsoft.com/office/drawing/2014/main" id="{1D1AF4FC-E49C-3578-F368-88685D76F9B1}"/>
                </a:ext>
              </a:extLst>
            </p:cNvPr>
            <p:cNvSpPr>
              <a:spLocks/>
            </p:cNvSpPr>
            <p:nvPr/>
          </p:nvSpPr>
          <p:spPr bwMode="auto">
            <a:xfrm>
              <a:off x="1588" y="4873625"/>
              <a:ext cx="9142413" cy="1971675"/>
            </a:xfrm>
            <a:custGeom>
              <a:avLst/>
              <a:gdLst>
                <a:gd name="connsiteX0" fmla="*/ 61153 w 9142413"/>
                <a:gd name="connsiteY0" fmla="*/ 0 h 1971675"/>
                <a:gd name="connsiteX1" fmla="*/ 61153 w 9142413"/>
                <a:gd name="connsiteY1" fmla="*/ 7067 h 1971675"/>
                <a:gd name="connsiteX2" fmla="*/ 61153 w 9142413"/>
                <a:gd name="connsiteY2" fmla="*/ 9423 h 1971675"/>
                <a:gd name="connsiteX3" fmla="*/ 63505 w 9142413"/>
                <a:gd name="connsiteY3" fmla="*/ 11778 h 1971675"/>
                <a:gd name="connsiteX4" fmla="*/ 63505 w 9142413"/>
                <a:gd name="connsiteY4" fmla="*/ 16490 h 1971675"/>
                <a:gd name="connsiteX5" fmla="*/ 63505 w 9142413"/>
                <a:gd name="connsiteY5" fmla="*/ 18845 h 1971675"/>
                <a:gd name="connsiteX6" fmla="*/ 65857 w 9142413"/>
                <a:gd name="connsiteY6" fmla="*/ 21201 h 1971675"/>
                <a:gd name="connsiteX7" fmla="*/ 68209 w 9142413"/>
                <a:gd name="connsiteY7" fmla="*/ 25912 h 1971675"/>
                <a:gd name="connsiteX8" fmla="*/ 70561 w 9142413"/>
                <a:gd name="connsiteY8" fmla="*/ 28268 h 1971675"/>
                <a:gd name="connsiteX9" fmla="*/ 72914 w 9142413"/>
                <a:gd name="connsiteY9" fmla="*/ 32979 h 1971675"/>
                <a:gd name="connsiteX10" fmla="*/ 75266 w 9142413"/>
                <a:gd name="connsiteY10" fmla="*/ 35335 h 1971675"/>
                <a:gd name="connsiteX11" fmla="*/ 77618 w 9142413"/>
                <a:gd name="connsiteY11" fmla="*/ 40046 h 1971675"/>
                <a:gd name="connsiteX12" fmla="*/ 79970 w 9142413"/>
                <a:gd name="connsiteY12" fmla="*/ 42402 h 1971675"/>
                <a:gd name="connsiteX13" fmla="*/ 82322 w 9142413"/>
                <a:gd name="connsiteY13" fmla="*/ 47113 h 1971675"/>
                <a:gd name="connsiteX14" fmla="*/ 87026 w 9142413"/>
                <a:gd name="connsiteY14" fmla="*/ 49469 h 1971675"/>
                <a:gd name="connsiteX15" fmla="*/ 91730 w 9142413"/>
                <a:gd name="connsiteY15" fmla="*/ 54180 h 1971675"/>
                <a:gd name="connsiteX16" fmla="*/ 94082 w 9142413"/>
                <a:gd name="connsiteY16" fmla="*/ 56536 h 1971675"/>
                <a:gd name="connsiteX17" fmla="*/ 98786 w 9142413"/>
                <a:gd name="connsiteY17" fmla="*/ 61247 h 1971675"/>
                <a:gd name="connsiteX18" fmla="*/ 103490 w 9142413"/>
                <a:gd name="connsiteY18" fmla="*/ 63603 h 1971675"/>
                <a:gd name="connsiteX19" fmla="*/ 108194 w 9142413"/>
                <a:gd name="connsiteY19" fmla="*/ 68314 h 1971675"/>
                <a:gd name="connsiteX20" fmla="*/ 115250 w 9142413"/>
                <a:gd name="connsiteY20" fmla="*/ 70670 h 1971675"/>
                <a:gd name="connsiteX21" fmla="*/ 119954 w 9142413"/>
                <a:gd name="connsiteY21" fmla="*/ 75381 h 1971675"/>
                <a:gd name="connsiteX22" fmla="*/ 124659 w 9142413"/>
                <a:gd name="connsiteY22" fmla="*/ 77737 h 1971675"/>
                <a:gd name="connsiteX23" fmla="*/ 131715 w 9142413"/>
                <a:gd name="connsiteY23" fmla="*/ 82448 h 1971675"/>
                <a:gd name="connsiteX24" fmla="*/ 138771 w 9142413"/>
                <a:gd name="connsiteY24" fmla="*/ 84803 h 1971675"/>
                <a:gd name="connsiteX25" fmla="*/ 145827 w 9142413"/>
                <a:gd name="connsiteY25" fmla="*/ 89515 h 1971675"/>
                <a:gd name="connsiteX26" fmla="*/ 150531 w 9142413"/>
                <a:gd name="connsiteY26" fmla="*/ 94226 h 1971675"/>
                <a:gd name="connsiteX27" fmla="*/ 159939 w 9142413"/>
                <a:gd name="connsiteY27" fmla="*/ 96582 h 1971675"/>
                <a:gd name="connsiteX28" fmla="*/ 166995 w 9142413"/>
                <a:gd name="connsiteY28" fmla="*/ 101293 h 1971675"/>
                <a:gd name="connsiteX29" fmla="*/ 174052 w 9142413"/>
                <a:gd name="connsiteY29" fmla="*/ 103649 h 1971675"/>
                <a:gd name="connsiteX30" fmla="*/ 181108 w 9142413"/>
                <a:gd name="connsiteY30" fmla="*/ 108360 h 1971675"/>
                <a:gd name="connsiteX31" fmla="*/ 192868 w 9142413"/>
                <a:gd name="connsiteY31" fmla="*/ 113071 h 1971675"/>
                <a:gd name="connsiteX32" fmla="*/ 3020031 w 9142413"/>
                <a:gd name="connsiteY32" fmla="*/ 1295605 h 1971675"/>
                <a:gd name="connsiteX33" fmla="*/ 3038847 w 9142413"/>
                <a:gd name="connsiteY33" fmla="*/ 1302672 h 1971675"/>
                <a:gd name="connsiteX34" fmla="*/ 3043551 w 9142413"/>
                <a:gd name="connsiteY34" fmla="*/ 1305028 h 1971675"/>
                <a:gd name="connsiteX35" fmla="*/ 3057663 w 9142413"/>
                <a:gd name="connsiteY35" fmla="*/ 1309739 h 1971675"/>
                <a:gd name="connsiteX36" fmla="*/ 3064719 w 9142413"/>
                <a:gd name="connsiteY36" fmla="*/ 1312095 h 1971675"/>
                <a:gd name="connsiteX37" fmla="*/ 3078832 w 9142413"/>
                <a:gd name="connsiteY37" fmla="*/ 1316806 h 1971675"/>
                <a:gd name="connsiteX38" fmla="*/ 3085888 w 9142413"/>
                <a:gd name="connsiteY38" fmla="*/ 1319161 h 1971675"/>
                <a:gd name="connsiteX39" fmla="*/ 3097648 w 9142413"/>
                <a:gd name="connsiteY39" fmla="*/ 1323873 h 1971675"/>
                <a:gd name="connsiteX40" fmla="*/ 3125873 w 9142413"/>
                <a:gd name="connsiteY40" fmla="*/ 1333295 h 1971675"/>
                <a:gd name="connsiteX41" fmla="*/ 3130577 w 9142413"/>
                <a:gd name="connsiteY41" fmla="*/ 1333295 h 1971675"/>
                <a:gd name="connsiteX42" fmla="*/ 3156449 w 9142413"/>
                <a:gd name="connsiteY42" fmla="*/ 1340362 h 1971675"/>
                <a:gd name="connsiteX43" fmla="*/ 3165858 w 9142413"/>
                <a:gd name="connsiteY43" fmla="*/ 1342718 h 1971675"/>
                <a:gd name="connsiteX44" fmla="*/ 3187026 w 9142413"/>
                <a:gd name="connsiteY44" fmla="*/ 1349785 h 1971675"/>
                <a:gd name="connsiteX45" fmla="*/ 3196434 w 9142413"/>
                <a:gd name="connsiteY45" fmla="*/ 1352141 h 1971675"/>
                <a:gd name="connsiteX46" fmla="*/ 3222307 w 9142413"/>
                <a:gd name="connsiteY46" fmla="*/ 1356852 h 1971675"/>
                <a:gd name="connsiteX47" fmla="*/ 3224659 w 9142413"/>
                <a:gd name="connsiteY47" fmla="*/ 1356852 h 1971675"/>
                <a:gd name="connsiteX48" fmla="*/ 3255235 w 9142413"/>
                <a:gd name="connsiteY48" fmla="*/ 1363919 h 1971675"/>
                <a:gd name="connsiteX49" fmla="*/ 3264644 w 9142413"/>
                <a:gd name="connsiteY49" fmla="*/ 1366274 h 1971675"/>
                <a:gd name="connsiteX50" fmla="*/ 3283460 w 9142413"/>
                <a:gd name="connsiteY50" fmla="*/ 1370986 h 1971675"/>
                <a:gd name="connsiteX51" fmla="*/ 3295220 w 9142413"/>
                <a:gd name="connsiteY51" fmla="*/ 1373341 h 1971675"/>
                <a:gd name="connsiteX52" fmla="*/ 3316389 w 9142413"/>
                <a:gd name="connsiteY52" fmla="*/ 1375697 h 1971675"/>
                <a:gd name="connsiteX53" fmla="*/ 3325797 w 9142413"/>
                <a:gd name="connsiteY53" fmla="*/ 1378053 h 1971675"/>
                <a:gd name="connsiteX54" fmla="*/ 3351669 w 9142413"/>
                <a:gd name="connsiteY54" fmla="*/ 1382764 h 1971675"/>
                <a:gd name="connsiteX55" fmla="*/ 3358726 w 9142413"/>
                <a:gd name="connsiteY55" fmla="*/ 1382764 h 1971675"/>
                <a:gd name="connsiteX56" fmla="*/ 3389302 w 9142413"/>
                <a:gd name="connsiteY56" fmla="*/ 1387475 h 1971675"/>
                <a:gd name="connsiteX57" fmla="*/ 3396358 w 9142413"/>
                <a:gd name="connsiteY57" fmla="*/ 1387475 h 1971675"/>
                <a:gd name="connsiteX58" fmla="*/ 3422231 w 9142413"/>
                <a:gd name="connsiteY58" fmla="*/ 1392186 h 1971675"/>
                <a:gd name="connsiteX59" fmla="*/ 3431639 w 9142413"/>
                <a:gd name="connsiteY59" fmla="*/ 1392186 h 1971675"/>
                <a:gd name="connsiteX60" fmla="*/ 3457512 w 9142413"/>
                <a:gd name="connsiteY60" fmla="*/ 1396898 h 1971675"/>
                <a:gd name="connsiteX61" fmla="*/ 3466920 w 9142413"/>
                <a:gd name="connsiteY61" fmla="*/ 1396898 h 1971675"/>
                <a:gd name="connsiteX62" fmla="*/ 3499848 w 9142413"/>
                <a:gd name="connsiteY62" fmla="*/ 1399253 h 1971675"/>
                <a:gd name="connsiteX63" fmla="*/ 3537481 w 9142413"/>
                <a:gd name="connsiteY63" fmla="*/ 1403965 h 1971675"/>
                <a:gd name="connsiteX64" fmla="*/ 3546889 w 9142413"/>
                <a:gd name="connsiteY64" fmla="*/ 1403965 h 1971675"/>
                <a:gd name="connsiteX65" fmla="*/ 3600987 w 9142413"/>
                <a:gd name="connsiteY65" fmla="*/ 1406320 h 1971675"/>
                <a:gd name="connsiteX66" fmla="*/ 3605691 w 9142413"/>
                <a:gd name="connsiteY66" fmla="*/ 1408676 h 1971675"/>
                <a:gd name="connsiteX67" fmla="*/ 3636267 w 9142413"/>
                <a:gd name="connsiteY67" fmla="*/ 1408676 h 1971675"/>
                <a:gd name="connsiteX68" fmla="*/ 3638619 w 9142413"/>
                <a:gd name="connsiteY68" fmla="*/ 1408676 h 1971675"/>
                <a:gd name="connsiteX69" fmla="*/ 3671548 w 9142413"/>
                <a:gd name="connsiteY69" fmla="*/ 1408676 h 1971675"/>
                <a:gd name="connsiteX70" fmla="*/ 3680956 w 9142413"/>
                <a:gd name="connsiteY70" fmla="*/ 1408676 h 1971675"/>
                <a:gd name="connsiteX71" fmla="*/ 3704477 w 9142413"/>
                <a:gd name="connsiteY71" fmla="*/ 1408676 h 1971675"/>
                <a:gd name="connsiteX72" fmla="*/ 3713885 w 9142413"/>
                <a:gd name="connsiteY72" fmla="*/ 1408676 h 1971675"/>
                <a:gd name="connsiteX73" fmla="*/ 3737405 w 9142413"/>
                <a:gd name="connsiteY73" fmla="*/ 1408676 h 1971675"/>
                <a:gd name="connsiteX74" fmla="*/ 3744462 w 9142413"/>
                <a:gd name="connsiteY74" fmla="*/ 1408676 h 1971675"/>
                <a:gd name="connsiteX75" fmla="*/ 3779742 w 9142413"/>
                <a:gd name="connsiteY75" fmla="*/ 1408676 h 1971675"/>
                <a:gd name="connsiteX76" fmla="*/ 3789150 w 9142413"/>
                <a:gd name="connsiteY76" fmla="*/ 1406320 h 1971675"/>
                <a:gd name="connsiteX77" fmla="*/ 3824431 w 9142413"/>
                <a:gd name="connsiteY77" fmla="*/ 1403965 h 1971675"/>
                <a:gd name="connsiteX78" fmla="*/ 3847952 w 9142413"/>
                <a:gd name="connsiteY78" fmla="*/ 1401609 h 1971675"/>
                <a:gd name="connsiteX79" fmla="*/ 8923672 w 9142413"/>
                <a:gd name="connsiteY79" fmla="*/ 866878 h 1971675"/>
                <a:gd name="connsiteX80" fmla="*/ 8951897 w 9142413"/>
                <a:gd name="connsiteY80" fmla="*/ 864522 h 1971675"/>
                <a:gd name="connsiteX81" fmla="*/ 8973065 w 9142413"/>
                <a:gd name="connsiteY81" fmla="*/ 862166 h 1971675"/>
                <a:gd name="connsiteX82" fmla="*/ 8977770 w 9142413"/>
                <a:gd name="connsiteY82" fmla="*/ 859811 h 1971675"/>
                <a:gd name="connsiteX83" fmla="*/ 8994234 w 9142413"/>
                <a:gd name="connsiteY83" fmla="*/ 857455 h 1971675"/>
                <a:gd name="connsiteX84" fmla="*/ 8998938 w 9142413"/>
                <a:gd name="connsiteY84" fmla="*/ 857455 h 1971675"/>
                <a:gd name="connsiteX85" fmla="*/ 9013050 w 9142413"/>
                <a:gd name="connsiteY85" fmla="*/ 855099 h 1971675"/>
                <a:gd name="connsiteX86" fmla="*/ 9017754 w 9142413"/>
                <a:gd name="connsiteY86" fmla="*/ 852744 h 1971675"/>
                <a:gd name="connsiteX87" fmla="*/ 9034219 w 9142413"/>
                <a:gd name="connsiteY87" fmla="*/ 850388 h 1971675"/>
                <a:gd name="connsiteX88" fmla="*/ 9038923 w 9142413"/>
                <a:gd name="connsiteY88" fmla="*/ 848032 h 1971675"/>
                <a:gd name="connsiteX89" fmla="*/ 9053035 w 9142413"/>
                <a:gd name="connsiteY89" fmla="*/ 843321 h 1971675"/>
                <a:gd name="connsiteX90" fmla="*/ 9067147 w 9142413"/>
                <a:gd name="connsiteY90" fmla="*/ 838610 h 1971675"/>
                <a:gd name="connsiteX91" fmla="*/ 9069499 w 9142413"/>
                <a:gd name="connsiteY91" fmla="*/ 838610 h 1971675"/>
                <a:gd name="connsiteX92" fmla="*/ 9081260 w 9142413"/>
                <a:gd name="connsiteY92" fmla="*/ 833899 h 1971675"/>
                <a:gd name="connsiteX93" fmla="*/ 9090668 w 9142413"/>
                <a:gd name="connsiteY93" fmla="*/ 829187 h 1971675"/>
                <a:gd name="connsiteX94" fmla="*/ 9095372 w 9142413"/>
                <a:gd name="connsiteY94" fmla="*/ 826832 h 1971675"/>
                <a:gd name="connsiteX95" fmla="*/ 9107132 w 9142413"/>
                <a:gd name="connsiteY95" fmla="*/ 819765 h 1971675"/>
                <a:gd name="connsiteX96" fmla="*/ 9109484 w 9142413"/>
                <a:gd name="connsiteY96" fmla="*/ 819765 h 1971675"/>
                <a:gd name="connsiteX97" fmla="*/ 9118893 w 9142413"/>
                <a:gd name="connsiteY97" fmla="*/ 812698 h 1971675"/>
                <a:gd name="connsiteX98" fmla="*/ 9125949 w 9142413"/>
                <a:gd name="connsiteY98" fmla="*/ 807987 h 1971675"/>
                <a:gd name="connsiteX99" fmla="*/ 9125949 w 9142413"/>
                <a:gd name="connsiteY99" fmla="*/ 805631 h 1971675"/>
                <a:gd name="connsiteX100" fmla="*/ 9133005 w 9142413"/>
                <a:gd name="connsiteY100" fmla="*/ 800920 h 1971675"/>
                <a:gd name="connsiteX101" fmla="*/ 9133005 w 9142413"/>
                <a:gd name="connsiteY101" fmla="*/ 798564 h 1971675"/>
                <a:gd name="connsiteX102" fmla="*/ 9137709 w 9142413"/>
                <a:gd name="connsiteY102" fmla="*/ 793853 h 1971675"/>
                <a:gd name="connsiteX103" fmla="*/ 9137709 w 9142413"/>
                <a:gd name="connsiteY103" fmla="*/ 791497 h 1971675"/>
                <a:gd name="connsiteX104" fmla="*/ 9140061 w 9142413"/>
                <a:gd name="connsiteY104" fmla="*/ 784430 h 1971675"/>
                <a:gd name="connsiteX105" fmla="*/ 9142413 w 9142413"/>
                <a:gd name="connsiteY105" fmla="*/ 777363 h 1971675"/>
                <a:gd name="connsiteX106" fmla="*/ 9081260 w 9142413"/>
                <a:gd name="connsiteY106" fmla="*/ 1338007 h 1971675"/>
                <a:gd name="connsiteX107" fmla="*/ 9078908 w 9142413"/>
                <a:gd name="connsiteY107" fmla="*/ 1345074 h 1971675"/>
                <a:gd name="connsiteX108" fmla="*/ 9078908 w 9142413"/>
                <a:gd name="connsiteY108" fmla="*/ 1347429 h 1971675"/>
                <a:gd name="connsiteX109" fmla="*/ 9076556 w 9142413"/>
                <a:gd name="connsiteY109" fmla="*/ 1354496 h 1971675"/>
                <a:gd name="connsiteX110" fmla="*/ 9074204 w 9142413"/>
                <a:gd name="connsiteY110" fmla="*/ 1356852 h 1971675"/>
                <a:gd name="connsiteX111" fmla="*/ 9071852 w 9142413"/>
                <a:gd name="connsiteY111" fmla="*/ 1361563 h 1971675"/>
                <a:gd name="connsiteX112" fmla="*/ 9067147 w 9142413"/>
                <a:gd name="connsiteY112" fmla="*/ 1366274 h 1971675"/>
                <a:gd name="connsiteX113" fmla="*/ 9064795 w 9142413"/>
                <a:gd name="connsiteY113" fmla="*/ 1368630 h 1971675"/>
                <a:gd name="connsiteX114" fmla="*/ 9057739 w 9142413"/>
                <a:gd name="connsiteY114" fmla="*/ 1375697 h 1971675"/>
                <a:gd name="connsiteX115" fmla="*/ 9045979 w 9142413"/>
                <a:gd name="connsiteY115" fmla="*/ 1382764 h 1971675"/>
                <a:gd name="connsiteX116" fmla="*/ 9034219 w 9142413"/>
                <a:gd name="connsiteY116" fmla="*/ 1389831 h 1971675"/>
                <a:gd name="connsiteX117" fmla="*/ 9029515 w 9142413"/>
                <a:gd name="connsiteY117" fmla="*/ 1392186 h 1971675"/>
                <a:gd name="connsiteX118" fmla="*/ 9020106 w 9142413"/>
                <a:gd name="connsiteY118" fmla="*/ 1394542 h 1971675"/>
                <a:gd name="connsiteX119" fmla="*/ 9020106 w 9142413"/>
                <a:gd name="connsiteY119" fmla="*/ 1396898 h 1971675"/>
                <a:gd name="connsiteX120" fmla="*/ 9008346 w 9142413"/>
                <a:gd name="connsiteY120" fmla="*/ 1399253 h 1971675"/>
                <a:gd name="connsiteX121" fmla="*/ 9005994 w 9142413"/>
                <a:gd name="connsiteY121" fmla="*/ 1401609 h 1971675"/>
                <a:gd name="connsiteX122" fmla="*/ 9001290 w 9142413"/>
                <a:gd name="connsiteY122" fmla="*/ 1401609 h 1971675"/>
                <a:gd name="connsiteX123" fmla="*/ 8991882 w 9142413"/>
                <a:gd name="connsiteY123" fmla="*/ 1406320 h 1971675"/>
                <a:gd name="connsiteX124" fmla="*/ 8982474 w 9142413"/>
                <a:gd name="connsiteY124" fmla="*/ 1408676 h 1971675"/>
                <a:gd name="connsiteX125" fmla="*/ 8977770 w 9142413"/>
                <a:gd name="connsiteY125" fmla="*/ 1411032 h 1971675"/>
                <a:gd name="connsiteX126" fmla="*/ 8973065 w 9142413"/>
                <a:gd name="connsiteY126" fmla="*/ 1411032 h 1971675"/>
                <a:gd name="connsiteX127" fmla="*/ 8956601 w 9142413"/>
                <a:gd name="connsiteY127" fmla="*/ 1415743 h 1971675"/>
                <a:gd name="connsiteX128" fmla="*/ 8951897 w 9142413"/>
                <a:gd name="connsiteY128" fmla="*/ 1415743 h 1971675"/>
                <a:gd name="connsiteX129" fmla="*/ 8937785 w 9142413"/>
                <a:gd name="connsiteY129" fmla="*/ 1418099 h 1971675"/>
                <a:gd name="connsiteX130" fmla="*/ 8933081 w 9142413"/>
                <a:gd name="connsiteY130" fmla="*/ 1420454 h 1971675"/>
                <a:gd name="connsiteX131" fmla="*/ 8928377 w 9142413"/>
                <a:gd name="connsiteY131" fmla="*/ 1420454 h 1971675"/>
                <a:gd name="connsiteX132" fmla="*/ 8916616 w 9142413"/>
                <a:gd name="connsiteY132" fmla="*/ 1422810 h 1971675"/>
                <a:gd name="connsiteX133" fmla="*/ 8911912 w 9142413"/>
                <a:gd name="connsiteY133" fmla="*/ 1422810 h 1971675"/>
                <a:gd name="connsiteX134" fmla="*/ 8890744 w 9142413"/>
                <a:gd name="connsiteY134" fmla="*/ 1427521 h 1971675"/>
                <a:gd name="connsiteX135" fmla="*/ 8862519 w 9142413"/>
                <a:gd name="connsiteY135" fmla="*/ 1429877 h 1971675"/>
                <a:gd name="connsiteX136" fmla="*/ 3786798 w 9142413"/>
                <a:gd name="connsiteY136" fmla="*/ 1964608 h 1971675"/>
                <a:gd name="connsiteX137" fmla="*/ 3727997 w 9142413"/>
                <a:gd name="connsiteY137" fmla="*/ 1969320 h 1971675"/>
                <a:gd name="connsiteX138" fmla="*/ 3718589 w 9142413"/>
                <a:gd name="connsiteY138" fmla="*/ 1969320 h 1971675"/>
                <a:gd name="connsiteX139" fmla="*/ 3683308 w 9142413"/>
                <a:gd name="connsiteY139" fmla="*/ 1971675 h 1971675"/>
                <a:gd name="connsiteX140" fmla="*/ 3680956 w 9142413"/>
                <a:gd name="connsiteY140" fmla="*/ 1971675 h 1971675"/>
                <a:gd name="connsiteX141" fmla="*/ 3676252 w 9142413"/>
                <a:gd name="connsiteY141" fmla="*/ 1971675 h 1971675"/>
                <a:gd name="connsiteX142" fmla="*/ 3652732 w 9142413"/>
                <a:gd name="connsiteY142" fmla="*/ 1971675 h 1971675"/>
                <a:gd name="connsiteX143" fmla="*/ 3643323 w 9142413"/>
                <a:gd name="connsiteY143" fmla="*/ 1971675 h 1971675"/>
                <a:gd name="connsiteX144" fmla="*/ 3619803 w 9142413"/>
                <a:gd name="connsiteY144" fmla="*/ 1971675 h 1971675"/>
                <a:gd name="connsiteX145" fmla="*/ 3610395 w 9142413"/>
                <a:gd name="connsiteY145" fmla="*/ 1971675 h 1971675"/>
                <a:gd name="connsiteX146" fmla="*/ 3577466 w 9142413"/>
                <a:gd name="connsiteY146" fmla="*/ 1971675 h 1971675"/>
                <a:gd name="connsiteX147" fmla="*/ 3575114 w 9142413"/>
                <a:gd name="connsiteY147" fmla="*/ 1971675 h 1971675"/>
                <a:gd name="connsiteX148" fmla="*/ 3546889 w 9142413"/>
                <a:gd name="connsiteY148" fmla="*/ 1969320 h 1971675"/>
                <a:gd name="connsiteX149" fmla="*/ 3542185 w 9142413"/>
                <a:gd name="connsiteY149" fmla="*/ 1969320 h 1971675"/>
                <a:gd name="connsiteX150" fmla="*/ 3539833 w 9142413"/>
                <a:gd name="connsiteY150" fmla="*/ 1969320 h 1971675"/>
                <a:gd name="connsiteX151" fmla="*/ 3485736 w 9142413"/>
                <a:gd name="connsiteY151" fmla="*/ 1966964 h 1971675"/>
                <a:gd name="connsiteX152" fmla="*/ 3481032 w 9142413"/>
                <a:gd name="connsiteY152" fmla="*/ 1966964 h 1971675"/>
                <a:gd name="connsiteX153" fmla="*/ 3476328 w 9142413"/>
                <a:gd name="connsiteY153" fmla="*/ 1964608 h 1971675"/>
                <a:gd name="connsiteX154" fmla="*/ 3405767 w 9142413"/>
                <a:gd name="connsiteY154" fmla="*/ 1959897 h 1971675"/>
                <a:gd name="connsiteX155" fmla="*/ 3401062 w 9142413"/>
                <a:gd name="connsiteY155" fmla="*/ 1957541 h 1971675"/>
                <a:gd name="connsiteX156" fmla="*/ 3394006 w 9142413"/>
                <a:gd name="connsiteY156" fmla="*/ 1957541 h 1971675"/>
                <a:gd name="connsiteX157" fmla="*/ 3370486 w 9142413"/>
                <a:gd name="connsiteY157" fmla="*/ 1955186 h 1971675"/>
                <a:gd name="connsiteX158" fmla="*/ 3365782 w 9142413"/>
                <a:gd name="connsiteY158" fmla="*/ 1955186 h 1971675"/>
                <a:gd name="connsiteX159" fmla="*/ 3361078 w 9142413"/>
                <a:gd name="connsiteY159" fmla="*/ 1952830 h 1971675"/>
                <a:gd name="connsiteX160" fmla="*/ 3337557 w 9142413"/>
                <a:gd name="connsiteY160" fmla="*/ 1950474 h 1971675"/>
                <a:gd name="connsiteX161" fmla="*/ 3330501 w 9142413"/>
                <a:gd name="connsiteY161" fmla="*/ 1950474 h 1971675"/>
                <a:gd name="connsiteX162" fmla="*/ 3328149 w 9142413"/>
                <a:gd name="connsiteY162" fmla="*/ 1950474 h 1971675"/>
                <a:gd name="connsiteX163" fmla="*/ 3297572 w 9142413"/>
                <a:gd name="connsiteY163" fmla="*/ 1945763 h 1971675"/>
                <a:gd name="connsiteX164" fmla="*/ 3295220 w 9142413"/>
                <a:gd name="connsiteY164" fmla="*/ 1945763 h 1971675"/>
                <a:gd name="connsiteX165" fmla="*/ 3290516 w 9142413"/>
                <a:gd name="connsiteY165" fmla="*/ 1943407 h 1971675"/>
                <a:gd name="connsiteX166" fmla="*/ 3264644 w 9142413"/>
                <a:gd name="connsiteY166" fmla="*/ 1938696 h 1971675"/>
                <a:gd name="connsiteX167" fmla="*/ 3262292 w 9142413"/>
                <a:gd name="connsiteY167" fmla="*/ 1938696 h 1971675"/>
                <a:gd name="connsiteX168" fmla="*/ 3255235 w 9142413"/>
                <a:gd name="connsiteY168" fmla="*/ 1938696 h 1971675"/>
                <a:gd name="connsiteX169" fmla="*/ 3234067 w 9142413"/>
                <a:gd name="connsiteY169" fmla="*/ 1933985 h 1971675"/>
                <a:gd name="connsiteX170" fmla="*/ 3229363 w 9142413"/>
                <a:gd name="connsiteY170" fmla="*/ 1933985 h 1971675"/>
                <a:gd name="connsiteX171" fmla="*/ 3222307 w 9142413"/>
                <a:gd name="connsiteY171" fmla="*/ 1931629 h 1971675"/>
                <a:gd name="connsiteX172" fmla="*/ 3203490 w 9142413"/>
                <a:gd name="connsiteY172" fmla="*/ 1926918 h 1971675"/>
                <a:gd name="connsiteX173" fmla="*/ 3196434 w 9142413"/>
                <a:gd name="connsiteY173" fmla="*/ 1926918 h 1971675"/>
                <a:gd name="connsiteX174" fmla="*/ 3194082 w 9142413"/>
                <a:gd name="connsiteY174" fmla="*/ 1926918 h 1971675"/>
                <a:gd name="connsiteX175" fmla="*/ 3163506 w 9142413"/>
                <a:gd name="connsiteY175" fmla="*/ 1919851 h 1971675"/>
                <a:gd name="connsiteX176" fmla="*/ 3158801 w 9142413"/>
                <a:gd name="connsiteY176" fmla="*/ 1919851 h 1971675"/>
                <a:gd name="connsiteX177" fmla="*/ 3135281 w 9142413"/>
                <a:gd name="connsiteY177" fmla="*/ 1912784 h 1971675"/>
                <a:gd name="connsiteX178" fmla="*/ 3130577 w 9142413"/>
                <a:gd name="connsiteY178" fmla="*/ 1912784 h 1971675"/>
                <a:gd name="connsiteX179" fmla="*/ 3125873 w 9142413"/>
                <a:gd name="connsiteY179" fmla="*/ 1910428 h 1971675"/>
                <a:gd name="connsiteX180" fmla="*/ 3104704 w 9142413"/>
                <a:gd name="connsiteY180" fmla="*/ 1905717 h 1971675"/>
                <a:gd name="connsiteX181" fmla="*/ 3100000 w 9142413"/>
                <a:gd name="connsiteY181" fmla="*/ 1903361 h 1971675"/>
                <a:gd name="connsiteX182" fmla="*/ 3095296 w 9142413"/>
                <a:gd name="connsiteY182" fmla="*/ 1903361 h 1971675"/>
                <a:gd name="connsiteX183" fmla="*/ 3069424 w 9142413"/>
                <a:gd name="connsiteY183" fmla="*/ 1896295 h 1971675"/>
                <a:gd name="connsiteX184" fmla="*/ 3067072 w 9142413"/>
                <a:gd name="connsiteY184" fmla="*/ 1893939 h 1971675"/>
                <a:gd name="connsiteX185" fmla="*/ 3064719 w 9142413"/>
                <a:gd name="connsiteY185" fmla="*/ 1893939 h 1971675"/>
                <a:gd name="connsiteX186" fmla="*/ 3036495 w 9142413"/>
                <a:gd name="connsiteY186" fmla="*/ 1884516 h 1971675"/>
                <a:gd name="connsiteX187" fmla="*/ 3031791 w 9142413"/>
                <a:gd name="connsiteY187" fmla="*/ 1884516 h 1971675"/>
                <a:gd name="connsiteX188" fmla="*/ 3024735 w 9142413"/>
                <a:gd name="connsiteY188" fmla="*/ 1882161 h 1971675"/>
                <a:gd name="connsiteX189" fmla="*/ 3017679 w 9142413"/>
                <a:gd name="connsiteY189" fmla="*/ 1879805 h 1971675"/>
                <a:gd name="connsiteX190" fmla="*/ 3003566 w 9142413"/>
                <a:gd name="connsiteY190" fmla="*/ 1875094 h 1971675"/>
                <a:gd name="connsiteX191" fmla="*/ 2996510 w 9142413"/>
                <a:gd name="connsiteY191" fmla="*/ 1872738 h 1971675"/>
                <a:gd name="connsiteX192" fmla="*/ 2984750 w 9142413"/>
                <a:gd name="connsiteY192" fmla="*/ 1868027 h 1971675"/>
                <a:gd name="connsiteX193" fmla="*/ 2977694 w 9142413"/>
                <a:gd name="connsiteY193" fmla="*/ 1865671 h 1971675"/>
                <a:gd name="connsiteX194" fmla="*/ 2958877 w 9142413"/>
                <a:gd name="connsiteY194" fmla="*/ 1856249 h 1971675"/>
                <a:gd name="connsiteX195" fmla="*/ 131715 w 9142413"/>
                <a:gd name="connsiteY195" fmla="*/ 673715 h 1971675"/>
                <a:gd name="connsiteX196" fmla="*/ 127011 w 9142413"/>
                <a:gd name="connsiteY196" fmla="*/ 671359 h 1971675"/>
                <a:gd name="connsiteX197" fmla="*/ 119954 w 9142413"/>
                <a:gd name="connsiteY197" fmla="*/ 669003 h 1971675"/>
                <a:gd name="connsiteX198" fmla="*/ 112898 w 9142413"/>
                <a:gd name="connsiteY198" fmla="*/ 666648 h 1971675"/>
                <a:gd name="connsiteX199" fmla="*/ 105842 w 9142413"/>
                <a:gd name="connsiteY199" fmla="*/ 661937 h 1971675"/>
                <a:gd name="connsiteX200" fmla="*/ 98786 w 9142413"/>
                <a:gd name="connsiteY200" fmla="*/ 659581 h 1971675"/>
                <a:gd name="connsiteX201" fmla="*/ 89378 w 9142413"/>
                <a:gd name="connsiteY201" fmla="*/ 654870 h 1971675"/>
                <a:gd name="connsiteX202" fmla="*/ 84674 w 9142413"/>
                <a:gd name="connsiteY202" fmla="*/ 652514 h 1971675"/>
                <a:gd name="connsiteX203" fmla="*/ 77618 w 9142413"/>
                <a:gd name="connsiteY203" fmla="*/ 647803 h 1971675"/>
                <a:gd name="connsiteX204" fmla="*/ 70561 w 9142413"/>
                <a:gd name="connsiteY204" fmla="*/ 643091 h 1971675"/>
                <a:gd name="connsiteX205" fmla="*/ 63505 w 9142413"/>
                <a:gd name="connsiteY205" fmla="*/ 640736 h 1971675"/>
                <a:gd name="connsiteX206" fmla="*/ 58801 w 9142413"/>
                <a:gd name="connsiteY206" fmla="*/ 636024 h 1971675"/>
                <a:gd name="connsiteX207" fmla="*/ 51745 w 9142413"/>
                <a:gd name="connsiteY207" fmla="*/ 633669 h 1971675"/>
                <a:gd name="connsiteX208" fmla="*/ 47041 w 9142413"/>
                <a:gd name="connsiteY208" fmla="*/ 628957 h 1971675"/>
                <a:gd name="connsiteX209" fmla="*/ 42337 w 9142413"/>
                <a:gd name="connsiteY209" fmla="*/ 626602 h 1971675"/>
                <a:gd name="connsiteX210" fmla="*/ 37633 w 9142413"/>
                <a:gd name="connsiteY210" fmla="*/ 621891 h 1971675"/>
                <a:gd name="connsiteX211" fmla="*/ 32929 w 9142413"/>
                <a:gd name="connsiteY211" fmla="*/ 619535 h 1971675"/>
                <a:gd name="connsiteX212" fmla="*/ 30577 w 9142413"/>
                <a:gd name="connsiteY212" fmla="*/ 614824 h 1971675"/>
                <a:gd name="connsiteX213" fmla="*/ 25873 w 9142413"/>
                <a:gd name="connsiteY213" fmla="*/ 612468 h 1971675"/>
                <a:gd name="connsiteX214" fmla="*/ 21168 w 9142413"/>
                <a:gd name="connsiteY214" fmla="*/ 607757 h 1971675"/>
                <a:gd name="connsiteX215" fmla="*/ 18816 w 9142413"/>
                <a:gd name="connsiteY215" fmla="*/ 605401 h 1971675"/>
                <a:gd name="connsiteX216" fmla="*/ 16464 w 9142413"/>
                <a:gd name="connsiteY216" fmla="*/ 600690 h 1971675"/>
                <a:gd name="connsiteX217" fmla="*/ 11760 w 9142413"/>
                <a:gd name="connsiteY217" fmla="*/ 598334 h 1971675"/>
                <a:gd name="connsiteX218" fmla="*/ 11760 w 9142413"/>
                <a:gd name="connsiteY218" fmla="*/ 593623 h 1971675"/>
                <a:gd name="connsiteX219" fmla="*/ 7056 w 9142413"/>
                <a:gd name="connsiteY219" fmla="*/ 591267 h 1971675"/>
                <a:gd name="connsiteX220" fmla="*/ 7056 w 9142413"/>
                <a:gd name="connsiteY220" fmla="*/ 588912 h 1971675"/>
                <a:gd name="connsiteX221" fmla="*/ 4704 w 9142413"/>
                <a:gd name="connsiteY221" fmla="*/ 584200 h 1971675"/>
                <a:gd name="connsiteX222" fmla="*/ 2352 w 9142413"/>
                <a:gd name="connsiteY222" fmla="*/ 581845 h 1971675"/>
                <a:gd name="connsiteX223" fmla="*/ 2352 w 9142413"/>
                <a:gd name="connsiteY223" fmla="*/ 577133 h 1971675"/>
                <a:gd name="connsiteX224" fmla="*/ 2352 w 9142413"/>
                <a:gd name="connsiteY224" fmla="*/ 574778 h 1971675"/>
                <a:gd name="connsiteX225" fmla="*/ 0 w 9142413"/>
                <a:gd name="connsiteY225" fmla="*/ 570066 h 1971675"/>
                <a:gd name="connsiteX226" fmla="*/ 0 w 9142413"/>
                <a:gd name="connsiteY226" fmla="*/ 567711 h 1971675"/>
                <a:gd name="connsiteX227" fmla="*/ 0 w 9142413"/>
                <a:gd name="connsiteY227" fmla="*/ 560644 h 1971675"/>
                <a:gd name="connsiteX228" fmla="*/ 61153 w 9142413"/>
                <a:gd name="connsiteY228" fmla="*/ 0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9142413" h="1971675">
                  <a:moveTo>
                    <a:pt x="61153" y="0"/>
                  </a:moveTo>
                  <a:cubicBezTo>
                    <a:pt x="61153" y="2356"/>
                    <a:pt x="61153" y="4712"/>
                    <a:pt x="61153" y="7067"/>
                  </a:cubicBezTo>
                  <a:cubicBezTo>
                    <a:pt x="61153" y="7067"/>
                    <a:pt x="61153" y="7067"/>
                    <a:pt x="61153" y="9423"/>
                  </a:cubicBezTo>
                  <a:cubicBezTo>
                    <a:pt x="61153" y="9423"/>
                    <a:pt x="61153" y="11778"/>
                    <a:pt x="63505" y="11778"/>
                  </a:cubicBezTo>
                  <a:cubicBezTo>
                    <a:pt x="63505" y="14134"/>
                    <a:pt x="63505" y="14134"/>
                    <a:pt x="63505" y="16490"/>
                  </a:cubicBezTo>
                  <a:cubicBezTo>
                    <a:pt x="63505" y="16490"/>
                    <a:pt x="63505" y="18845"/>
                    <a:pt x="63505" y="18845"/>
                  </a:cubicBezTo>
                  <a:cubicBezTo>
                    <a:pt x="65857" y="21201"/>
                    <a:pt x="65857" y="21201"/>
                    <a:pt x="65857" y="21201"/>
                  </a:cubicBezTo>
                  <a:cubicBezTo>
                    <a:pt x="65857" y="23557"/>
                    <a:pt x="65857" y="25912"/>
                    <a:pt x="68209" y="25912"/>
                  </a:cubicBezTo>
                  <a:cubicBezTo>
                    <a:pt x="68209" y="28268"/>
                    <a:pt x="68209" y="28268"/>
                    <a:pt x="70561" y="28268"/>
                  </a:cubicBezTo>
                  <a:cubicBezTo>
                    <a:pt x="70561" y="30624"/>
                    <a:pt x="70561" y="30624"/>
                    <a:pt x="72914" y="32979"/>
                  </a:cubicBezTo>
                  <a:cubicBezTo>
                    <a:pt x="72914" y="32979"/>
                    <a:pt x="72914" y="35335"/>
                    <a:pt x="75266" y="35335"/>
                  </a:cubicBezTo>
                  <a:cubicBezTo>
                    <a:pt x="75266" y="37691"/>
                    <a:pt x="75266" y="37691"/>
                    <a:pt x="77618" y="40046"/>
                  </a:cubicBezTo>
                  <a:cubicBezTo>
                    <a:pt x="77618" y="40046"/>
                    <a:pt x="79970" y="42402"/>
                    <a:pt x="79970" y="42402"/>
                  </a:cubicBezTo>
                  <a:cubicBezTo>
                    <a:pt x="82322" y="44758"/>
                    <a:pt x="82322" y="44758"/>
                    <a:pt x="82322" y="47113"/>
                  </a:cubicBezTo>
                  <a:cubicBezTo>
                    <a:pt x="84674" y="47113"/>
                    <a:pt x="84674" y="49469"/>
                    <a:pt x="87026" y="49469"/>
                  </a:cubicBezTo>
                  <a:cubicBezTo>
                    <a:pt x="89378" y="51824"/>
                    <a:pt x="89378" y="51824"/>
                    <a:pt x="91730" y="54180"/>
                  </a:cubicBezTo>
                  <a:cubicBezTo>
                    <a:pt x="91730" y="54180"/>
                    <a:pt x="94082" y="56536"/>
                    <a:pt x="94082" y="56536"/>
                  </a:cubicBezTo>
                  <a:cubicBezTo>
                    <a:pt x="96434" y="58891"/>
                    <a:pt x="98786" y="58891"/>
                    <a:pt x="98786" y="61247"/>
                  </a:cubicBezTo>
                  <a:cubicBezTo>
                    <a:pt x="101138" y="61247"/>
                    <a:pt x="103490" y="63603"/>
                    <a:pt x="103490" y="63603"/>
                  </a:cubicBezTo>
                  <a:cubicBezTo>
                    <a:pt x="105842" y="65958"/>
                    <a:pt x="108194" y="65958"/>
                    <a:pt x="108194" y="68314"/>
                  </a:cubicBezTo>
                  <a:cubicBezTo>
                    <a:pt x="110546" y="68314"/>
                    <a:pt x="112898" y="70670"/>
                    <a:pt x="115250" y="70670"/>
                  </a:cubicBezTo>
                  <a:cubicBezTo>
                    <a:pt x="115250" y="73025"/>
                    <a:pt x="117602" y="73025"/>
                    <a:pt x="119954" y="75381"/>
                  </a:cubicBezTo>
                  <a:cubicBezTo>
                    <a:pt x="122307" y="75381"/>
                    <a:pt x="124659" y="77737"/>
                    <a:pt x="124659" y="77737"/>
                  </a:cubicBezTo>
                  <a:cubicBezTo>
                    <a:pt x="127011" y="80092"/>
                    <a:pt x="129363" y="80092"/>
                    <a:pt x="131715" y="82448"/>
                  </a:cubicBezTo>
                  <a:cubicBezTo>
                    <a:pt x="134067" y="82448"/>
                    <a:pt x="136419" y="84803"/>
                    <a:pt x="138771" y="84803"/>
                  </a:cubicBezTo>
                  <a:cubicBezTo>
                    <a:pt x="141123" y="87159"/>
                    <a:pt x="143475" y="87159"/>
                    <a:pt x="145827" y="89515"/>
                  </a:cubicBezTo>
                  <a:cubicBezTo>
                    <a:pt x="145827" y="91870"/>
                    <a:pt x="148179" y="91870"/>
                    <a:pt x="150531" y="94226"/>
                  </a:cubicBezTo>
                  <a:cubicBezTo>
                    <a:pt x="152883" y="94226"/>
                    <a:pt x="155235" y="96582"/>
                    <a:pt x="159939" y="96582"/>
                  </a:cubicBezTo>
                  <a:cubicBezTo>
                    <a:pt x="162291" y="98937"/>
                    <a:pt x="164643" y="98937"/>
                    <a:pt x="166995" y="101293"/>
                  </a:cubicBezTo>
                  <a:cubicBezTo>
                    <a:pt x="169348" y="101293"/>
                    <a:pt x="171700" y="103649"/>
                    <a:pt x="174052" y="103649"/>
                  </a:cubicBezTo>
                  <a:cubicBezTo>
                    <a:pt x="176404" y="106004"/>
                    <a:pt x="178756" y="106004"/>
                    <a:pt x="181108" y="108360"/>
                  </a:cubicBezTo>
                  <a:cubicBezTo>
                    <a:pt x="185812" y="108360"/>
                    <a:pt x="188164" y="110716"/>
                    <a:pt x="192868" y="113071"/>
                  </a:cubicBezTo>
                  <a:cubicBezTo>
                    <a:pt x="192868" y="113071"/>
                    <a:pt x="192868" y="113071"/>
                    <a:pt x="3020031" y="1295605"/>
                  </a:cubicBezTo>
                  <a:cubicBezTo>
                    <a:pt x="3024735" y="1297961"/>
                    <a:pt x="3031791" y="1300316"/>
                    <a:pt x="3038847" y="1302672"/>
                  </a:cubicBezTo>
                  <a:cubicBezTo>
                    <a:pt x="3041199" y="1305028"/>
                    <a:pt x="3043551" y="1305028"/>
                    <a:pt x="3043551" y="1305028"/>
                  </a:cubicBezTo>
                  <a:cubicBezTo>
                    <a:pt x="3048255" y="1307383"/>
                    <a:pt x="3052959" y="1309739"/>
                    <a:pt x="3057663" y="1309739"/>
                  </a:cubicBezTo>
                  <a:cubicBezTo>
                    <a:pt x="3060015" y="1312095"/>
                    <a:pt x="3062367" y="1312095"/>
                    <a:pt x="3064719" y="1312095"/>
                  </a:cubicBezTo>
                  <a:cubicBezTo>
                    <a:pt x="3069424" y="1314450"/>
                    <a:pt x="3074128" y="1316806"/>
                    <a:pt x="3078832" y="1316806"/>
                  </a:cubicBezTo>
                  <a:cubicBezTo>
                    <a:pt x="3081184" y="1319161"/>
                    <a:pt x="3083536" y="1319161"/>
                    <a:pt x="3085888" y="1319161"/>
                  </a:cubicBezTo>
                  <a:cubicBezTo>
                    <a:pt x="3090592" y="1321517"/>
                    <a:pt x="3092944" y="1321517"/>
                    <a:pt x="3097648" y="1323873"/>
                  </a:cubicBezTo>
                  <a:cubicBezTo>
                    <a:pt x="3107056" y="1326228"/>
                    <a:pt x="3116465" y="1330940"/>
                    <a:pt x="3125873" y="1333295"/>
                  </a:cubicBezTo>
                  <a:cubicBezTo>
                    <a:pt x="3128225" y="1333295"/>
                    <a:pt x="3128225" y="1333295"/>
                    <a:pt x="3130577" y="1333295"/>
                  </a:cubicBezTo>
                  <a:cubicBezTo>
                    <a:pt x="3137633" y="1335651"/>
                    <a:pt x="3147041" y="1338007"/>
                    <a:pt x="3156449" y="1340362"/>
                  </a:cubicBezTo>
                  <a:cubicBezTo>
                    <a:pt x="3158801" y="1342718"/>
                    <a:pt x="3163506" y="1342718"/>
                    <a:pt x="3165858" y="1342718"/>
                  </a:cubicBezTo>
                  <a:cubicBezTo>
                    <a:pt x="3172914" y="1345074"/>
                    <a:pt x="3179970" y="1347429"/>
                    <a:pt x="3187026" y="1349785"/>
                  </a:cubicBezTo>
                  <a:cubicBezTo>
                    <a:pt x="3189378" y="1349785"/>
                    <a:pt x="3191730" y="1349785"/>
                    <a:pt x="3196434" y="1352141"/>
                  </a:cubicBezTo>
                  <a:cubicBezTo>
                    <a:pt x="3203490" y="1352141"/>
                    <a:pt x="3212899" y="1354496"/>
                    <a:pt x="3222307" y="1356852"/>
                  </a:cubicBezTo>
                  <a:cubicBezTo>
                    <a:pt x="3222307" y="1356852"/>
                    <a:pt x="3224659" y="1356852"/>
                    <a:pt x="3224659" y="1356852"/>
                  </a:cubicBezTo>
                  <a:cubicBezTo>
                    <a:pt x="3234067" y="1359207"/>
                    <a:pt x="3243475" y="1361563"/>
                    <a:pt x="3255235" y="1363919"/>
                  </a:cubicBezTo>
                  <a:cubicBezTo>
                    <a:pt x="3257587" y="1363919"/>
                    <a:pt x="3259940" y="1366274"/>
                    <a:pt x="3264644" y="1366274"/>
                  </a:cubicBezTo>
                  <a:cubicBezTo>
                    <a:pt x="3269348" y="1366274"/>
                    <a:pt x="3276404" y="1368630"/>
                    <a:pt x="3283460" y="1370986"/>
                  </a:cubicBezTo>
                  <a:cubicBezTo>
                    <a:pt x="3288164" y="1370986"/>
                    <a:pt x="3292868" y="1370986"/>
                    <a:pt x="3295220" y="1373341"/>
                  </a:cubicBezTo>
                  <a:cubicBezTo>
                    <a:pt x="3302276" y="1373341"/>
                    <a:pt x="3309333" y="1375697"/>
                    <a:pt x="3316389" y="1375697"/>
                  </a:cubicBezTo>
                  <a:cubicBezTo>
                    <a:pt x="3321093" y="1375697"/>
                    <a:pt x="3323445" y="1378053"/>
                    <a:pt x="3325797" y="1378053"/>
                  </a:cubicBezTo>
                  <a:cubicBezTo>
                    <a:pt x="3335205" y="1380408"/>
                    <a:pt x="3344613" y="1380408"/>
                    <a:pt x="3351669" y="1382764"/>
                  </a:cubicBezTo>
                  <a:cubicBezTo>
                    <a:pt x="3354021" y="1382764"/>
                    <a:pt x="3356374" y="1382764"/>
                    <a:pt x="3358726" y="1382764"/>
                  </a:cubicBezTo>
                  <a:cubicBezTo>
                    <a:pt x="3368134" y="1385120"/>
                    <a:pt x="3379894" y="1385120"/>
                    <a:pt x="3389302" y="1387475"/>
                  </a:cubicBezTo>
                  <a:cubicBezTo>
                    <a:pt x="3391654" y="1387475"/>
                    <a:pt x="3394006" y="1387475"/>
                    <a:pt x="3396358" y="1387475"/>
                  </a:cubicBezTo>
                  <a:cubicBezTo>
                    <a:pt x="3405767" y="1389831"/>
                    <a:pt x="3415175" y="1389831"/>
                    <a:pt x="3422231" y="1392186"/>
                  </a:cubicBezTo>
                  <a:cubicBezTo>
                    <a:pt x="3426935" y="1392186"/>
                    <a:pt x="3429287" y="1392186"/>
                    <a:pt x="3431639" y="1392186"/>
                  </a:cubicBezTo>
                  <a:cubicBezTo>
                    <a:pt x="3441047" y="1394542"/>
                    <a:pt x="3448103" y="1394542"/>
                    <a:pt x="3457512" y="1396898"/>
                  </a:cubicBezTo>
                  <a:cubicBezTo>
                    <a:pt x="3459864" y="1396898"/>
                    <a:pt x="3462216" y="1396898"/>
                    <a:pt x="3466920" y="1396898"/>
                  </a:cubicBezTo>
                  <a:cubicBezTo>
                    <a:pt x="3476328" y="1399253"/>
                    <a:pt x="3488088" y="1399253"/>
                    <a:pt x="3499848" y="1399253"/>
                  </a:cubicBezTo>
                  <a:cubicBezTo>
                    <a:pt x="3513961" y="1401609"/>
                    <a:pt x="3525721" y="1401609"/>
                    <a:pt x="3537481" y="1403965"/>
                  </a:cubicBezTo>
                  <a:cubicBezTo>
                    <a:pt x="3539833" y="1403965"/>
                    <a:pt x="3544537" y="1403965"/>
                    <a:pt x="3546889" y="1403965"/>
                  </a:cubicBezTo>
                  <a:cubicBezTo>
                    <a:pt x="3563354" y="1406320"/>
                    <a:pt x="3582170" y="1406320"/>
                    <a:pt x="3600987" y="1406320"/>
                  </a:cubicBezTo>
                  <a:cubicBezTo>
                    <a:pt x="3603339" y="1406320"/>
                    <a:pt x="3605691" y="1408676"/>
                    <a:pt x="3605691" y="1408676"/>
                  </a:cubicBezTo>
                  <a:cubicBezTo>
                    <a:pt x="3617451" y="1408676"/>
                    <a:pt x="3626859" y="1408676"/>
                    <a:pt x="3636267" y="1408676"/>
                  </a:cubicBezTo>
                  <a:cubicBezTo>
                    <a:pt x="3638619" y="1408676"/>
                    <a:pt x="3638619" y="1408676"/>
                    <a:pt x="3638619" y="1408676"/>
                  </a:cubicBezTo>
                  <a:cubicBezTo>
                    <a:pt x="3650380" y="1408676"/>
                    <a:pt x="3662140" y="1408676"/>
                    <a:pt x="3671548" y="1408676"/>
                  </a:cubicBezTo>
                  <a:cubicBezTo>
                    <a:pt x="3673900" y="1408676"/>
                    <a:pt x="3678604" y="1408676"/>
                    <a:pt x="3680956" y="1408676"/>
                  </a:cubicBezTo>
                  <a:cubicBezTo>
                    <a:pt x="3688012" y="1408676"/>
                    <a:pt x="3695069" y="1408676"/>
                    <a:pt x="3704477" y="1408676"/>
                  </a:cubicBezTo>
                  <a:cubicBezTo>
                    <a:pt x="3706829" y="1408676"/>
                    <a:pt x="3711533" y="1408676"/>
                    <a:pt x="3713885" y="1408676"/>
                  </a:cubicBezTo>
                  <a:cubicBezTo>
                    <a:pt x="3720941" y="1408676"/>
                    <a:pt x="3730349" y="1408676"/>
                    <a:pt x="3737405" y="1408676"/>
                  </a:cubicBezTo>
                  <a:cubicBezTo>
                    <a:pt x="3739757" y="1408676"/>
                    <a:pt x="3742109" y="1408676"/>
                    <a:pt x="3744462" y="1408676"/>
                  </a:cubicBezTo>
                  <a:cubicBezTo>
                    <a:pt x="3756222" y="1408676"/>
                    <a:pt x="3767982" y="1408676"/>
                    <a:pt x="3779742" y="1408676"/>
                  </a:cubicBezTo>
                  <a:cubicBezTo>
                    <a:pt x="3782094" y="1406320"/>
                    <a:pt x="3784446" y="1406320"/>
                    <a:pt x="3789150" y="1406320"/>
                  </a:cubicBezTo>
                  <a:cubicBezTo>
                    <a:pt x="3800911" y="1406320"/>
                    <a:pt x="3812671" y="1406320"/>
                    <a:pt x="3824431" y="1403965"/>
                  </a:cubicBezTo>
                  <a:cubicBezTo>
                    <a:pt x="3831487" y="1403965"/>
                    <a:pt x="3838543" y="1403965"/>
                    <a:pt x="3847952" y="1401609"/>
                  </a:cubicBezTo>
                  <a:cubicBezTo>
                    <a:pt x="3847952" y="1401609"/>
                    <a:pt x="3847952" y="1401609"/>
                    <a:pt x="8923672" y="866878"/>
                  </a:cubicBezTo>
                  <a:cubicBezTo>
                    <a:pt x="8933081" y="866878"/>
                    <a:pt x="8942489" y="866878"/>
                    <a:pt x="8951897" y="864522"/>
                  </a:cubicBezTo>
                  <a:cubicBezTo>
                    <a:pt x="8958953" y="864522"/>
                    <a:pt x="8966009" y="862166"/>
                    <a:pt x="8973065" y="862166"/>
                  </a:cubicBezTo>
                  <a:cubicBezTo>
                    <a:pt x="8975418" y="862166"/>
                    <a:pt x="8975418" y="862166"/>
                    <a:pt x="8977770" y="859811"/>
                  </a:cubicBezTo>
                  <a:cubicBezTo>
                    <a:pt x="8982474" y="859811"/>
                    <a:pt x="8989530" y="859811"/>
                    <a:pt x="8994234" y="857455"/>
                  </a:cubicBezTo>
                  <a:cubicBezTo>
                    <a:pt x="8996586" y="857455"/>
                    <a:pt x="8996586" y="857455"/>
                    <a:pt x="8998938" y="857455"/>
                  </a:cubicBezTo>
                  <a:cubicBezTo>
                    <a:pt x="9003642" y="855099"/>
                    <a:pt x="9008346" y="855099"/>
                    <a:pt x="9013050" y="855099"/>
                  </a:cubicBezTo>
                  <a:cubicBezTo>
                    <a:pt x="9015402" y="852744"/>
                    <a:pt x="9015402" y="852744"/>
                    <a:pt x="9017754" y="852744"/>
                  </a:cubicBezTo>
                  <a:cubicBezTo>
                    <a:pt x="9022459" y="852744"/>
                    <a:pt x="9029515" y="850388"/>
                    <a:pt x="9034219" y="850388"/>
                  </a:cubicBezTo>
                  <a:cubicBezTo>
                    <a:pt x="9036571" y="848032"/>
                    <a:pt x="9036571" y="848032"/>
                    <a:pt x="9038923" y="848032"/>
                  </a:cubicBezTo>
                  <a:cubicBezTo>
                    <a:pt x="9043627" y="845677"/>
                    <a:pt x="9048331" y="845677"/>
                    <a:pt x="9053035" y="843321"/>
                  </a:cubicBezTo>
                  <a:cubicBezTo>
                    <a:pt x="9060091" y="840966"/>
                    <a:pt x="9064795" y="840966"/>
                    <a:pt x="9067147" y="838610"/>
                  </a:cubicBezTo>
                  <a:cubicBezTo>
                    <a:pt x="9069499" y="838610"/>
                    <a:pt x="9069499" y="838610"/>
                    <a:pt x="9069499" y="838610"/>
                  </a:cubicBezTo>
                  <a:cubicBezTo>
                    <a:pt x="9074204" y="836254"/>
                    <a:pt x="9078908" y="836254"/>
                    <a:pt x="9081260" y="833899"/>
                  </a:cubicBezTo>
                  <a:cubicBezTo>
                    <a:pt x="9085964" y="831543"/>
                    <a:pt x="9088316" y="831543"/>
                    <a:pt x="9090668" y="829187"/>
                  </a:cubicBezTo>
                  <a:cubicBezTo>
                    <a:pt x="9093020" y="829187"/>
                    <a:pt x="9095372" y="826832"/>
                    <a:pt x="9095372" y="826832"/>
                  </a:cubicBezTo>
                  <a:cubicBezTo>
                    <a:pt x="9100076" y="824476"/>
                    <a:pt x="9104780" y="822120"/>
                    <a:pt x="9107132" y="819765"/>
                  </a:cubicBezTo>
                  <a:cubicBezTo>
                    <a:pt x="9107132" y="819765"/>
                    <a:pt x="9107132" y="819765"/>
                    <a:pt x="9109484" y="819765"/>
                  </a:cubicBezTo>
                  <a:cubicBezTo>
                    <a:pt x="9111836" y="817409"/>
                    <a:pt x="9116540" y="815053"/>
                    <a:pt x="9118893" y="812698"/>
                  </a:cubicBezTo>
                  <a:cubicBezTo>
                    <a:pt x="9121245" y="810342"/>
                    <a:pt x="9123597" y="810342"/>
                    <a:pt x="9125949" y="807987"/>
                  </a:cubicBezTo>
                  <a:cubicBezTo>
                    <a:pt x="9125949" y="807987"/>
                    <a:pt x="9125949" y="805631"/>
                    <a:pt x="9125949" y="805631"/>
                  </a:cubicBezTo>
                  <a:cubicBezTo>
                    <a:pt x="9128301" y="803275"/>
                    <a:pt x="9130653" y="803275"/>
                    <a:pt x="9133005" y="800920"/>
                  </a:cubicBezTo>
                  <a:cubicBezTo>
                    <a:pt x="9133005" y="800920"/>
                    <a:pt x="9133005" y="798564"/>
                    <a:pt x="9133005" y="798564"/>
                  </a:cubicBezTo>
                  <a:cubicBezTo>
                    <a:pt x="9135357" y="796208"/>
                    <a:pt x="9135357" y="796208"/>
                    <a:pt x="9137709" y="793853"/>
                  </a:cubicBezTo>
                  <a:cubicBezTo>
                    <a:pt x="9137709" y="793853"/>
                    <a:pt x="9137709" y="791497"/>
                    <a:pt x="9137709" y="791497"/>
                  </a:cubicBezTo>
                  <a:cubicBezTo>
                    <a:pt x="9140061" y="789141"/>
                    <a:pt x="9140061" y="786786"/>
                    <a:pt x="9140061" y="784430"/>
                  </a:cubicBezTo>
                  <a:cubicBezTo>
                    <a:pt x="9142413" y="782074"/>
                    <a:pt x="9142413" y="779719"/>
                    <a:pt x="9142413" y="777363"/>
                  </a:cubicBezTo>
                  <a:cubicBezTo>
                    <a:pt x="9121245" y="963459"/>
                    <a:pt x="9102428" y="1151911"/>
                    <a:pt x="9081260" y="1338007"/>
                  </a:cubicBezTo>
                  <a:cubicBezTo>
                    <a:pt x="9081260" y="1340362"/>
                    <a:pt x="9081260" y="1342718"/>
                    <a:pt x="9078908" y="1345074"/>
                  </a:cubicBezTo>
                  <a:cubicBezTo>
                    <a:pt x="9078908" y="1347429"/>
                    <a:pt x="9078908" y="1347429"/>
                    <a:pt x="9078908" y="1347429"/>
                  </a:cubicBezTo>
                  <a:cubicBezTo>
                    <a:pt x="9078908" y="1349785"/>
                    <a:pt x="9076556" y="1352141"/>
                    <a:pt x="9076556" y="1354496"/>
                  </a:cubicBezTo>
                  <a:cubicBezTo>
                    <a:pt x="9074204" y="1356852"/>
                    <a:pt x="9074204" y="1356852"/>
                    <a:pt x="9074204" y="1356852"/>
                  </a:cubicBezTo>
                  <a:cubicBezTo>
                    <a:pt x="9074204" y="1359207"/>
                    <a:pt x="9071852" y="1359207"/>
                    <a:pt x="9071852" y="1361563"/>
                  </a:cubicBezTo>
                  <a:cubicBezTo>
                    <a:pt x="9069499" y="1363919"/>
                    <a:pt x="9069499" y="1363919"/>
                    <a:pt x="9067147" y="1366274"/>
                  </a:cubicBezTo>
                  <a:cubicBezTo>
                    <a:pt x="9067147" y="1366274"/>
                    <a:pt x="9067147" y="1368630"/>
                    <a:pt x="9064795" y="1368630"/>
                  </a:cubicBezTo>
                  <a:cubicBezTo>
                    <a:pt x="9062443" y="1370986"/>
                    <a:pt x="9060091" y="1373341"/>
                    <a:pt x="9057739" y="1375697"/>
                  </a:cubicBezTo>
                  <a:cubicBezTo>
                    <a:pt x="9055387" y="1378053"/>
                    <a:pt x="9050683" y="1380408"/>
                    <a:pt x="9045979" y="1382764"/>
                  </a:cubicBezTo>
                  <a:cubicBezTo>
                    <a:pt x="9043627" y="1385120"/>
                    <a:pt x="9038923" y="1387475"/>
                    <a:pt x="9034219" y="1389831"/>
                  </a:cubicBezTo>
                  <a:cubicBezTo>
                    <a:pt x="9034219" y="1389831"/>
                    <a:pt x="9031867" y="1389831"/>
                    <a:pt x="9029515" y="1392186"/>
                  </a:cubicBezTo>
                  <a:cubicBezTo>
                    <a:pt x="9027163" y="1392186"/>
                    <a:pt x="9024811" y="1394542"/>
                    <a:pt x="9020106" y="1394542"/>
                  </a:cubicBezTo>
                  <a:cubicBezTo>
                    <a:pt x="9020106" y="1394542"/>
                    <a:pt x="9020106" y="1396898"/>
                    <a:pt x="9020106" y="1396898"/>
                  </a:cubicBezTo>
                  <a:cubicBezTo>
                    <a:pt x="9015402" y="1396898"/>
                    <a:pt x="9013050" y="1399253"/>
                    <a:pt x="9008346" y="1399253"/>
                  </a:cubicBezTo>
                  <a:cubicBezTo>
                    <a:pt x="9008346" y="1399253"/>
                    <a:pt x="9008346" y="1401609"/>
                    <a:pt x="9005994" y="1401609"/>
                  </a:cubicBezTo>
                  <a:cubicBezTo>
                    <a:pt x="9005994" y="1401609"/>
                    <a:pt x="9003642" y="1401609"/>
                    <a:pt x="9001290" y="1401609"/>
                  </a:cubicBezTo>
                  <a:cubicBezTo>
                    <a:pt x="8998938" y="1403965"/>
                    <a:pt x="8996586" y="1403965"/>
                    <a:pt x="8991882" y="1406320"/>
                  </a:cubicBezTo>
                  <a:cubicBezTo>
                    <a:pt x="8989530" y="1406320"/>
                    <a:pt x="8984826" y="1408676"/>
                    <a:pt x="8982474" y="1408676"/>
                  </a:cubicBezTo>
                  <a:cubicBezTo>
                    <a:pt x="8980122" y="1408676"/>
                    <a:pt x="8977770" y="1408676"/>
                    <a:pt x="8977770" y="1411032"/>
                  </a:cubicBezTo>
                  <a:cubicBezTo>
                    <a:pt x="8975418" y="1411032"/>
                    <a:pt x="8975418" y="1411032"/>
                    <a:pt x="8973065" y="1411032"/>
                  </a:cubicBezTo>
                  <a:cubicBezTo>
                    <a:pt x="8968361" y="1413387"/>
                    <a:pt x="8963657" y="1413387"/>
                    <a:pt x="8956601" y="1415743"/>
                  </a:cubicBezTo>
                  <a:cubicBezTo>
                    <a:pt x="8954249" y="1415743"/>
                    <a:pt x="8954249" y="1415743"/>
                    <a:pt x="8951897" y="1415743"/>
                  </a:cubicBezTo>
                  <a:cubicBezTo>
                    <a:pt x="8947193" y="1418099"/>
                    <a:pt x="8942489" y="1418099"/>
                    <a:pt x="8937785" y="1418099"/>
                  </a:cubicBezTo>
                  <a:cubicBezTo>
                    <a:pt x="8935433" y="1420454"/>
                    <a:pt x="8933081" y="1420454"/>
                    <a:pt x="8933081" y="1420454"/>
                  </a:cubicBezTo>
                  <a:cubicBezTo>
                    <a:pt x="8930729" y="1420454"/>
                    <a:pt x="8930729" y="1420454"/>
                    <a:pt x="8928377" y="1420454"/>
                  </a:cubicBezTo>
                  <a:cubicBezTo>
                    <a:pt x="8926025" y="1420454"/>
                    <a:pt x="8921320" y="1422810"/>
                    <a:pt x="8916616" y="1422810"/>
                  </a:cubicBezTo>
                  <a:cubicBezTo>
                    <a:pt x="8914264" y="1422810"/>
                    <a:pt x="8914264" y="1422810"/>
                    <a:pt x="8911912" y="1422810"/>
                  </a:cubicBezTo>
                  <a:cubicBezTo>
                    <a:pt x="8904856" y="1425166"/>
                    <a:pt x="8897800" y="1425166"/>
                    <a:pt x="8890744" y="1427521"/>
                  </a:cubicBezTo>
                  <a:cubicBezTo>
                    <a:pt x="8881336" y="1427521"/>
                    <a:pt x="8871927" y="1429877"/>
                    <a:pt x="8862519" y="1429877"/>
                  </a:cubicBezTo>
                  <a:cubicBezTo>
                    <a:pt x="8862519" y="1429877"/>
                    <a:pt x="8862519" y="1429877"/>
                    <a:pt x="3786798" y="1964608"/>
                  </a:cubicBezTo>
                  <a:cubicBezTo>
                    <a:pt x="3767982" y="1966964"/>
                    <a:pt x="3746814" y="1966964"/>
                    <a:pt x="3727997" y="1969320"/>
                  </a:cubicBezTo>
                  <a:cubicBezTo>
                    <a:pt x="3723293" y="1969320"/>
                    <a:pt x="3720941" y="1969320"/>
                    <a:pt x="3718589" y="1969320"/>
                  </a:cubicBezTo>
                  <a:cubicBezTo>
                    <a:pt x="3706829" y="1969320"/>
                    <a:pt x="3695069" y="1971675"/>
                    <a:pt x="3683308" y="1971675"/>
                  </a:cubicBezTo>
                  <a:cubicBezTo>
                    <a:pt x="3683308" y="1971675"/>
                    <a:pt x="3683308" y="1971675"/>
                    <a:pt x="3680956" y="1971675"/>
                  </a:cubicBezTo>
                  <a:cubicBezTo>
                    <a:pt x="3680956" y="1971675"/>
                    <a:pt x="3678604" y="1971675"/>
                    <a:pt x="3676252" y="1971675"/>
                  </a:cubicBezTo>
                  <a:cubicBezTo>
                    <a:pt x="3669196" y="1971675"/>
                    <a:pt x="3659788" y="1971675"/>
                    <a:pt x="3652732" y="1971675"/>
                  </a:cubicBezTo>
                  <a:cubicBezTo>
                    <a:pt x="3650380" y="1971675"/>
                    <a:pt x="3645675" y="1971675"/>
                    <a:pt x="3643323" y="1971675"/>
                  </a:cubicBezTo>
                  <a:cubicBezTo>
                    <a:pt x="3633915" y="1971675"/>
                    <a:pt x="3626859" y="1971675"/>
                    <a:pt x="3619803" y="1971675"/>
                  </a:cubicBezTo>
                  <a:cubicBezTo>
                    <a:pt x="3617451" y="1971675"/>
                    <a:pt x="3612747" y="1971675"/>
                    <a:pt x="3610395" y="1971675"/>
                  </a:cubicBezTo>
                  <a:cubicBezTo>
                    <a:pt x="3598635" y="1971675"/>
                    <a:pt x="3589226" y="1971675"/>
                    <a:pt x="3577466" y="1971675"/>
                  </a:cubicBezTo>
                  <a:cubicBezTo>
                    <a:pt x="3577466" y="1971675"/>
                    <a:pt x="3577466" y="1971675"/>
                    <a:pt x="3575114" y="1971675"/>
                  </a:cubicBezTo>
                  <a:cubicBezTo>
                    <a:pt x="3565706" y="1969320"/>
                    <a:pt x="3556298" y="1969320"/>
                    <a:pt x="3546889" y="1969320"/>
                  </a:cubicBezTo>
                  <a:cubicBezTo>
                    <a:pt x="3544537" y="1969320"/>
                    <a:pt x="3542185" y="1969320"/>
                    <a:pt x="3542185" y="1969320"/>
                  </a:cubicBezTo>
                  <a:cubicBezTo>
                    <a:pt x="3539833" y="1969320"/>
                    <a:pt x="3539833" y="1969320"/>
                    <a:pt x="3539833" y="1969320"/>
                  </a:cubicBezTo>
                  <a:cubicBezTo>
                    <a:pt x="3521017" y="1969320"/>
                    <a:pt x="3502201" y="1966964"/>
                    <a:pt x="3485736" y="1966964"/>
                  </a:cubicBezTo>
                  <a:cubicBezTo>
                    <a:pt x="3483384" y="1966964"/>
                    <a:pt x="3483384" y="1966964"/>
                    <a:pt x="3481032" y="1966964"/>
                  </a:cubicBezTo>
                  <a:cubicBezTo>
                    <a:pt x="3481032" y="1964608"/>
                    <a:pt x="3478680" y="1964608"/>
                    <a:pt x="3476328" y="1964608"/>
                  </a:cubicBezTo>
                  <a:cubicBezTo>
                    <a:pt x="3452808" y="1964608"/>
                    <a:pt x="3429287" y="1962253"/>
                    <a:pt x="3405767" y="1959897"/>
                  </a:cubicBezTo>
                  <a:cubicBezTo>
                    <a:pt x="3403414" y="1957541"/>
                    <a:pt x="3403414" y="1957541"/>
                    <a:pt x="3401062" y="1957541"/>
                  </a:cubicBezTo>
                  <a:cubicBezTo>
                    <a:pt x="3398710" y="1957541"/>
                    <a:pt x="3396358" y="1957541"/>
                    <a:pt x="3394006" y="1957541"/>
                  </a:cubicBezTo>
                  <a:cubicBezTo>
                    <a:pt x="3386950" y="1957541"/>
                    <a:pt x="3379894" y="1955186"/>
                    <a:pt x="3370486" y="1955186"/>
                  </a:cubicBezTo>
                  <a:cubicBezTo>
                    <a:pt x="3370486" y="1955186"/>
                    <a:pt x="3368134" y="1955186"/>
                    <a:pt x="3365782" y="1955186"/>
                  </a:cubicBezTo>
                  <a:cubicBezTo>
                    <a:pt x="3363430" y="1955186"/>
                    <a:pt x="3363430" y="1952830"/>
                    <a:pt x="3361078" y="1952830"/>
                  </a:cubicBezTo>
                  <a:cubicBezTo>
                    <a:pt x="3354021" y="1952830"/>
                    <a:pt x="3344613" y="1950474"/>
                    <a:pt x="3337557" y="1950474"/>
                  </a:cubicBezTo>
                  <a:cubicBezTo>
                    <a:pt x="3335205" y="1950474"/>
                    <a:pt x="3332853" y="1950474"/>
                    <a:pt x="3330501" y="1950474"/>
                  </a:cubicBezTo>
                  <a:cubicBezTo>
                    <a:pt x="3330501" y="1950474"/>
                    <a:pt x="3330501" y="1950474"/>
                    <a:pt x="3328149" y="1950474"/>
                  </a:cubicBezTo>
                  <a:cubicBezTo>
                    <a:pt x="3318741" y="1948119"/>
                    <a:pt x="3306980" y="1945763"/>
                    <a:pt x="3297572" y="1945763"/>
                  </a:cubicBezTo>
                  <a:cubicBezTo>
                    <a:pt x="3297572" y="1945763"/>
                    <a:pt x="3295220" y="1945763"/>
                    <a:pt x="3295220" y="1945763"/>
                  </a:cubicBezTo>
                  <a:cubicBezTo>
                    <a:pt x="3295220" y="1943407"/>
                    <a:pt x="3292868" y="1943407"/>
                    <a:pt x="3290516" y="1943407"/>
                  </a:cubicBezTo>
                  <a:cubicBezTo>
                    <a:pt x="3283460" y="1943407"/>
                    <a:pt x="3274052" y="1941052"/>
                    <a:pt x="3264644" y="1938696"/>
                  </a:cubicBezTo>
                  <a:cubicBezTo>
                    <a:pt x="3264644" y="1938696"/>
                    <a:pt x="3262292" y="1938696"/>
                    <a:pt x="3262292" y="1938696"/>
                  </a:cubicBezTo>
                  <a:cubicBezTo>
                    <a:pt x="3259940" y="1938696"/>
                    <a:pt x="3257587" y="1938696"/>
                    <a:pt x="3255235" y="1938696"/>
                  </a:cubicBezTo>
                  <a:cubicBezTo>
                    <a:pt x="3248179" y="1936341"/>
                    <a:pt x="3241123" y="1936341"/>
                    <a:pt x="3234067" y="1933985"/>
                  </a:cubicBezTo>
                  <a:cubicBezTo>
                    <a:pt x="3231715" y="1933985"/>
                    <a:pt x="3229363" y="1933985"/>
                    <a:pt x="3229363" y="1933985"/>
                  </a:cubicBezTo>
                  <a:cubicBezTo>
                    <a:pt x="3227011" y="1931629"/>
                    <a:pt x="3224659" y="1931629"/>
                    <a:pt x="3222307" y="1931629"/>
                  </a:cubicBezTo>
                  <a:cubicBezTo>
                    <a:pt x="3215251" y="1931629"/>
                    <a:pt x="3210546" y="1929274"/>
                    <a:pt x="3203490" y="1926918"/>
                  </a:cubicBezTo>
                  <a:cubicBezTo>
                    <a:pt x="3201138" y="1926918"/>
                    <a:pt x="3198786" y="1926918"/>
                    <a:pt x="3196434" y="1926918"/>
                  </a:cubicBezTo>
                  <a:cubicBezTo>
                    <a:pt x="3194082" y="1926918"/>
                    <a:pt x="3194082" y="1926918"/>
                    <a:pt x="3194082" y="1926918"/>
                  </a:cubicBezTo>
                  <a:cubicBezTo>
                    <a:pt x="3182322" y="1924562"/>
                    <a:pt x="3172914" y="1922207"/>
                    <a:pt x="3163506" y="1919851"/>
                  </a:cubicBezTo>
                  <a:cubicBezTo>
                    <a:pt x="3161153" y="1919851"/>
                    <a:pt x="3161153" y="1919851"/>
                    <a:pt x="3158801" y="1919851"/>
                  </a:cubicBezTo>
                  <a:cubicBezTo>
                    <a:pt x="3151745" y="1917495"/>
                    <a:pt x="3142337" y="1915140"/>
                    <a:pt x="3135281" y="1912784"/>
                  </a:cubicBezTo>
                  <a:cubicBezTo>
                    <a:pt x="3132929" y="1912784"/>
                    <a:pt x="3132929" y="1912784"/>
                    <a:pt x="3130577" y="1912784"/>
                  </a:cubicBezTo>
                  <a:cubicBezTo>
                    <a:pt x="3128225" y="1910428"/>
                    <a:pt x="3125873" y="1910428"/>
                    <a:pt x="3125873" y="1910428"/>
                  </a:cubicBezTo>
                  <a:cubicBezTo>
                    <a:pt x="3118817" y="1908073"/>
                    <a:pt x="3111760" y="1908073"/>
                    <a:pt x="3104704" y="1905717"/>
                  </a:cubicBezTo>
                  <a:cubicBezTo>
                    <a:pt x="3102352" y="1905717"/>
                    <a:pt x="3100000" y="1903361"/>
                    <a:pt x="3100000" y="1903361"/>
                  </a:cubicBezTo>
                  <a:cubicBezTo>
                    <a:pt x="3097648" y="1903361"/>
                    <a:pt x="3097648" y="1903361"/>
                    <a:pt x="3095296" y="1903361"/>
                  </a:cubicBezTo>
                  <a:cubicBezTo>
                    <a:pt x="3085888" y="1901006"/>
                    <a:pt x="3076480" y="1898650"/>
                    <a:pt x="3069424" y="1896295"/>
                  </a:cubicBezTo>
                  <a:cubicBezTo>
                    <a:pt x="3067072" y="1896295"/>
                    <a:pt x="3067072" y="1893939"/>
                    <a:pt x="3067072" y="1893939"/>
                  </a:cubicBezTo>
                  <a:cubicBezTo>
                    <a:pt x="3067072" y="1893939"/>
                    <a:pt x="3064719" y="1893939"/>
                    <a:pt x="3064719" y="1893939"/>
                  </a:cubicBezTo>
                  <a:cubicBezTo>
                    <a:pt x="3055311" y="1891583"/>
                    <a:pt x="3045903" y="1889228"/>
                    <a:pt x="3036495" y="1884516"/>
                  </a:cubicBezTo>
                  <a:cubicBezTo>
                    <a:pt x="3034143" y="1884516"/>
                    <a:pt x="3034143" y="1884516"/>
                    <a:pt x="3031791" y="1884516"/>
                  </a:cubicBezTo>
                  <a:cubicBezTo>
                    <a:pt x="3029439" y="1884516"/>
                    <a:pt x="3027087" y="1882161"/>
                    <a:pt x="3024735" y="1882161"/>
                  </a:cubicBezTo>
                  <a:cubicBezTo>
                    <a:pt x="3022383" y="1882161"/>
                    <a:pt x="3020031" y="1879805"/>
                    <a:pt x="3017679" y="1879805"/>
                  </a:cubicBezTo>
                  <a:cubicBezTo>
                    <a:pt x="3012974" y="1877449"/>
                    <a:pt x="3008270" y="1875094"/>
                    <a:pt x="3003566" y="1875094"/>
                  </a:cubicBezTo>
                  <a:cubicBezTo>
                    <a:pt x="3001214" y="1872738"/>
                    <a:pt x="2998862" y="1872738"/>
                    <a:pt x="2996510" y="1872738"/>
                  </a:cubicBezTo>
                  <a:cubicBezTo>
                    <a:pt x="2991806" y="1870382"/>
                    <a:pt x="2987102" y="1868027"/>
                    <a:pt x="2984750" y="1868027"/>
                  </a:cubicBezTo>
                  <a:cubicBezTo>
                    <a:pt x="2982398" y="1865671"/>
                    <a:pt x="2980046" y="1865671"/>
                    <a:pt x="2977694" y="1865671"/>
                  </a:cubicBezTo>
                  <a:cubicBezTo>
                    <a:pt x="2970638" y="1863316"/>
                    <a:pt x="2963581" y="1860960"/>
                    <a:pt x="2958877" y="1856249"/>
                  </a:cubicBezTo>
                  <a:cubicBezTo>
                    <a:pt x="2958877" y="1856249"/>
                    <a:pt x="2958877" y="1856249"/>
                    <a:pt x="131715" y="673715"/>
                  </a:cubicBezTo>
                  <a:cubicBezTo>
                    <a:pt x="129363" y="673715"/>
                    <a:pt x="129363" y="673715"/>
                    <a:pt x="127011" y="671359"/>
                  </a:cubicBezTo>
                  <a:cubicBezTo>
                    <a:pt x="124659" y="671359"/>
                    <a:pt x="122307" y="669003"/>
                    <a:pt x="119954" y="669003"/>
                  </a:cubicBezTo>
                  <a:cubicBezTo>
                    <a:pt x="117602" y="669003"/>
                    <a:pt x="115250" y="666648"/>
                    <a:pt x="112898" y="666648"/>
                  </a:cubicBezTo>
                  <a:cubicBezTo>
                    <a:pt x="110546" y="664292"/>
                    <a:pt x="108194" y="664292"/>
                    <a:pt x="105842" y="661937"/>
                  </a:cubicBezTo>
                  <a:cubicBezTo>
                    <a:pt x="103490" y="661937"/>
                    <a:pt x="101138" y="659581"/>
                    <a:pt x="98786" y="659581"/>
                  </a:cubicBezTo>
                  <a:cubicBezTo>
                    <a:pt x="94082" y="657225"/>
                    <a:pt x="91730" y="657225"/>
                    <a:pt x="89378" y="654870"/>
                  </a:cubicBezTo>
                  <a:cubicBezTo>
                    <a:pt x="87026" y="652514"/>
                    <a:pt x="84674" y="652514"/>
                    <a:pt x="84674" y="652514"/>
                  </a:cubicBezTo>
                  <a:cubicBezTo>
                    <a:pt x="82322" y="650158"/>
                    <a:pt x="79970" y="647803"/>
                    <a:pt x="77618" y="647803"/>
                  </a:cubicBezTo>
                  <a:cubicBezTo>
                    <a:pt x="75266" y="645447"/>
                    <a:pt x="72914" y="645447"/>
                    <a:pt x="70561" y="643091"/>
                  </a:cubicBezTo>
                  <a:cubicBezTo>
                    <a:pt x="68209" y="643091"/>
                    <a:pt x="65857" y="640736"/>
                    <a:pt x="63505" y="640736"/>
                  </a:cubicBezTo>
                  <a:cubicBezTo>
                    <a:pt x="63505" y="638380"/>
                    <a:pt x="61153" y="638380"/>
                    <a:pt x="58801" y="636024"/>
                  </a:cubicBezTo>
                  <a:cubicBezTo>
                    <a:pt x="56449" y="636024"/>
                    <a:pt x="54097" y="633669"/>
                    <a:pt x="51745" y="633669"/>
                  </a:cubicBezTo>
                  <a:cubicBezTo>
                    <a:pt x="51745" y="631313"/>
                    <a:pt x="49393" y="631313"/>
                    <a:pt x="47041" y="628957"/>
                  </a:cubicBezTo>
                  <a:cubicBezTo>
                    <a:pt x="47041" y="628957"/>
                    <a:pt x="44689" y="626602"/>
                    <a:pt x="42337" y="626602"/>
                  </a:cubicBezTo>
                  <a:cubicBezTo>
                    <a:pt x="42337" y="624246"/>
                    <a:pt x="39985" y="624246"/>
                    <a:pt x="37633" y="621891"/>
                  </a:cubicBezTo>
                  <a:cubicBezTo>
                    <a:pt x="37633" y="621891"/>
                    <a:pt x="35281" y="619535"/>
                    <a:pt x="32929" y="619535"/>
                  </a:cubicBezTo>
                  <a:cubicBezTo>
                    <a:pt x="32929" y="617179"/>
                    <a:pt x="30577" y="617179"/>
                    <a:pt x="30577" y="614824"/>
                  </a:cubicBezTo>
                  <a:cubicBezTo>
                    <a:pt x="28225" y="614824"/>
                    <a:pt x="25873" y="612468"/>
                    <a:pt x="25873" y="612468"/>
                  </a:cubicBezTo>
                  <a:cubicBezTo>
                    <a:pt x="23520" y="610112"/>
                    <a:pt x="23520" y="610112"/>
                    <a:pt x="21168" y="607757"/>
                  </a:cubicBezTo>
                  <a:cubicBezTo>
                    <a:pt x="21168" y="607757"/>
                    <a:pt x="18816" y="605401"/>
                    <a:pt x="18816" y="605401"/>
                  </a:cubicBezTo>
                  <a:cubicBezTo>
                    <a:pt x="18816" y="603045"/>
                    <a:pt x="16464" y="603045"/>
                    <a:pt x="16464" y="600690"/>
                  </a:cubicBezTo>
                  <a:cubicBezTo>
                    <a:pt x="14112" y="600690"/>
                    <a:pt x="14112" y="598334"/>
                    <a:pt x="11760" y="598334"/>
                  </a:cubicBezTo>
                  <a:cubicBezTo>
                    <a:pt x="11760" y="595978"/>
                    <a:pt x="11760" y="595978"/>
                    <a:pt x="11760" y="593623"/>
                  </a:cubicBezTo>
                  <a:cubicBezTo>
                    <a:pt x="9408" y="593623"/>
                    <a:pt x="9408" y="591267"/>
                    <a:pt x="7056" y="591267"/>
                  </a:cubicBezTo>
                  <a:cubicBezTo>
                    <a:pt x="7056" y="588912"/>
                    <a:pt x="7056" y="588912"/>
                    <a:pt x="7056" y="588912"/>
                  </a:cubicBezTo>
                  <a:cubicBezTo>
                    <a:pt x="4704" y="586556"/>
                    <a:pt x="4704" y="584200"/>
                    <a:pt x="4704" y="584200"/>
                  </a:cubicBezTo>
                  <a:cubicBezTo>
                    <a:pt x="4704" y="584200"/>
                    <a:pt x="4704" y="581845"/>
                    <a:pt x="2352" y="581845"/>
                  </a:cubicBezTo>
                  <a:cubicBezTo>
                    <a:pt x="2352" y="579489"/>
                    <a:pt x="2352" y="579489"/>
                    <a:pt x="2352" y="577133"/>
                  </a:cubicBezTo>
                  <a:cubicBezTo>
                    <a:pt x="2352" y="577133"/>
                    <a:pt x="2352" y="574778"/>
                    <a:pt x="2352" y="574778"/>
                  </a:cubicBezTo>
                  <a:cubicBezTo>
                    <a:pt x="0" y="572422"/>
                    <a:pt x="0" y="572422"/>
                    <a:pt x="0" y="570066"/>
                  </a:cubicBezTo>
                  <a:cubicBezTo>
                    <a:pt x="0" y="570066"/>
                    <a:pt x="0" y="567711"/>
                    <a:pt x="0" y="567711"/>
                  </a:cubicBezTo>
                  <a:cubicBezTo>
                    <a:pt x="0" y="565355"/>
                    <a:pt x="0" y="562999"/>
                    <a:pt x="0" y="560644"/>
                  </a:cubicBezTo>
                  <a:cubicBezTo>
                    <a:pt x="21168" y="374548"/>
                    <a:pt x="42337" y="186096"/>
                    <a:pt x="61153" y="0"/>
                  </a:cubicBezTo>
                  <a:close/>
                </a:path>
              </a:pathLst>
            </a:custGeom>
            <a:gradFill flip="none" rotWithShape="1">
              <a:gsLst>
                <a:gs pos="57000">
                  <a:schemeClr val="bg1">
                    <a:alpha val="33000"/>
                  </a:schemeClr>
                </a:gs>
                <a:gs pos="0">
                  <a:schemeClr val="tx1">
                    <a:alpha val="60000"/>
                  </a:schemeClr>
                </a:gs>
                <a:gs pos="28000">
                  <a:schemeClr val="tx1">
                    <a:alpha val="20000"/>
                  </a:schemeClr>
                </a:gs>
                <a:gs pos="100000">
                  <a:schemeClr val="bg1">
                    <a:alpha val="50000"/>
                  </a:schemeClr>
                </a:gs>
              </a:gsLst>
              <a:lin ang="300000" scaled="0"/>
              <a:tileRect/>
            </a:gradFill>
            <a:ln>
              <a:noFill/>
            </a:ln>
          </p:spPr>
          <p:txBody>
            <a:bodyPr vert="horz" wrap="square" lIns="182880" tIns="91440" rIns="182880" bIns="91440" numCol="1" anchor="t" anchorCtr="0" compatLnSpc="1">
              <a:prstTxWarp prst="textNoShape">
                <a:avLst/>
              </a:prstTxWarp>
              <a:noAutofit/>
            </a:bodyPr>
            <a:lstStyle/>
            <a:p>
              <a:endParaRPr lang="en-GB" sz="4800" noProof="0" dirty="0">
                <a:latin typeface="+mj-lt"/>
              </a:endParaRPr>
            </a:p>
          </p:txBody>
        </p:sp>
      </p:grpSp>
      <p:sp>
        <p:nvSpPr>
          <p:cNvPr id="22" name="TextBox 21">
            <a:extLst>
              <a:ext uri="{FF2B5EF4-FFF2-40B4-BE49-F238E27FC236}">
                <a16:creationId xmlns:a16="http://schemas.microsoft.com/office/drawing/2014/main" id="{153FEAAE-8556-CF6D-B262-5232DB3AC80C}"/>
              </a:ext>
            </a:extLst>
          </p:cNvPr>
          <p:cNvSpPr txBox="1"/>
          <p:nvPr/>
        </p:nvSpPr>
        <p:spPr>
          <a:xfrm>
            <a:off x="13334266" y="2544228"/>
            <a:ext cx="4366401" cy="2585323"/>
          </a:xfrm>
          <a:prstGeom prst="rect">
            <a:avLst/>
          </a:prstGeom>
          <a:noFill/>
        </p:spPr>
        <p:txBody>
          <a:bodyPr wrap="square" lIns="0" tIns="0" rIns="0" bIns="0" anchor="ctr">
            <a:spAutoFit/>
          </a:bodyPr>
          <a:lstStyle/>
          <a:p>
            <a:r>
              <a:rPr lang="en-GB" sz="2800" b="1" noProof="0" dirty="0">
                <a:solidFill>
                  <a:srgbClr val="3F6031"/>
                </a:solidFill>
                <a:latin typeface="+mj-lt"/>
                <a:ea typeface="Arial" panose="020B0604020202020204" pitchFamily="34" charset="0"/>
                <a:cs typeface="Times New Roman" panose="02020603050405020304" pitchFamily="18" charset="0"/>
              </a:rPr>
              <a:t>Il pensiero creativo </a:t>
            </a:r>
            <a:r>
              <a:rPr lang="en-GB" sz="2800" noProof="0" dirty="0">
                <a:latin typeface="+mj-lt"/>
                <a:ea typeface="Arial" panose="020B0604020202020204" pitchFamily="34" charset="0"/>
                <a:cs typeface="Times New Roman" panose="02020603050405020304" pitchFamily="18" charset="0"/>
              </a:rPr>
              <a:t>stimola l'originalità, la sperimentazione e lo sviluppo di contenuti significativi e di forte impatto che sfidano i preconcetti e coinvolgono il pubblico</a:t>
            </a:r>
            <a:endParaRPr lang="en-GB" sz="1500" noProof="0" dirty="0">
              <a:solidFill>
                <a:schemeClr val="tx1">
                  <a:lumMod val="75000"/>
                  <a:lumOff val="25000"/>
                </a:schemeClr>
              </a:solidFill>
              <a:latin typeface="+mj-lt"/>
              <a:cs typeface="Mongolian Baiti" panose="03000500000000000000" pitchFamily="66" charset="0"/>
            </a:endParaRPr>
          </a:p>
        </p:txBody>
      </p:sp>
      <p:cxnSp>
        <p:nvCxnSpPr>
          <p:cNvPr id="23" name="Straight Connector 24">
            <a:extLst>
              <a:ext uri="{FF2B5EF4-FFF2-40B4-BE49-F238E27FC236}">
                <a16:creationId xmlns:a16="http://schemas.microsoft.com/office/drawing/2014/main" id="{E9E3CFE3-FC45-6C27-3207-479EBF8C10CF}"/>
              </a:ext>
            </a:extLst>
          </p:cNvPr>
          <p:cNvCxnSpPr>
            <a:cxnSpLocks/>
          </p:cNvCxnSpPr>
          <p:nvPr/>
        </p:nvCxnSpPr>
        <p:spPr>
          <a:xfrm>
            <a:off x="11719212" y="4300209"/>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F9A95EE-A86E-0652-6C7A-187D9B67350E}"/>
              </a:ext>
            </a:extLst>
          </p:cNvPr>
          <p:cNvSpPr txBox="1"/>
          <p:nvPr/>
        </p:nvSpPr>
        <p:spPr>
          <a:xfrm>
            <a:off x="1192765" y="3291564"/>
            <a:ext cx="3967814" cy="2585323"/>
          </a:xfrm>
          <a:prstGeom prst="rect">
            <a:avLst/>
          </a:prstGeom>
          <a:noFill/>
        </p:spPr>
        <p:txBody>
          <a:bodyPr wrap="square" lIns="0" tIns="0" rIns="0" bIns="0" anchor="ctr">
            <a:spAutoFit/>
          </a:bodyPr>
          <a:lstStyle/>
          <a:p>
            <a:pPr algn="r"/>
            <a:r>
              <a:rPr lang="en-GB" sz="2800" b="1" noProof="0" dirty="0">
                <a:solidFill>
                  <a:srgbClr val="FF0000"/>
                </a:solidFill>
                <a:latin typeface="+mj-lt"/>
                <a:ea typeface="Arial" panose="020B0604020202020204" pitchFamily="34" charset="0"/>
              </a:rPr>
              <a:t>Il pensiero strategico </a:t>
            </a:r>
            <a:r>
              <a:rPr lang="en-GB" sz="2800" noProof="0" dirty="0">
                <a:latin typeface="+mj-lt"/>
                <a:ea typeface="Arial" panose="020B0604020202020204" pitchFamily="34" charset="0"/>
              </a:rPr>
              <a:t>consente agli artisti e alle organizzazioni di allineare il loro lavoro creativo agli obiettivi a lungo termine e di anticipare opportunità e rischi futuri</a:t>
            </a:r>
            <a:endParaRPr lang="en-GB" sz="1500" noProof="0" dirty="0">
              <a:solidFill>
                <a:schemeClr val="tx1">
                  <a:lumMod val="75000"/>
                  <a:lumOff val="25000"/>
                </a:schemeClr>
              </a:solidFill>
              <a:latin typeface="+mj-lt"/>
              <a:cs typeface="Mongolian Baiti" panose="03000500000000000000" pitchFamily="66" charset="0"/>
            </a:endParaRPr>
          </a:p>
        </p:txBody>
      </p:sp>
      <p:cxnSp>
        <p:nvCxnSpPr>
          <p:cNvPr id="25" name="Straight Connector 25">
            <a:extLst>
              <a:ext uri="{FF2B5EF4-FFF2-40B4-BE49-F238E27FC236}">
                <a16:creationId xmlns:a16="http://schemas.microsoft.com/office/drawing/2014/main" id="{F8068260-8773-1CC0-A3A3-463B97E12911}"/>
              </a:ext>
            </a:extLst>
          </p:cNvPr>
          <p:cNvCxnSpPr>
            <a:cxnSpLocks/>
          </p:cNvCxnSpPr>
          <p:nvPr/>
        </p:nvCxnSpPr>
        <p:spPr>
          <a:xfrm rot="10800000">
            <a:off x="5357836" y="5427513"/>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7FB5727-4AA5-28CE-AC85-79D350BDE385}"/>
              </a:ext>
            </a:extLst>
          </p:cNvPr>
          <p:cNvSpPr txBox="1"/>
          <p:nvPr/>
        </p:nvSpPr>
        <p:spPr>
          <a:xfrm>
            <a:off x="13398075" y="6130879"/>
            <a:ext cx="4366401" cy="3877985"/>
          </a:xfrm>
          <a:prstGeom prst="rect">
            <a:avLst/>
          </a:prstGeom>
          <a:noFill/>
        </p:spPr>
        <p:txBody>
          <a:bodyPr wrap="square" lIns="0" tIns="0" rIns="0" bIns="0" anchor="ctr">
            <a:spAutoFit/>
          </a:bodyPr>
          <a:lstStyle/>
          <a:p>
            <a:r>
              <a:rPr lang="en-GB" sz="2800" b="1" noProof="0" dirty="0">
                <a:solidFill>
                  <a:srgbClr val="569938"/>
                </a:solidFill>
                <a:latin typeface="+mj-lt"/>
                <a:ea typeface="Arial" panose="020B0604020202020204" pitchFamily="34" charset="0"/>
              </a:rPr>
              <a:t>Il pensiero innovativo </a:t>
            </a:r>
            <a:r>
              <a:rPr lang="en-GB" sz="2800" noProof="0" dirty="0">
                <a:latin typeface="+mj-lt"/>
                <a:ea typeface="Arial" panose="020B0604020202020204" pitchFamily="34" charset="0"/>
              </a:rPr>
              <a:t>trasforma le nuove idee in soluzioni pratiche, aiutando i professionisti delle arti performative a creare e implementare formati, partnership o esperienze innovative in risposta alle sfide e alle opportunità emergenti</a:t>
            </a:r>
            <a:endParaRPr lang="en-GB" sz="1500" noProof="0" dirty="0">
              <a:solidFill>
                <a:schemeClr val="tx1">
                  <a:lumMod val="75000"/>
                  <a:lumOff val="25000"/>
                </a:schemeClr>
              </a:solidFill>
              <a:latin typeface="+mj-lt"/>
              <a:cs typeface="Mongolian Baiti" panose="03000500000000000000" pitchFamily="66" charset="0"/>
            </a:endParaRPr>
          </a:p>
        </p:txBody>
      </p:sp>
      <p:cxnSp>
        <p:nvCxnSpPr>
          <p:cNvPr id="27" name="Straight Connector 29">
            <a:extLst>
              <a:ext uri="{FF2B5EF4-FFF2-40B4-BE49-F238E27FC236}">
                <a16:creationId xmlns:a16="http://schemas.microsoft.com/office/drawing/2014/main" id="{BB5FB752-7982-F5EC-183A-EEB1EA507C9E}"/>
              </a:ext>
            </a:extLst>
          </p:cNvPr>
          <p:cNvCxnSpPr>
            <a:cxnSpLocks/>
          </p:cNvCxnSpPr>
          <p:nvPr/>
        </p:nvCxnSpPr>
        <p:spPr>
          <a:xfrm>
            <a:off x="11719212" y="6554817"/>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9C68792A-3950-0D40-0A91-0CB76A43EC68}"/>
              </a:ext>
            </a:extLst>
          </p:cNvPr>
          <p:cNvSpPr txBox="1"/>
          <p:nvPr/>
        </p:nvSpPr>
        <p:spPr>
          <a:xfrm>
            <a:off x="530776" y="6942170"/>
            <a:ext cx="4629803" cy="3016210"/>
          </a:xfrm>
          <a:prstGeom prst="rect">
            <a:avLst/>
          </a:prstGeom>
          <a:noFill/>
        </p:spPr>
        <p:txBody>
          <a:bodyPr wrap="square" lIns="0" tIns="0" rIns="0" bIns="0" anchor="ctr">
            <a:spAutoFit/>
          </a:bodyPr>
          <a:lstStyle/>
          <a:p>
            <a:pPr algn="r"/>
            <a:r>
              <a:rPr lang="en-GB" sz="2800" b="1" noProof="0" dirty="0">
                <a:solidFill>
                  <a:srgbClr val="04A6C2"/>
                </a:solidFill>
                <a:latin typeface="+mj-lt"/>
                <a:ea typeface="Arial" panose="020B0604020202020204" pitchFamily="34" charset="0"/>
              </a:rPr>
              <a:t>Il pensiero sistemico </a:t>
            </a:r>
            <a:r>
              <a:rPr lang="en-GB" sz="2800" noProof="0" dirty="0">
                <a:latin typeface="+mj-lt"/>
                <a:ea typeface="Arial" panose="020B0604020202020204" pitchFamily="34" charset="0"/>
              </a:rPr>
              <a:t>amplia la consapevolezza di come i sistemi artistici, sociali, tecnologici ed economici siano interconnessi, aiutando i professionisti a prendere decisioni sostenibili e di impatto a più livelli</a:t>
            </a:r>
            <a:r>
              <a:rPr lang="en-GB" sz="1500" noProof="0" dirty="0">
                <a:solidFill>
                  <a:schemeClr val="tx1">
                    <a:lumMod val="75000"/>
                    <a:lumOff val="25000"/>
                  </a:schemeClr>
                </a:solidFill>
                <a:latin typeface="+mj-lt"/>
                <a:cs typeface="Mongolian Baiti" panose="03000500000000000000" pitchFamily="66" charset="0"/>
              </a:rPr>
              <a:t>. </a:t>
            </a:r>
          </a:p>
        </p:txBody>
      </p:sp>
      <p:cxnSp>
        <p:nvCxnSpPr>
          <p:cNvPr id="29" name="Straight Connector 51">
            <a:extLst>
              <a:ext uri="{FF2B5EF4-FFF2-40B4-BE49-F238E27FC236}">
                <a16:creationId xmlns:a16="http://schemas.microsoft.com/office/drawing/2014/main" id="{2F4E98A5-D8C2-6407-1E99-6677B916D40B}"/>
              </a:ext>
            </a:extLst>
          </p:cNvPr>
          <p:cNvCxnSpPr>
            <a:cxnSpLocks/>
          </p:cNvCxnSpPr>
          <p:nvPr/>
        </p:nvCxnSpPr>
        <p:spPr>
          <a:xfrm rot="10800000">
            <a:off x="5357836" y="7682120"/>
            <a:ext cx="1439556" cy="0"/>
          </a:xfrm>
          <a:prstGeom prst="line">
            <a:avLst/>
          </a:prstGeom>
          <a:ln w="12700" cap="rnd">
            <a:solidFill>
              <a:schemeClr val="tx1">
                <a:lumMod val="50000"/>
                <a:lumOff val="50000"/>
              </a:schemeClr>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9102866"/>
      </p:ext>
    </p:extLst>
  </p:cSld>
  <p:clrMapOvr>
    <a:masterClrMapping/>
  </p:clrMapOvr>
</p:sld>
</file>

<file path=ppt/slides/slide7.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1654D-6C7A-F0E5-5918-19B2455A4A93}"/>
            </a:ext>
          </a:extLst>
        </p:cNvPr>
        <p:cNvGrpSpPr/>
        <p:nvPr/>
      </p:nvGrpSpPr>
      <p:grpSpPr>
        <a:xfrm>
          <a:off x="0" y="0"/>
          <a:ext cx="0" cy="0"/>
          <a:chOff x="0" y="0"/>
          <a:chExt cx="0" cy="0"/>
        </a:xfrm>
      </p:grpSpPr>
      <p:grpSp>
        <p:nvGrpSpPr>
          <p:cNvPr id="17" name="Gruppieren 16">
            <a:extLst>
              <a:ext uri="{FF2B5EF4-FFF2-40B4-BE49-F238E27FC236}">
                <a16:creationId xmlns:a16="http://schemas.microsoft.com/office/drawing/2014/main" id="{138B9F1D-9B34-D567-C446-C92A56A6C8E6}"/>
              </a:ext>
            </a:extLst>
          </p:cNvPr>
          <p:cNvGrpSpPr/>
          <p:nvPr/>
        </p:nvGrpSpPr>
        <p:grpSpPr>
          <a:xfrm>
            <a:off x="1519028" y="3384815"/>
            <a:ext cx="15163766" cy="7133773"/>
            <a:chOff x="673696" y="3118729"/>
            <a:chExt cx="12540208" cy="6143173"/>
          </a:xfrm>
        </p:grpSpPr>
        <p:sp>
          <p:nvSpPr>
            <p:cNvPr id="8" name="Textplatzhalter 2">
              <a:extLst>
                <a:ext uri="{FF2B5EF4-FFF2-40B4-BE49-F238E27FC236}">
                  <a16:creationId xmlns:a16="http://schemas.microsoft.com/office/drawing/2014/main" id="{F8F5C3A9-F7D4-FB31-B69C-136E1940C449}"/>
                </a:ext>
              </a:extLst>
            </p:cNvPr>
            <p:cNvSpPr txBox="1">
              <a:spLocks/>
            </p:cNvSpPr>
            <p:nvPr/>
          </p:nvSpPr>
          <p:spPr>
            <a:xfrm>
              <a:off x="673696" y="3127276"/>
              <a:ext cx="3637856" cy="864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noProof="0" dirty="0">
                  <a:solidFill>
                    <a:srgbClr val="28853D"/>
                  </a:solidFill>
                </a:rPr>
                <a:t>Sostenibilità </a:t>
              </a:r>
              <a:br>
                <a:rPr lang="en-GB" b="1" noProof="0" dirty="0">
                  <a:solidFill>
                    <a:srgbClr val="28853D"/>
                  </a:solidFill>
                </a:rPr>
              </a:br>
              <a:r>
                <a:rPr lang="en-GB" b="1" noProof="0" dirty="0">
                  <a:solidFill>
                    <a:srgbClr val="28853D"/>
                  </a:solidFill>
                </a:rPr>
                <a:t>(GreenComp</a:t>
              </a:r>
              <a:r>
                <a:rPr lang="en-GB" sz="3000" b="1" noProof="0" dirty="0">
                  <a:solidFill>
                    <a:srgbClr val="28853D"/>
                  </a:solidFill>
                </a:rPr>
                <a:t>)</a:t>
              </a:r>
            </a:p>
          </p:txBody>
        </p:sp>
        <p:sp>
          <p:nvSpPr>
            <p:cNvPr id="9" name="Inhaltsplatzhalter 3">
              <a:extLst>
                <a:ext uri="{FF2B5EF4-FFF2-40B4-BE49-F238E27FC236}">
                  <a16:creationId xmlns:a16="http://schemas.microsoft.com/office/drawing/2014/main" id="{E574E178-52AC-E139-9E00-6CCFCC49F799}"/>
                </a:ext>
              </a:extLst>
            </p:cNvPr>
            <p:cNvSpPr txBox="1">
              <a:spLocks/>
            </p:cNvSpPr>
            <p:nvPr/>
          </p:nvSpPr>
          <p:spPr>
            <a:xfrm>
              <a:off x="673696" y="4005318"/>
              <a:ext cx="363785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2800" noProof="0" dirty="0"/>
            </a:p>
            <a:p>
              <a:pPr marL="0" indent="0" algn="ctr">
                <a:buNone/>
              </a:pPr>
              <a:r>
                <a:rPr lang="en-GB" sz="2800" noProof="0" dirty="0"/>
                <a:t>Produzione sostenibile</a:t>
              </a:r>
            </a:p>
            <a:p>
              <a:pPr marL="0" indent="0" algn="ctr">
                <a:buNone/>
              </a:pPr>
              <a:r>
                <a:rPr lang="en-GB" sz="2800" noProof="0" dirty="0"/>
                <a:t>Arti dello spettacolo</a:t>
              </a:r>
            </a:p>
            <a:p>
              <a:pPr marL="0" indent="0" algn="ctr">
                <a:buNone/>
              </a:pPr>
              <a:endParaRPr lang="en-GB" sz="3600" noProof="0" dirty="0"/>
            </a:p>
          </p:txBody>
        </p:sp>
        <p:sp>
          <p:nvSpPr>
            <p:cNvPr id="10" name="Textplatzhalter 4">
              <a:extLst>
                <a:ext uri="{FF2B5EF4-FFF2-40B4-BE49-F238E27FC236}">
                  <a16:creationId xmlns:a16="http://schemas.microsoft.com/office/drawing/2014/main" id="{82589C16-EB95-D29D-00E7-9F11E3E732EE}"/>
                </a:ext>
              </a:extLst>
            </p:cNvPr>
            <p:cNvSpPr txBox="1">
              <a:spLocks/>
            </p:cNvSpPr>
            <p:nvPr/>
          </p:nvSpPr>
          <p:spPr>
            <a:xfrm>
              <a:off x="5074096" y="3127276"/>
              <a:ext cx="3637856" cy="86409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noProof="0" dirty="0">
                  <a:solidFill>
                    <a:srgbClr val="28853D"/>
                  </a:solidFill>
                </a:rPr>
                <a:t>Digitale</a:t>
              </a:r>
            </a:p>
            <a:p>
              <a:pPr marL="0" indent="0" algn="ctr">
                <a:buNone/>
              </a:pPr>
              <a:r>
                <a:rPr lang="en-GB" b="1" noProof="0" dirty="0">
                  <a:solidFill>
                    <a:srgbClr val="28853D"/>
                  </a:solidFill>
                </a:rPr>
                <a:t>(DigComp)</a:t>
              </a:r>
            </a:p>
          </p:txBody>
        </p:sp>
        <p:sp>
          <p:nvSpPr>
            <p:cNvPr id="11" name="Inhaltsplatzhalter 5">
              <a:extLst>
                <a:ext uri="{FF2B5EF4-FFF2-40B4-BE49-F238E27FC236}">
                  <a16:creationId xmlns:a16="http://schemas.microsoft.com/office/drawing/2014/main" id="{89E44429-47D0-A732-51B2-98C765A37B63}"/>
                </a:ext>
              </a:extLst>
            </p:cNvPr>
            <p:cNvSpPr txBox="1">
              <a:spLocks/>
            </p:cNvSpPr>
            <p:nvPr/>
          </p:nvSpPr>
          <p:spPr>
            <a:xfrm>
              <a:off x="5074096" y="3997933"/>
              <a:ext cx="363785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800" noProof="0" dirty="0"/>
            </a:p>
            <a:p>
              <a:pPr marL="0" indent="0" algn="ctr">
                <a:buNone/>
              </a:pPr>
              <a:r>
                <a:rPr lang="en-GB" sz="2800" noProof="0" dirty="0"/>
                <a:t>Implementazione sostenibile dei metodi digitali</a:t>
              </a:r>
            </a:p>
          </p:txBody>
        </p:sp>
        <p:sp>
          <p:nvSpPr>
            <p:cNvPr id="12" name="Textplatzhalter 6">
              <a:extLst>
                <a:ext uri="{FF2B5EF4-FFF2-40B4-BE49-F238E27FC236}">
                  <a16:creationId xmlns:a16="http://schemas.microsoft.com/office/drawing/2014/main" id="{9FE195F5-CD03-24EA-2D46-52AB48E90577}"/>
                </a:ext>
              </a:extLst>
            </p:cNvPr>
            <p:cNvSpPr txBox="1">
              <a:spLocks/>
            </p:cNvSpPr>
            <p:nvPr/>
          </p:nvSpPr>
          <p:spPr>
            <a:xfrm>
              <a:off x="9576048" y="3118729"/>
              <a:ext cx="3637856" cy="86409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b="1" noProof="0" dirty="0">
                  <a:solidFill>
                    <a:srgbClr val="28853D"/>
                  </a:solidFill>
                </a:rPr>
                <a:t>Imprenditorialità</a:t>
              </a:r>
              <a:br>
                <a:rPr lang="en-GB" b="1" noProof="0" dirty="0">
                  <a:solidFill>
                    <a:srgbClr val="28853D"/>
                  </a:solidFill>
                </a:rPr>
              </a:br>
              <a:r>
                <a:rPr lang="en-GB" b="1" noProof="0" dirty="0">
                  <a:solidFill>
                    <a:srgbClr val="28853D"/>
                  </a:solidFill>
                </a:rPr>
                <a:t>(EntreComp)</a:t>
              </a:r>
            </a:p>
          </p:txBody>
        </p:sp>
        <p:sp>
          <p:nvSpPr>
            <p:cNvPr id="13" name="Inhaltsplatzhalter 7">
              <a:extLst>
                <a:ext uri="{FF2B5EF4-FFF2-40B4-BE49-F238E27FC236}">
                  <a16:creationId xmlns:a16="http://schemas.microsoft.com/office/drawing/2014/main" id="{6BF5A0D0-E01A-95FD-48EC-FA72C5110268}"/>
                </a:ext>
              </a:extLst>
            </p:cNvPr>
            <p:cNvSpPr txBox="1">
              <a:spLocks/>
            </p:cNvSpPr>
            <p:nvPr/>
          </p:nvSpPr>
          <p:spPr>
            <a:xfrm>
              <a:off x="9576048" y="3982825"/>
              <a:ext cx="3637856" cy="525658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b="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2800" noProof="0" dirty="0"/>
            </a:p>
            <a:p>
              <a:pPr marL="0" indent="0" algn="ctr">
                <a:buNone/>
              </a:pPr>
              <a:r>
                <a:rPr lang="en-GB" sz="2800" noProof="0" dirty="0" err="1"/>
                <a:t>Modelli di business</a:t>
              </a:r>
              <a:r>
                <a:rPr lang="en-GB" sz="2800" noProof="0" dirty="0"/>
                <a:t> sostenibili</a:t>
              </a:r>
              <a:endParaRPr lang="en-GB" sz="2800" noProof="0" dirty="0"/>
            </a:p>
            <a:p>
              <a:pPr marL="0" indent="0" algn="ctr">
                <a:buNone/>
              </a:pPr>
              <a:endParaRPr lang="en-GB" sz="2800" noProof="0" dirty="0"/>
            </a:p>
            <a:p>
              <a:pPr marL="0" indent="0" algn="ctr">
                <a:buNone/>
              </a:pPr>
              <a:endParaRPr lang="en-GB" sz="2800" noProof="0" dirty="0"/>
            </a:p>
            <a:p>
              <a:pPr marL="0" indent="0" algn="ctr">
                <a:buNone/>
              </a:pPr>
              <a:endParaRPr lang="en-GB" sz="2800" noProof="0" dirty="0"/>
            </a:p>
          </p:txBody>
        </p:sp>
        <p:pic>
          <p:nvPicPr>
            <p:cNvPr id="14" name="Grafik 13">
              <a:extLst>
                <a:ext uri="{FF2B5EF4-FFF2-40B4-BE49-F238E27FC236}">
                  <a16:creationId xmlns:a16="http://schemas.microsoft.com/office/drawing/2014/main" id="{7D9E6246-DF0E-8F26-3C90-1BC55E946F8A}"/>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10284722" y="6138966"/>
              <a:ext cx="2220508" cy="2101764"/>
            </a:xfrm>
            <a:prstGeom prst="rect">
              <a:avLst/>
            </a:prstGeom>
          </p:spPr>
        </p:pic>
        <p:pic>
          <p:nvPicPr>
            <p:cNvPr id="15" name="Grafik 14">
              <a:extLst>
                <a:ext uri="{FF2B5EF4-FFF2-40B4-BE49-F238E27FC236}">
                  <a16:creationId xmlns:a16="http://schemas.microsoft.com/office/drawing/2014/main" id="{BC7FEAD7-EC55-15C8-9ED0-7CC4D9597A4D}"/>
                </a:ext>
              </a:extLst>
            </p:cNvPr>
            <p:cNvPicPr>
              <a:picLocks noChangeAspect="1"/>
            </p:cNvPicPr>
            <p:nvPr/>
          </p:nvPicPr>
          <p:blipFill>
            <a:blip r:embed="rId4"/>
            <a:stretch>
              <a:fillRect/>
            </a:stretch>
          </p:blipFill>
          <p:spPr>
            <a:xfrm>
              <a:off x="5764535" y="6173191"/>
              <a:ext cx="2256978" cy="2033314"/>
            </a:xfrm>
            <a:prstGeom prst="rect">
              <a:avLst/>
            </a:prstGeom>
          </p:spPr>
        </p:pic>
        <p:pic>
          <p:nvPicPr>
            <p:cNvPr id="16" name="Grafik 15">
              <a:extLst>
                <a:ext uri="{FF2B5EF4-FFF2-40B4-BE49-F238E27FC236}">
                  <a16:creationId xmlns:a16="http://schemas.microsoft.com/office/drawing/2014/main" id="{E71A24FF-0837-3F8E-53F4-24FD4D06915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42489" y="6140843"/>
              <a:ext cx="2500270" cy="2098011"/>
            </a:xfrm>
            <a:prstGeom prst="rect">
              <a:avLst/>
            </a:prstGeom>
          </p:spPr>
        </p:pic>
      </p:grpSp>
      <p:sp>
        <p:nvSpPr>
          <p:cNvPr id="20" name="Textfeld 19">
            <a:extLst>
              <a:ext uri="{FF2B5EF4-FFF2-40B4-BE49-F238E27FC236}">
                <a16:creationId xmlns:a16="http://schemas.microsoft.com/office/drawing/2014/main" id="{0006F727-CF83-62FD-D0B3-35CB87B50658}"/>
              </a:ext>
            </a:extLst>
          </p:cNvPr>
          <p:cNvSpPr txBox="1"/>
          <p:nvPr/>
        </p:nvSpPr>
        <p:spPr>
          <a:xfrm>
            <a:off x="1855878" y="1079753"/>
            <a:ext cx="14576244" cy="938719"/>
          </a:xfrm>
          <a:prstGeom prst="rect">
            <a:avLst/>
          </a:prstGeom>
          <a:noFill/>
        </p:spPr>
        <p:txBody>
          <a:bodyPr wrap="square" rtlCol="0">
            <a:spAutoFit/>
          </a:bodyPr>
          <a:lstStyle/>
          <a:p>
            <a:pPr algn="r"/>
            <a:r>
              <a:rPr lang="en-GB" sz="5500" b="1" noProof="0" dirty="0"/>
              <a:t>Quadri di riferimento delle competenze dell'UE in INSPIRE</a:t>
            </a:r>
          </a:p>
        </p:txBody>
      </p:sp>
      <p:sp>
        <p:nvSpPr>
          <p:cNvPr id="6" name="Freeform 2">
            <a:extLst>
              <a:ext uri="{FF2B5EF4-FFF2-40B4-BE49-F238E27FC236}">
                <a16:creationId xmlns:a16="http://schemas.microsoft.com/office/drawing/2014/main" id="{F3C3F2AC-A9BF-F411-5B18-CC5D3AC8662F}"/>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noProof="0" dirty="0"/>
          </a:p>
        </p:txBody>
      </p:sp>
      <p:sp>
        <p:nvSpPr>
          <p:cNvPr id="7" name="Freeform 3">
            <a:extLst>
              <a:ext uri="{FF2B5EF4-FFF2-40B4-BE49-F238E27FC236}">
                <a16:creationId xmlns:a16="http://schemas.microsoft.com/office/drawing/2014/main" id="{F7A625FC-49B2-6AFA-E3DC-7FBA51ACA5B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noProof="0" dirty="0"/>
          </a:p>
        </p:txBody>
      </p:sp>
    </p:spTree>
    <p:extLst>
      <p:ext uri="{BB962C8B-B14F-4D97-AF65-F5344CB8AC3E}">
        <p14:creationId xmlns:p14="http://schemas.microsoft.com/office/powerpoint/2010/main" val="657833003"/>
      </p:ext>
    </p:extLst>
  </p:cSld>
  <p:clrMapOvr>
    <a:masterClrMapping/>
  </p:clrMapOvr>
</p:sld>
</file>

<file path=ppt/slides/slide70.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460E2-E84C-40E4-9057-4B1D620DCB3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EFAB99-E69C-0058-F331-AB1F8B77A7C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26C674D0-DBB9-A600-B6F0-80D0A2BA4DEA}"/>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C419DA8D-67EB-0259-2355-31C3856A07A6}"/>
              </a:ext>
            </a:extLst>
          </p:cNvPr>
          <p:cNvSpPr txBox="1"/>
          <p:nvPr/>
        </p:nvSpPr>
        <p:spPr>
          <a:xfrm>
            <a:off x="0" y="1040130"/>
            <a:ext cx="16687800" cy="1754326"/>
          </a:xfrm>
          <a:prstGeom prst="rect">
            <a:avLst/>
          </a:prstGeom>
          <a:noFill/>
        </p:spPr>
        <p:txBody>
          <a:bodyPr wrap="square">
            <a:spAutoFit/>
          </a:bodyPr>
          <a:lstStyle/>
          <a:p>
            <a:pPr lvl="0" algn="r"/>
            <a:r>
              <a:rPr lang="en-GB" sz="5200" b="1" noProof="0" dirty="0">
                <a:latin typeface="+mj-lt"/>
              </a:rPr>
              <a:t>Modelli imprenditoriali nelle arti dello spettacolo: tre percorsi</a:t>
            </a:r>
          </a:p>
        </p:txBody>
      </p:sp>
      <p:sp>
        <p:nvSpPr>
          <p:cNvPr id="6" name="Freeform 96">
            <a:extLst>
              <a:ext uri="{FF2B5EF4-FFF2-40B4-BE49-F238E27FC236}">
                <a16:creationId xmlns:a16="http://schemas.microsoft.com/office/drawing/2014/main" id="{7D6EE70D-7588-54D4-EA6E-6D4C0EB2C48A}"/>
              </a:ext>
            </a:extLst>
          </p:cNvPr>
          <p:cNvSpPr>
            <a:spLocks noChangeArrowheads="1"/>
          </p:cNvSpPr>
          <p:nvPr/>
        </p:nvSpPr>
        <p:spPr bwMode="auto">
          <a:xfrm>
            <a:off x="2185866" y="3351093"/>
            <a:ext cx="1397503" cy="1790089"/>
          </a:xfrm>
          <a:custGeom>
            <a:avLst/>
            <a:gdLst>
              <a:gd name="T0" fmla="*/ 0 w 1837"/>
              <a:gd name="T1" fmla="*/ 0 h 1945"/>
              <a:gd name="T2" fmla="*/ 0 w 1837"/>
              <a:gd name="T3" fmla="*/ 0 h 1945"/>
              <a:gd name="T4" fmla="*/ 1836 w 1837"/>
              <a:gd name="T5" fmla="*/ 0 h 1945"/>
              <a:gd name="T6" fmla="*/ 1836 w 1837"/>
              <a:gd name="T7" fmla="*/ 1816 h 1945"/>
              <a:gd name="T8" fmla="*/ 0 w 1837"/>
              <a:gd name="T9" fmla="*/ 1816 h 1945"/>
              <a:gd name="T10" fmla="*/ 0 w 1837"/>
              <a:gd name="T11" fmla="*/ 0 h 1945"/>
            </a:gdLst>
            <a:ahLst/>
            <a:cxnLst>
              <a:cxn ang="0">
                <a:pos x="T0" y="T1"/>
              </a:cxn>
              <a:cxn ang="0">
                <a:pos x="T2" y="T3"/>
              </a:cxn>
              <a:cxn ang="0">
                <a:pos x="T4" y="T5"/>
              </a:cxn>
              <a:cxn ang="0">
                <a:pos x="T6" y="T7"/>
              </a:cxn>
              <a:cxn ang="0">
                <a:pos x="T8" y="T9"/>
              </a:cxn>
              <a:cxn ang="0">
                <a:pos x="T10" y="T11"/>
              </a:cxn>
            </a:cxnLst>
            <a:rect l="0" t="0" r="r" b="b"/>
            <a:pathLst>
              <a:path w="1837" h="1945">
                <a:moveTo>
                  <a:pt x="0" y="0"/>
                </a:moveTo>
                <a:lnTo>
                  <a:pt x="0" y="0"/>
                </a:lnTo>
                <a:cubicBezTo>
                  <a:pt x="603" y="128"/>
                  <a:pt x="1234" y="128"/>
                  <a:pt x="1836" y="0"/>
                </a:cubicBezTo>
                <a:cubicBezTo>
                  <a:pt x="1836" y="602"/>
                  <a:pt x="1836" y="1205"/>
                  <a:pt x="1836" y="1816"/>
                </a:cubicBezTo>
                <a:cubicBezTo>
                  <a:pt x="1234" y="1944"/>
                  <a:pt x="603" y="1944"/>
                  <a:pt x="0" y="1816"/>
                </a:cubicBezTo>
                <a:cubicBezTo>
                  <a:pt x="0" y="1205"/>
                  <a:pt x="0" y="602"/>
                  <a:pt x="0" y="0"/>
                </a:cubicBezTo>
              </a:path>
            </a:pathLst>
          </a:custGeom>
          <a:solidFill>
            <a:srgbClr val="3F6031"/>
          </a:solidFill>
          <a:ln>
            <a:noFill/>
          </a:ln>
          <a:effectLst/>
        </p:spPr>
        <p:txBody>
          <a:bodyPr wrap="none" anchor="ctr"/>
          <a:lstStyle/>
          <a:p>
            <a:endParaRPr lang="en-GB" sz="1350" noProof="0" dirty="0">
              <a:latin typeface="+mj-lt"/>
            </a:endParaRPr>
          </a:p>
        </p:txBody>
      </p:sp>
      <p:sp>
        <p:nvSpPr>
          <p:cNvPr id="7" name="Freeform 97">
            <a:extLst>
              <a:ext uri="{FF2B5EF4-FFF2-40B4-BE49-F238E27FC236}">
                <a16:creationId xmlns:a16="http://schemas.microsoft.com/office/drawing/2014/main" id="{0F4E6AC7-B0AA-5FC8-1C1D-4A2AFC9BBAA7}"/>
              </a:ext>
            </a:extLst>
          </p:cNvPr>
          <p:cNvSpPr>
            <a:spLocks noChangeArrowheads="1"/>
          </p:cNvSpPr>
          <p:nvPr/>
        </p:nvSpPr>
        <p:spPr bwMode="auto">
          <a:xfrm>
            <a:off x="3157750" y="2965471"/>
            <a:ext cx="425620" cy="2057995"/>
          </a:xfrm>
          <a:custGeom>
            <a:avLst/>
            <a:gdLst>
              <a:gd name="T0" fmla="*/ 558 w 559"/>
              <a:gd name="T1" fmla="*/ 2236 h 2237"/>
              <a:gd name="T2" fmla="*/ 0 w 559"/>
              <a:gd name="T3" fmla="*/ 1817 h 2237"/>
              <a:gd name="T4" fmla="*/ 0 w 559"/>
              <a:gd name="T5" fmla="*/ 0 h 2237"/>
              <a:gd name="T6" fmla="*/ 558 w 559"/>
              <a:gd name="T7" fmla="*/ 420 h 2237"/>
              <a:gd name="T8" fmla="*/ 558 w 559"/>
              <a:gd name="T9" fmla="*/ 2236 h 2237"/>
            </a:gdLst>
            <a:ahLst/>
            <a:cxnLst>
              <a:cxn ang="0">
                <a:pos x="T0" y="T1"/>
              </a:cxn>
              <a:cxn ang="0">
                <a:pos x="T2" y="T3"/>
              </a:cxn>
              <a:cxn ang="0">
                <a:pos x="T4" y="T5"/>
              </a:cxn>
              <a:cxn ang="0">
                <a:pos x="T6" y="T7"/>
              </a:cxn>
              <a:cxn ang="0">
                <a:pos x="T8" y="T9"/>
              </a:cxn>
            </a:cxnLst>
            <a:rect l="0" t="0" r="r" b="b"/>
            <a:pathLst>
              <a:path w="559" h="2237">
                <a:moveTo>
                  <a:pt x="558" y="2236"/>
                </a:moveTo>
                <a:lnTo>
                  <a:pt x="0" y="1817"/>
                </a:lnTo>
                <a:lnTo>
                  <a:pt x="0" y="0"/>
                </a:lnTo>
                <a:lnTo>
                  <a:pt x="558" y="420"/>
                </a:lnTo>
                <a:lnTo>
                  <a:pt x="558" y="2236"/>
                </a:lnTo>
              </a:path>
            </a:pathLst>
          </a:custGeom>
          <a:solidFill>
            <a:srgbClr val="2A4020"/>
          </a:solidFill>
          <a:ln>
            <a:noFill/>
          </a:ln>
          <a:effectLst/>
        </p:spPr>
        <p:txBody>
          <a:bodyPr wrap="none" anchor="ctr"/>
          <a:lstStyle/>
          <a:p>
            <a:endParaRPr lang="en-GB" sz="1350" noProof="0" dirty="0">
              <a:latin typeface="+mj-lt"/>
            </a:endParaRPr>
          </a:p>
        </p:txBody>
      </p:sp>
      <p:sp>
        <p:nvSpPr>
          <p:cNvPr id="8" name="Freeform 98">
            <a:extLst>
              <a:ext uri="{FF2B5EF4-FFF2-40B4-BE49-F238E27FC236}">
                <a16:creationId xmlns:a16="http://schemas.microsoft.com/office/drawing/2014/main" id="{4DC1EE57-098B-DC49-BDFC-14027E5BF8BC}"/>
              </a:ext>
            </a:extLst>
          </p:cNvPr>
          <p:cNvSpPr>
            <a:spLocks noChangeArrowheads="1"/>
          </p:cNvSpPr>
          <p:nvPr/>
        </p:nvSpPr>
        <p:spPr bwMode="auto">
          <a:xfrm>
            <a:off x="3157750" y="2965470"/>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162F3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1350" noProof="0" dirty="0">
              <a:latin typeface="+mj-lt"/>
            </a:endParaRPr>
          </a:p>
        </p:txBody>
      </p:sp>
      <p:sp>
        <p:nvSpPr>
          <p:cNvPr id="11" name="Text Box 99">
            <a:extLst>
              <a:ext uri="{FF2B5EF4-FFF2-40B4-BE49-F238E27FC236}">
                <a16:creationId xmlns:a16="http://schemas.microsoft.com/office/drawing/2014/main" id="{8002793D-9956-ABCD-E884-5BCAF6178BE9}"/>
              </a:ext>
            </a:extLst>
          </p:cNvPr>
          <p:cNvSpPr txBox="1">
            <a:spLocks noChangeArrowheads="1"/>
          </p:cNvSpPr>
          <p:nvPr/>
        </p:nvSpPr>
        <p:spPr bwMode="auto">
          <a:xfrm>
            <a:off x="3539800" y="3399802"/>
            <a:ext cx="2459872" cy="783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nSpc>
                <a:spcPct val="110000"/>
              </a:lnSpc>
              <a:buClrTx/>
              <a:buFontTx/>
              <a:buNone/>
            </a:pPr>
            <a:r>
              <a:rPr lang="en-GB" sz="750" noProof="0" dirty="0">
                <a:solidFill>
                  <a:srgbClr val="F1F0F0"/>
                </a:solidFill>
                <a:latin typeface="+mj-lt"/>
                <a:cs typeface="Roboto Black" charset="0"/>
              </a:rPr>
              <a:t>OPZIONE 01</a:t>
            </a:r>
          </a:p>
        </p:txBody>
      </p:sp>
      <p:sp>
        <p:nvSpPr>
          <p:cNvPr id="32" name="Freeform 103">
            <a:extLst>
              <a:ext uri="{FF2B5EF4-FFF2-40B4-BE49-F238E27FC236}">
                <a16:creationId xmlns:a16="http://schemas.microsoft.com/office/drawing/2014/main" id="{97B781A3-7EFC-636D-C79D-6DFC86D3EDF8}"/>
              </a:ext>
            </a:extLst>
          </p:cNvPr>
          <p:cNvSpPr>
            <a:spLocks noChangeArrowheads="1"/>
          </p:cNvSpPr>
          <p:nvPr/>
        </p:nvSpPr>
        <p:spPr bwMode="auto">
          <a:xfrm>
            <a:off x="2185866" y="5543036"/>
            <a:ext cx="1397503" cy="1798206"/>
          </a:xfrm>
          <a:custGeom>
            <a:avLst/>
            <a:gdLst>
              <a:gd name="T0" fmla="*/ 0 w 1837"/>
              <a:gd name="T1" fmla="*/ 0 h 1954"/>
              <a:gd name="T2" fmla="*/ 0 w 1837"/>
              <a:gd name="T3" fmla="*/ 0 h 1954"/>
              <a:gd name="T4" fmla="*/ 1836 w 1837"/>
              <a:gd name="T5" fmla="*/ 0 h 1954"/>
              <a:gd name="T6" fmla="*/ 1836 w 1837"/>
              <a:gd name="T7" fmla="*/ 1825 h 1954"/>
              <a:gd name="T8" fmla="*/ 0 w 1837"/>
              <a:gd name="T9" fmla="*/ 1825 h 1954"/>
              <a:gd name="T10" fmla="*/ 0 w 1837"/>
              <a:gd name="T11" fmla="*/ 0 h 1954"/>
            </a:gdLst>
            <a:ahLst/>
            <a:cxnLst>
              <a:cxn ang="0">
                <a:pos x="T0" y="T1"/>
              </a:cxn>
              <a:cxn ang="0">
                <a:pos x="T2" y="T3"/>
              </a:cxn>
              <a:cxn ang="0">
                <a:pos x="T4" y="T5"/>
              </a:cxn>
              <a:cxn ang="0">
                <a:pos x="T6" y="T7"/>
              </a:cxn>
              <a:cxn ang="0">
                <a:pos x="T8" y="T9"/>
              </a:cxn>
              <a:cxn ang="0">
                <a:pos x="T10" y="T11"/>
              </a:cxn>
            </a:cxnLst>
            <a:rect l="0" t="0" r="r" b="b"/>
            <a:pathLst>
              <a:path w="1837" h="1954">
                <a:moveTo>
                  <a:pt x="0" y="0"/>
                </a:moveTo>
                <a:lnTo>
                  <a:pt x="0" y="0"/>
                </a:lnTo>
                <a:cubicBezTo>
                  <a:pt x="603" y="137"/>
                  <a:pt x="1234" y="137"/>
                  <a:pt x="1836" y="0"/>
                </a:cubicBezTo>
                <a:cubicBezTo>
                  <a:pt x="1836" y="611"/>
                  <a:pt x="1836" y="1214"/>
                  <a:pt x="1836" y="1825"/>
                </a:cubicBezTo>
                <a:cubicBezTo>
                  <a:pt x="1234" y="1953"/>
                  <a:pt x="603" y="1953"/>
                  <a:pt x="0" y="1825"/>
                </a:cubicBezTo>
                <a:cubicBezTo>
                  <a:pt x="0" y="1214"/>
                  <a:pt x="0" y="611"/>
                  <a:pt x="0" y="0"/>
                </a:cubicBezTo>
              </a:path>
            </a:pathLst>
          </a:custGeom>
          <a:solidFill>
            <a:srgbClr val="04A6C2"/>
          </a:solidFill>
          <a:ln>
            <a:noFill/>
          </a:ln>
          <a:effectLst/>
        </p:spPr>
        <p:txBody>
          <a:bodyPr wrap="none" anchor="ctr"/>
          <a:lstStyle/>
          <a:p>
            <a:endParaRPr lang="en-GB" sz="1350" noProof="0" dirty="0">
              <a:latin typeface="+mj-lt"/>
            </a:endParaRPr>
          </a:p>
        </p:txBody>
      </p:sp>
      <p:sp>
        <p:nvSpPr>
          <p:cNvPr id="33" name="Freeform 104">
            <a:extLst>
              <a:ext uri="{FF2B5EF4-FFF2-40B4-BE49-F238E27FC236}">
                <a16:creationId xmlns:a16="http://schemas.microsoft.com/office/drawing/2014/main" id="{C7FDB345-1D6B-6A8E-DAAB-CBFD79CA7538}"/>
              </a:ext>
            </a:extLst>
          </p:cNvPr>
          <p:cNvSpPr>
            <a:spLocks noChangeArrowheads="1"/>
          </p:cNvSpPr>
          <p:nvPr/>
        </p:nvSpPr>
        <p:spPr bwMode="auto">
          <a:xfrm>
            <a:off x="3157750" y="5165535"/>
            <a:ext cx="425620" cy="2057995"/>
          </a:xfrm>
          <a:custGeom>
            <a:avLst/>
            <a:gdLst>
              <a:gd name="T0" fmla="*/ 558 w 559"/>
              <a:gd name="T1" fmla="*/ 2236 h 2237"/>
              <a:gd name="T2" fmla="*/ 0 w 559"/>
              <a:gd name="T3" fmla="*/ 1817 h 2237"/>
              <a:gd name="T4" fmla="*/ 0 w 559"/>
              <a:gd name="T5" fmla="*/ 0 h 2237"/>
              <a:gd name="T6" fmla="*/ 558 w 559"/>
              <a:gd name="T7" fmla="*/ 420 h 2237"/>
              <a:gd name="T8" fmla="*/ 558 w 559"/>
              <a:gd name="T9" fmla="*/ 2236 h 2237"/>
            </a:gdLst>
            <a:ahLst/>
            <a:cxnLst>
              <a:cxn ang="0">
                <a:pos x="T0" y="T1"/>
              </a:cxn>
              <a:cxn ang="0">
                <a:pos x="T2" y="T3"/>
              </a:cxn>
              <a:cxn ang="0">
                <a:pos x="T4" y="T5"/>
              </a:cxn>
              <a:cxn ang="0">
                <a:pos x="T6" y="T7"/>
              </a:cxn>
              <a:cxn ang="0">
                <a:pos x="T8" y="T9"/>
              </a:cxn>
            </a:cxnLst>
            <a:rect l="0" t="0" r="r" b="b"/>
            <a:pathLst>
              <a:path w="559" h="2237">
                <a:moveTo>
                  <a:pt x="558" y="2236"/>
                </a:moveTo>
                <a:lnTo>
                  <a:pt x="0" y="1817"/>
                </a:lnTo>
                <a:lnTo>
                  <a:pt x="0" y="0"/>
                </a:lnTo>
                <a:lnTo>
                  <a:pt x="558" y="420"/>
                </a:lnTo>
                <a:lnTo>
                  <a:pt x="558" y="2236"/>
                </a:lnTo>
              </a:path>
            </a:pathLst>
          </a:custGeom>
          <a:solidFill>
            <a:srgbClr val="036D7F"/>
          </a:solidFill>
          <a:ln>
            <a:noFill/>
          </a:ln>
          <a:effectLst/>
        </p:spPr>
        <p:txBody>
          <a:bodyPr wrap="none" anchor="ctr"/>
          <a:lstStyle/>
          <a:p>
            <a:endParaRPr lang="en-GB" sz="1350" noProof="0" dirty="0">
              <a:latin typeface="+mj-lt"/>
            </a:endParaRPr>
          </a:p>
        </p:txBody>
      </p:sp>
      <p:sp>
        <p:nvSpPr>
          <p:cNvPr id="34" name="Freeform 105">
            <a:extLst>
              <a:ext uri="{FF2B5EF4-FFF2-40B4-BE49-F238E27FC236}">
                <a16:creationId xmlns:a16="http://schemas.microsoft.com/office/drawing/2014/main" id="{00F27640-3057-A53F-05CB-F0257753674E}"/>
              </a:ext>
            </a:extLst>
          </p:cNvPr>
          <p:cNvSpPr>
            <a:spLocks noChangeArrowheads="1"/>
          </p:cNvSpPr>
          <p:nvPr/>
        </p:nvSpPr>
        <p:spPr bwMode="auto">
          <a:xfrm>
            <a:off x="3157750" y="5165534"/>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162F3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1350" noProof="0" dirty="0">
              <a:latin typeface="+mj-lt"/>
            </a:endParaRPr>
          </a:p>
        </p:txBody>
      </p:sp>
      <p:sp>
        <p:nvSpPr>
          <p:cNvPr id="35" name="Text Box 106">
            <a:extLst>
              <a:ext uri="{FF2B5EF4-FFF2-40B4-BE49-F238E27FC236}">
                <a16:creationId xmlns:a16="http://schemas.microsoft.com/office/drawing/2014/main" id="{84E7937C-5E33-7AB7-9ACF-C0A614AF2AFB}"/>
              </a:ext>
            </a:extLst>
          </p:cNvPr>
          <p:cNvSpPr txBox="1">
            <a:spLocks noChangeArrowheads="1"/>
          </p:cNvSpPr>
          <p:nvPr/>
        </p:nvSpPr>
        <p:spPr bwMode="auto">
          <a:xfrm>
            <a:off x="3539800" y="5591749"/>
            <a:ext cx="2459872" cy="783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nSpc>
                <a:spcPct val="110000"/>
              </a:lnSpc>
              <a:buClrTx/>
              <a:buFontTx/>
              <a:buNone/>
            </a:pPr>
            <a:r>
              <a:rPr lang="en-GB" sz="750" noProof="0" dirty="0">
                <a:solidFill>
                  <a:srgbClr val="F1F0F0"/>
                </a:solidFill>
                <a:latin typeface="+mj-lt"/>
                <a:cs typeface="Roboto Black" charset="0"/>
              </a:rPr>
              <a:t>OPZIONE 01</a:t>
            </a:r>
          </a:p>
        </p:txBody>
      </p:sp>
      <p:sp>
        <p:nvSpPr>
          <p:cNvPr id="38" name="Freeform 110">
            <a:extLst>
              <a:ext uri="{FF2B5EF4-FFF2-40B4-BE49-F238E27FC236}">
                <a16:creationId xmlns:a16="http://schemas.microsoft.com/office/drawing/2014/main" id="{D02F8F30-1A90-1D50-365A-D426298DDF0C}"/>
              </a:ext>
            </a:extLst>
          </p:cNvPr>
          <p:cNvSpPr>
            <a:spLocks noChangeArrowheads="1"/>
          </p:cNvSpPr>
          <p:nvPr/>
        </p:nvSpPr>
        <p:spPr bwMode="auto">
          <a:xfrm>
            <a:off x="2185866" y="7747161"/>
            <a:ext cx="1397503" cy="1798209"/>
          </a:xfrm>
          <a:custGeom>
            <a:avLst/>
            <a:gdLst>
              <a:gd name="T0" fmla="*/ 0 w 1837"/>
              <a:gd name="T1" fmla="*/ 0 h 1954"/>
              <a:gd name="T2" fmla="*/ 0 w 1837"/>
              <a:gd name="T3" fmla="*/ 0 h 1954"/>
              <a:gd name="T4" fmla="*/ 1836 w 1837"/>
              <a:gd name="T5" fmla="*/ 0 h 1954"/>
              <a:gd name="T6" fmla="*/ 1836 w 1837"/>
              <a:gd name="T7" fmla="*/ 1816 h 1954"/>
              <a:gd name="T8" fmla="*/ 0 w 1837"/>
              <a:gd name="T9" fmla="*/ 1816 h 1954"/>
              <a:gd name="T10" fmla="*/ 0 w 1837"/>
              <a:gd name="T11" fmla="*/ 0 h 1954"/>
            </a:gdLst>
            <a:ahLst/>
            <a:cxnLst>
              <a:cxn ang="0">
                <a:pos x="T0" y="T1"/>
              </a:cxn>
              <a:cxn ang="0">
                <a:pos x="T2" y="T3"/>
              </a:cxn>
              <a:cxn ang="0">
                <a:pos x="T4" y="T5"/>
              </a:cxn>
              <a:cxn ang="0">
                <a:pos x="T6" y="T7"/>
              </a:cxn>
              <a:cxn ang="0">
                <a:pos x="T8" y="T9"/>
              </a:cxn>
              <a:cxn ang="0">
                <a:pos x="T10" y="T11"/>
              </a:cxn>
            </a:cxnLst>
            <a:rect l="0" t="0" r="r" b="b"/>
            <a:pathLst>
              <a:path w="1837" h="1954">
                <a:moveTo>
                  <a:pt x="0" y="0"/>
                </a:moveTo>
                <a:lnTo>
                  <a:pt x="0" y="0"/>
                </a:lnTo>
                <a:cubicBezTo>
                  <a:pt x="603" y="137"/>
                  <a:pt x="1234" y="137"/>
                  <a:pt x="1836" y="0"/>
                </a:cubicBezTo>
                <a:cubicBezTo>
                  <a:pt x="1836" y="611"/>
                  <a:pt x="1836" y="1214"/>
                  <a:pt x="1836" y="1816"/>
                </a:cubicBezTo>
                <a:cubicBezTo>
                  <a:pt x="1234" y="1953"/>
                  <a:pt x="603" y="1953"/>
                  <a:pt x="0" y="1816"/>
                </a:cubicBezTo>
                <a:cubicBezTo>
                  <a:pt x="0" y="1214"/>
                  <a:pt x="0" y="611"/>
                  <a:pt x="0" y="0"/>
                </a:cubicBezTo>
              </a:path>
            </a:pathLst>
          </a:custGeom>
          <a:solidFill>
            <a:srgbClr val="569938"/>
          </a:solidFill>
          <a:ln>
            <a:noFill/>
          </a:ln>
          <a:effectLst/>
        </p:spPr>
        <p:txBody>
          <a:bodyPr wrap="none" anchor="ctr"/>
          <a:lstStyle/>
          <a:p>
            <a:endParaRPr lang="en-GB" sz="1350" noProof="0" dirty="0">
              <a:latin typeface="+mj-lt"/>
            </a:endParaRPr>
          </a:p>
        </p:txBody>
      </p:sp>
      <p:sp>
        <p:nvSpPr>
          <p:cNvPr id="39" name="Freeform 111">
            <a:extLst>
              <a:ext uri="{FF2B5EF4-FFF2-40B4-BE49-F238E27FC236}">
                <a16:creationId xmlns:a16="http://schemas.microsoft.com/office/drawing/2014/main" id="{5FCCD7DC-09F5-0D6C-C67F-E2EB118CF21E}"/>
              </a:ext>
            </a:extLst>
          </p:cNvPr>
          <p:cNvSpPr>
            <a:spLocks noChangeArrowheads="1"/>
          </p:cNvSpPr>
          <p:nvPr/>
        </p:nvSpPr>
        <p:spPr bwMode="auto">
          <a:xfrm>
            <a:off x="3157750" y="7369660"/>
            <a:ext cx="425620" cy="2049874"/>
          </a:xfrm>
          <a:custGeom>
            <a:avLst/>
            <a:gdLst>
              <a:gd name="T0" fmla="*/ 558 w 559"/>
              <a:gd name="T1" fmla="*/ 2227 h 2228"/>
              <a:gd name="T2" fmla="*/ 0 w 559"/>
              <a:gd name="T3" fmla="*/ 1817 h 2228"/>
              <a:gd name="T4" fmla="*/ 0 w 559"/>
              <a:gd name="T5" fmla="*/ 0 h 2228"/>
              <a:gd name="T6" fmla="*/ 558 w 559"/>
              <a:gd name="T7" fmla="*/ 420 h 2228"/>
              <a:gd name="T8" fmla="*/ 558 w 559"/>
              <a:gd name="T9" fmla="*/ 2227 h 2228"/>
            </a:gdLst>
            <a:ahLst/>
            <a:cxnLst>
              <a:cxn ang="0">
                <a:pos x="T0" y="T1"/>
              </a:cxn>
              <a:cxn ang="0">
                <a:pos x="T2" y="T3"/>
              </a:cxn>
              <a:cxn ang="0">
                <a:pos x="T4" y="T5"/>
              </a:cxn>
              <a:cxn ang="0">
                <a:pos x="T6" y="T7"/>
              </a:cxn>
              <a:cxn ang="0">
                <a:pos x="T8" y="T9"/>
              </a:cxn>
            </a:cxnLst>
            <a:rect l="0" t="0" r="r" b="b"/>
            <a:pathLst>
              <a:path w="559" h="2228">
                <a:moveTo>
                  <a:pt x="558" y="2227"/>
                </a:moveTo>
                <a:lnTo>
                  <a:pt x="0" y="1817"/>
                </a:lnTo>
                <a:lnTo>
                  <a:pt x="0" y="0"/>
                </a:lnTo>
                <a:lnTo>
                  <a:pt x="558" y="420"/>
                </a:lnTo>
                <a:lnTo>
                  <a:pt x="558" y="2227"/>
                </a:lnTo>
              </a:path>
            </a:pathLst>
          </a:custGeom>
          <a:solidFill>
            <a:srgbClr val="3E6E28"/>
          </a:solidFill>
          <a:ln>
            <a:noFill/>
          </a:ln>
          <a:effectLst/>
        </p:spPr>
        <p:txBody>
          <a:bodyPr wrap="none" anchor="ctr"/>
          <a:lstStyle/>
          <a:p>
            <a:endParaRPr lang="en-GB" sz="1350" noProof="0" dirty="0">
              <a:latin typeface="+mj-lt"/>
            </a:endParaRPr>
          </a:p>
        </p:txBody>
      </p:sp>
      <p:sp>
        <p:nvSpPr>
          <p:cNvPr id="40" name="Freeform 112">
            <a:extLst>
              <a:ext uri="{FF2B5EF4-FFF2-40B4-BE49-F238E27FC236}">
                <a16:creationId xmlns:a16="http://schemas.microsoft.com/office/drawing/2014/main" id="{6DEC78A8-2268-80FF-C09D-AEE5158C34DE}"/>
              </a:ext>
            </a:extLst>
          </p:cNvPr>
          <p:cNvSpPr>
            <a:spLocks noChangeArrowheads="1"/>
          </p:cNvSpPr>
          <p:nvPr/>
        </p:nvSpPr>
        <p:spPr bwMode="auto">
          <a:xfrm>
            <a:off x="3157750" y="7369657"/>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162F3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GB" sz="1350" noProof="0" dirty="0">
              <a:latin typeface="+mj-lt"/>
            </a:endParaRPr>
          </a:p>
        </p:txBody>
      </p:sp>
      <p:sp>
        <p:nvSpPr>
          <p:cNvPr id="41" name="Text Box 113">
            <a:extLst>
              <a:ext uri="{FF2B5EF4-FFF2-40B4-BE49-F238E27FC236}">
                <a16:creationId xmlns:a16="http://schemas.microsoft.com/office/drawing/2014/main" id="{4461F19A-D7C7-FC7D-3B6B-E3503F40A661}"/>
              </a:ext>
            </a:extLst>
          </p:cNvPr>
          <p:cNvSpPr txBox="1">
            <a:spLocks noChangeArrowheads="1"/>
          </p:cNvSpPr>
          <p:nvPr/>
        </p:nvSpPr>
        <p:spPr bwMode="auto">
          <a:xfrm>
            <a:off x="3539800" y="7791812"/>
            <a:ext cx="2459872" cy="783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SimSun" charset="0"/>
                <a:cs typeface="SimSun" charset="0"/>
              </a:defRPr>
            </a:lvl9pPr>
          </a:lstStyle>
          <a:p>
            <a:pPr>
              <a:lnSpc>
                <a:spcPct val="110000"/>
              </a:lnSpc>
              <a:buClrTx/>
              <a:buFontTx/>
              <a:buNone/>
            </a:pPr>
            <a:r>
              <a:rPr lang="en-GB" sz="750" noProof="0" dirty="0">
                <a:solidFill>
                  <a:srgbClr val="F1F0F0"/>
                </a:solidFill>
                <a:latin typeface="+mj-lt"/>
                <a:cs typeface="Roboto Black" charset="0"/>
              </a:rPr>
              <a:t>OPZIONE 01</a:t>
            </a:r>
          </a:p>
        </p:txBody>
      </p:sp>
      <p:sp>
        <p:nvSpPr>
          <p:cNvPr id="47" name="TextBox 46">
            <a:extLst>
              <a:ext uri="{FF2B5EF4-FFF2-40B4-BE49-F238E27FC236}">
                <a16:creationId xmlns:a16="http://schemas.microsoft.com/office/drawing/2014/main" id="{1C0E5BF4-F1B0-4D79-B93F-502502109E45}"/>
              </a:ext>
            </a:extLst>
          </p:cNvPr>
          <p:cNvSpPr txBox="1"/>
          <p:nvPr/>
        </p:nvSpPr>
        <p:spPr>
          <a:xfrm>
            <a:off x="7943932" y="2948859"/>
            <a:ext cx="9277268" cy="1705056"/>
          </a:xfrm>
          <a:prstGeom prst="rect">
            <a:avLst/>
          </a:prstGeom>
          <a:noFill/>
        </p:spPr>
        <p:txBody>
          <a:bodyPr wrap="square" lIns="164564" tIns="82283" rIns="164564" bIns="82283" rtlCol="0">
            <a:spAutoFit/>
          </a:bodyPr>
          <a:lstStyle/>
          <a:p>
            <a:pPr algn="just"/>
            <a:r>
              <a:rPr lang="en-GB" sz="2500" noProof="0" dirty="0">
                <a:latin typeface="+mj-lt"/>
              </a:rPr>
              <a:t>Un processo dinamico di identificazione delle opportunità, mobilitazione delle risorse e innovazione per creare valore nella società, spesso attraverso la creazione di nuove imprese o la trasformazione di quelle esistenti. </a:t>
            </a:r>
            <a:endParaRPr lang="en-GB" sz="2500" noProof="0" dirty="0">
              <a:latin typeface="+mj-lt"/>
              <a:ea typeface="Lato"/>
              <a:cs typeface="Lato Light"/>
            </a:endParaRPr>
          </a:p>
        </p:txBody>
      </p:sp>
      <p:sp>
        <p:nvSpPr>
          <p:cNvPr id="48" name="TextBox 47">
            <a:extLst>
              <a:ext uri="{FF2B5EF4-FFF2-40B4-BE49-F238E27FC236}">
                <a16:creationId xmlns:a16="http://schemas.microsoft.com/office/drawing/2014/main" id="{0B3505CE-B196-DA2C-725F-ECCB9E835555}"/>
              </a:ext>
            </a:extLst>
          </p:cNvPr>
          <p:cNvSpPr txBox="1"/>
          <p:nvPr/>
        </p:nvSpPr>
        <p:spPr>
          <a:xfrm>
            <a:off x="7943932" y="5323289"/>
            <a:ext cx="9277268" cy="1320335"/>
          </a:xfrm>
          <a:prstGeom prst="rect">
            <a:avLst/>
          </a:prstGeom>
          <a:noFill/>
        </p:spPr>
        <p:txBody>
          <a:bodyPr wrap="square" lIns="164564" tIns="82283" rIns="164564" bIns="82283" rtlCol="0">
            <a:spAutoFit/>
          </a:bodyPr>
          <a:lstStyle/>
          <a:p>
            <a:pPr algn="just"/>
            <a:r>
              <a:rPr lang="en-GB" sz="2500" noProof="0" dirty="0">
                <a:latin typeface="+mj-lt"/>
              </a:rPr>
              <a:t>Comportamento imprenditoriale all'interno di un'organizzazione consolidata, in cui i dipendenti hanno la possibilità di innovare e sviluppare nuove idee, prodotti o servizi utilizzando le risorse dell'organizzazione. </a:t>
            </a:r>
            <a:endParaRPr lang="en-GB" sz="2500" noProof="0" dirty="0">
              <a:latin typeface="+mj-lt"/>
              <a:ea typeface="Lato"/>
              <a:cs typeface="Lato Light"/>
            </a:endParaRPr>
          </a:p>
        </p:txBody>
      </p:sp>
      <p:grpSp>
        <p:nvGrpSpPr>
          <p:cNvPr id="56" name="Ομάδα 55">
            <a:extLst>
              <a:ext uri="{FF2B5EF4-FFF2-40B4-BE49-F238E27FC236}">
                <a16:creationId xmlns:a16="http://schemas.microsoft.com/office/drawing/2014/main" id="{508832C1-77F0-172E-5DD9-FF0F0F3E984C}"/>
              </a:ext>
            </a:extLst>
          </p:cNvPr>
          <p:cNvGrpSpPr/>
          <p:nvPr/>
        </p:nvGrpSpPr>
        <p:grpSpPr>
          <a:xfrm>
            <a:off x="2744283" y="5165534"/>
            <a:ext cx="5020798" cy="1672373"/>
            <a:chOff x="3678323" y="5187069"/>
            <a:chExt cx="5020798" cy="1672373"/>
          </a:xfrm>
        </p:grpSpPr>
        <p:sp>
          <p:nvSpPr>
            <p:cNvPr id="36" name="Freeform 107">
              <a:extLst>
                <a:ext uri="{FF2B5EF4-FFF2-40B4-BE49-F238E27FC236}">
                  <a16:creationId xmlns:a16="http://schemas.microsoft.com/office/drawing/2014/main" id="{336E88C8-6C73-678A-7646-62C47B9C912F}"/>
                </a:ext>
              </a:extLst>
            </p:cNvPr>
            <p:cNvSpPr>
              <a:spLocks noChangeArrowheads="1"/>
            </p:cNvSpPr>
            <p:nvPr/>
          </p:nvSpPr>
          <p:spPr bwMode="auto">
            <a:xfrm>
              <a:off x="4091790" y="5187069"/>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04A6C2"/>
            </a:solidFill>
            <a:ln>
              <a:noFill/>
            </a:ln>
            <a:effectLst/>
          </p:spPr>
          <p:txBody>
            <a:bodyPr wrap="none" anchor="ctr"/>
            <a:lstStyle/>
            <a:p>
              <a:endParaRPr lang="en-GB" sz="1350" noProof="0" dirty="0">
                <a:latin typeface="+mj-lt"/>
              </a:endParaRPr>
            </a:p>
          </p:txBody>
        </p:sp>
        <p:sp>
          <p:nvSpPr>
            <p:cNvPr id="37" name="Freeform 109">
              <a:extLst>
                <a:ext uri="{FF2B5EF4-FFF2-40B4-BE49-F238E27FC236}">
                  <a16:creationId xmlns:a16="http://schemas.microsoft.com/office/drawing/2014/main" id="{E650255B-AE9B-1B50-6C79-64A0E3B61B4F}"/>
                </a:ext>
              </a:extLst>
            </p:cNvPr>
            <p:cNvSpPr>
              <a:spLocks noChangeArrowheads="1"/>
            </p:cNvSpPr>
            <p:nvPr/>
          </p:nvSpPr>
          <p:spPr bwMode="auto">
            <a:xfrm>
              <a:off x="7741381" y="5264195"/>
              <a:ext cx="563023" cy="1530302"/>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rgbClr val="04A6C2"/>
            </a:solidFill>
            <a:ln>
              <a:noFill/>
            </a:ln>
            <a:effectLst/>
          </p:spPr>
          <p:txBody>
            <a:bodyPr wrap="none" anchor="ctr"/>
            <a:lstStyle/>
            <a:p>
              <a:endParaRPr lang="en-GB" sz="1350" noProof="0" dirty="0">
                <a:latin typeface="+mj-lt"/>
              </a:endParaRPr>
            </a:p>
          </p:txBody>
        </p:sp>
        <p:sp>
          <p:nvSpPr>
            <p:cNvPr id="44" name="TextBox 43">
              <a:extLst>
                <a:ext uri="{FF2B5EF4-FFF2-40B4-BE49-F238E27FC236}">
                  <a16:creationId xmlns:a16="http://schemas.microsoft.com/office/drawing/2014/main" id="{AC28B32C-4D05-0F1F-B6CA-91CD2CD71B26}"/>
                </a:ext>
              </a:extLst>
            </p:cNvPr>
            <p:cNvSpPr txBox="1"/>
            <p:nvPr/>
          </p:nvSpPr>
          <p:spPr>
            <a:xfrm>
              <a:off x="3678323" y="5622235"/>
              <a:ext cx="3415110" cy="677082"/>
            </a:xfrm>
            <a:prstGeom prst="rect">
              <a:avLst/>
            </a:prstGeom>
            <a:noFill/>
          </p:spPr>
          <p:txBody>
            <a:bodyPr wrap="none" lIns="137132" tIns="68567" rIns="137132" bIns="68567" rtlCol="0">
              <a:spAutoFit/>
            </a:bodyPr>
            <a:lstStyle/>
            <a:p>
              <a:pPr algn="ctr"/>
              <a:r>
                <a:rPr lang="en-GB" sz="3500" b="1" noProof="0" dirty="0">
                  <a:solidFill>
                    <a:schemeClr val="bg1"/>
                  </a:solidFill>
                  <a:latin typeface="+mj-lt"/>
                </a:rPr>
                <a:t>Intraimprenditorialità</a:t>
              </a:r>
              <a:endParaRPr lang="en-GB" sz="3500" b="1" noProof="0" dirty="0">
                <a:solidFill>
                  <a:schemeClr val="bg1"/>
                </a:solidFill>
                <a:latin typeface="+mj-lt"/>
                <a:cs typeface="Lato Regular"/>
              </a:endParaRPr>
            </a:p>
          </p:txBody>
        </p:sp>
        <p:sp>
          <p:nvSpPr>
            <p:cNvPr id="49" name="Round Same Side Corner Rectangle 129">
              <a:extLst>
                <a:ext uri="{FF2B5EF4-FFF2-40B4-BE49-F238E27FC236}">
                  <a16:creationId xmlns:a16="http://schemas.microsoft.com/office/drawing/2014/main" id="{00CB07E2-2B90-F588-1D91-C537FC45492A}"/>
                </a:ext>
              </a:extLst>
            </p:cNvPr>
            <p:cNvSpPr/>
            <p:nvPr/>
          </p:nvSpPr>
          <p:spPr>
            <a:xfrm rot="10800000" flipH="1">
              <a:off x="8599086" y="5540806"/>
              <a:ext cx="100035" cy="1009020"/>
            </a:xfrm>
            <a:prstGeom prst="round2SameRect">
              <a:avLst>
                <a:gd name="adj1" fmla="val 50000"/>
                <a:gd name="adj2" fmla="val 50000"/>
              </a:avLst>
            </a:pr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en-GB" sz="1350" noProof="0" dirty="0">
                <a:solidFill>
                  <a:schemeClr val="tx1"/>
                </a:solidFill>
                <a:latin typeface="+mj-lt"/>
              </a:endParaRPr>
            </a:p>
          </p:txBody>
        </p:sp>
      </p:grpSp>
      <p:grpSp>
        <p:nvGrpSpPr>
          <p:cNvPr id="55" name="Ομάδα 54">
            <a:extLst>
              <a:ext uri="{FF2B5EF4-FFF2-40B4-BE49-F238E27FC236}">
                <a16:creationId xmlns:a16="http://schemas.microsoft.com/office/drawing/2014/main" id="{E610787C-D84D-CEAC-D224-39BEE51E8F36}"/>
              </a:ext>
            </a:extLst>
          </p:cNvPr>
          <p:cNvGrpSpPr/>
          <p:nvPr/>
        </p:nvGrpSpPr>
        <p:grpSpPr>
          <a:xfrm>
            <a:off x="2689781" y="2965470"/>
            <a:ext cx="5075300" cy="1672373"/>
            <a:chOff x="3623821" y="2987005"/>
            <a:chExt cx="5075300" cy="1672373"/>
          </a:xfrm>
        </p:grpSpPr>
        <p:sp>
          <p:nvSpPr>
            <p:cNvPr id="30" name="Freeform 100">
              <a:extLst>
                <a:ext uri="{FF2B5EF4-FFF2-40B4-BE49-F238E27FC236}">
                  <a16:creationId xmlns:a16="http://schemas.microsoft.com/office/drawing/2014/main" id="{CB2CAF3A-3EB6-B39C-B6BC-F8C2B106D06F}"/>
                </a:ext>
              </a:extLst>
            </p:cNvPr>
            <p:cNvSpPr>
              <a:spLocks noChangeArrowheads="1"/>
            </p:cNvSpPr>
            <p:nvPr/>
          </p:nvSpPr>
          <p:spPr bwMode="auto">
            <a:xfrm>
              <a:off x="4091790" y="2987005"/>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3F6031"/>
            </a:solidFill>
            <a:ln>
              <a:noFill/>
            </a:ln>
            <a:effectLst/>
          </p:spPr>
          <p:txBody>
            <a:bodyPr wrap="none" anchor="ctr"/>
            <a:lstStyle/>
            <a:p>
              <a:endParaRPr lang="en-GB" sz="1350" noProof="0" dirty="0">
                <a:latin typeface="+mj-lt"/>
              </a:endParaRPr>
            </a:p>
          </p:txBody>
        </p:sp>
        <p:sp>
          <p:nvSpPr>
            <p:cNvPr id="31" name="Freeform 102">
              <a:extLst>
                <a:ext uri="{FF2B5EF4-FFF2-40B4-BE49-F238E27FC236}">
                  <a16:creationId xmlns:a16="http://schemas.microsoft.com/office/drawing/2014/main" id="{320CB191-CC8F-8C2B-2655-BE9582E42C88}"/>
                </a:ext>
              </a:extLst>
            </p:cNvPr>
            <p:cNvSpPr>
              <a:spLocks noChangeArrowheads="1"/>
            </p:cNvSpPr>
            <p:nvPr/>
          </p:nvSpPr>
          <p:spPr bwMode="auto">
            <a:xfrm>
              <a:off x="7741381" y="3060068"/>
              <a:ext cx="563023" cy="1530305"/>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rgbClr val="3E6E28"/>
            </a:solidFill>
            <a:ln>
              <a:noFill/>
            </a:ln>
            <a:effectLst/>
          </p:spPr>
          <p:txBody>
            <a:bodyPr wrap="none" anchor="ctr"/>
            <a:lstStyle/>
            <a:p>
              <a:endParaRPr lang="en-GB" sz="1350" noProof="0" dirty="0">
                <a:latin typeface="+mj-lt"/>
              </a:endParaRPr>
            </a:p>
          </p:txBody>
        </p:sp>
        <p:sp>
          <p:nvSpPr>
            <p:cNvPr id="46" name="TextBox 45">
              <a:extLst>
                <a:ext uri="{FF2B5EF4-FFF2-40B4-BE49-F238E27FC236}">
                  <a16:creationId xmlns:a16="http://schemas.microsoft.com/office/drawing/2014/main" id="{F15C5502-3590-9317-7ED4-60A264857BC7}"/>
                </a:ext>
              </a:extLst>
            </p:cNvPr>
            <p:cNvSpPr txBox="1"/>
            <p:nvPr/>
          </p:nvSpPr>
          <p:spPr>
            <a:xfrm>
              <a:off x="3623821" y="3467100"/>
              <a:ext cx="3524114" cy="677082"/>
            </a:xfrm>
            <a:prstGeom prst="rect">
              <a:avLst/>
            </a:prstGeom>
            <a:noFill/>
          </p:spPr>
          <p:txBody>
            <a:bodyPr wrap="none" lIns="137132" tIns="68567" rIns="137132" bIns="68567" rtlCol="0">
              <a:spAutoFit/>
            </a:bodyPr>
            <a:lstStyle/>
            <a:p>
              <a:pPr algn="ctr"/>
              <a:r>
                <a:rPr lang="en-GB" sz="3500" b="1" noProof="0" dirty="0">
                  <a:solidFill>
                    <a:schemeClr val="bg1"/>
                  </a:solidFill>
                  <a:latin typeface="+mj-lt"/>
                </a:rPr>
                <a:t>Imprenditorialità</a:t>
              </a:r>
              <a:endParaRPr lang="en-GB" sz="3500" b="1" noProof="0" dirty="0">
                <a:solidFill>
                  <a:schemeClr val="bg1"/>
                </a:solidFill>
                <a:latin typeface="+mj-lt"/>
                <a:cs typeface="Lato Regular"/>
              </a:endParaRPr>
            </a:p>
          </p:txBody>
        </p:sp>
        <p:sp>
          <p:nvSpPr>
            <p:cNvPr id="50" name="Round Same Side Corner Rectangle 131">
              <a:extLst>
                <a:ext uri="{FF2B5EF4-FFF2-40B4-BE49-F238E27FC236}">
                  <a16:creationId xmlns:a16="http://schemas.microsoft.com/office/drawing/2014/main" id="{274B0EE6-EDD6-E756-CE9A-EF3A26A28951}"/>
                </a:ext>
              </a:extLst>
            </p:cNvPr>
            <p:cNvSpPr/>
            <p:nvPr/>
          </p:nvSpPr>
          <p:spPr>
            <a:xfrm rot="10800000" flipH="1">
              <a:off x="8599086" y="3326588"/>
              <a:ext cx="100035" cy="1009020"/>
            </a:xfrm>
            <a:prstGeom prst="round2SameRect">
              <a:avLst>
                <a:gd name="adj1" fmla="val 50000"/>
                <a:gd name="adj2" fmla="val 50000"/>
              </a:avLst>
            </a:prstGeom>
            <a:solidFill>
              <a:srgbClr val="3E6E28"/>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en-GB" sz="1350" noProof="0" dirty="0">
                <a:solidFill>
                  <a:schemeClr val="tx1"/>
                </a:solidFill>
                <a:latin typeface="+mj-lt"/>
              </a:endParaRPr>
            </a:p>
          </p:txBody>
        </p:sp>
      </p:grpSp>
      <p:sp>
        <p:nvSpPr>
          <p:cNvPr id="51" name="TextBox 50">
            <a:extLst>
              <a:ext uri="{FF2B5EF4-FFF2-40B4-BE49-F238E27FC236}">
                <a16:creationId xmlns:a16="http://schemas.microsoft.com/office/drawing/2014/main" id="{A9BD6DD9-F524-2E6B-9763-028E3BDE93DD}"/>
              </a:ext>
            </a:extLst>
          </p:cNvPr>
          <p:cNvSpPr txBox="1"/>
          <p:nvPr/>
        </p:nvSpPr>
        <p:spPr>
          <a:xfrm>
            <a:off x="7943932" y="7545675"/>
            <a:ext cx="9505868" cy="1320335"/>
          </a:xfrm>
          <a:prstGeom prst="rect">
            <a:avLst/>
          </a:prstGeom>
          <a:noFill/>
        </p:spPr>
        <p:txBody>
          <a:bodyPr wrap="square" lIns="164564" tIns="82283" rIns="164564" bIns="82283" rtlCol="0">
            <a:spAutoFit/>
          </a:bodyPr>
          <a:lstStyle/>
          <a:p>
            <a:pPr algn="just"/>
            <a:r>
              <a:rPr lang="en-GB" sz="2500" noProof="0" dirty="0">
                <a:latin typeface="+mj-lt"/>
              </a:rPr>
              <a:t>È il processo di gestione di un'impresa in modo indipendente, senza un team o partner. Gli imprenditori individuali si assumono la piena responsabilità di tutti gli aspetti del loro lavoro, compresi la creazione, il marketing, l'amministrazione e la finanza. </a:t>
            </a:r>
            <a:endParaRPr lang="en-GB" sz="2500" noProof="0" dirty="0">
              <a:latin typeface="+mj-lt"/>
              <a:ea typeface="Lato"/>
              <a:cs typeface="Lato Light"/>
            </a:endParaRPr>
          </a:p>
        </p:txBody>
      </p:sp>
      <p:grpSp>
        <p:nvGrpSpPr>
          <p:cNvPr id="57" name="Ομάδα 56">
            <a:extLst>
              <a:ext uri="{FF2B5EF4-FFF2-40B4-BE49-F238E27FC236}">
                <a16:creationId xmlns:a16="http://schemas.microsoft.com/office/drawing/2014/main" id="{D6476DB4-EBB9-83C4-29F2-5F12A57F8710}"/>
              </a:ext>
            </a:extLst>
          </p:cNvPr>
          <p:cNvGrpSpPr/>
          <p:nvPr/>
        </p:nvGrpSpPr>
        <p:grpSpPr>
          <a:xfrm>
            <a:off x="2782948" y="7369657"/>
            <a:ext cx="4982133" cy="1672373"/>
            <a:chOff x="3716988" y="7391192"/>
            <a:chExt cx="4982133" cy="1672373"/>
          </a:xfrm>
        </p:grpSpPr>
        <p:sp>
          <p:nvSpPr>
            <p:cNvPr id="42" name="Freeform 114">
              <a:extLst>
                <a:ext uri="{FF2B5EF4-FFF2-40B4-BE49-F238E27FC236}">
                  <a16:creationId xmlns:a16="http://schemas.microsoft.com/office/drawing/2014/main" id="{902D0AE8-AD03-4E31-E467-E372C2C9901A}"/>
                </a:ext>
              </a:extLst>
            </p:cNvPr>
            <p:cNvSpPr>
              <a:spLocks noChangeArrowheads="1"/>
            </p:cNvSpPr>
            <p:nvPr/>
          </p:nvSpPr>
          <p:spPr bwMode="auto">
            <a:xfrm>
              <a:off x="4091790" y="7391192"/>
              <a:ext cx="3699861" cy="1672373"/>
            </a:xfrm>
            <a:custGeom>
              <a:avLst/>
              <a:gdLst>
                <a:gd name="T0" fmla="*/ 4868 w 4869"/>
                <a:gd name="T1" fmla="*/ 1817 h 1818"/>
                <a:gd name="T2" fmla="*/ 0 w 4869"/>
                <a:gd name="T3" fmla="*/ 1817 h 1818"/>
                <a:gd name="T4" fmla="*/ 0 w 4869"/>
                <a:gd name="T5" fmla="*/ 0 h 1818"/>
                <a:gd name="T6" fmla="*/ 4868 w 4869"/>
                <a:gd name="T7" fmla="*/ 0 h 1818"/>
                <a:gd name="T8" fmla="*/ 4173 w 4869"/>
                <a:gd name="T9" fmla="*/ 912 h 1818"/>
                <a:gd name="T10" fmla="*/ 4868 w 4869"/>
                <a:gd name="T11" fmla="*/ 1817 h 1818"/>
              </a:gdLst>
              <a:ahLst/>
              <a:cxnLst>
                <a:cxn ang="0">
                  <a:pos x="T0" y="T1"/>
                </a:cxn>
                <a:cxn ang="0">
                  <a:pos x="T2" y="T3"/>
                </a:cxn>
                <a:cxn ang="0">
                  <a:pos x="T4" y="T5"/>
                </a:cxn>
                <a:cxn ang="0">
                  <a:pos x="T6" y="T7"/>
                </a:cxn>
                <a:cxn ang="0">
                  <a:pos x="T8" y="T9"/>
                </a:cxn>
                <a:cxn ang="0">
                  <a:pos x="T10" y="T11"/>
                </a:cxn>
              </a:cxnLst>
              <a:rect l="0" t="0" r="r" b="b"/>
              <a:pathLst>
                <a:path w="4869" h="1818">
                  <a:moveTo>
                    <a:pt x="4868" y="1817"/>
                  </a:moveTo>
                  <a:lnTo>
                    <a:pt x="0" y="1817"/>
                  </a:lnTo>
                  <a:lnTo>
                    <a:pt x="0" y="0"/>
                  </a:lnTo>
                  <a:lnTo>
                    <a:pt x="4868" y="0"/>
                  </a:lnTo>
                  <a:lnTo>
                    <a:pt x="4173" y="912"/>
                  </a:lnTo>
                  <a:lnTo>
                    <a:pt x="4868" y="1817"/>
                  </a:lnTo>
                </a:path>
              </a:pathLst>
            </a:custGeom>
            <a:solidFill>
              <a:srgbClr val="569938"/>
            </a:solidFill>
            <a:ln>
              <a:noFill/>
            </a:ln>
            <a:effectLst/>
          </p:spPr>
          <p:txBody>
            <a:bodyPr wrap="none" anchor="ctr"/>
            <a:lstStyle/>
            <a:p>
              <a:endParaRPr lang="en-GB" sz="1350" noProof="0" dirty="0">
                <a:latin typeface="+mj-lt"/>
              </a:endParaRPr>
            </a:p>
          </p:txBody>
        </p:sp>
        <p:sp>
          <p:nvSpPr>
            <p:cNvPr id="43" name="Freeform 116">
              <a:extLst>
                <a:ext uri="{FF2B5EF4-FFF2-40B4-BE49-F238E27FC236}">
                  <a16:creationId xmlns:a16="http://schemas.microsoft.com/office/drawing/2014/main" id="{F3E30129-FD1E-7FC4-3D7D-AD3AD0034B4A}"/>
                </a:ext>
              </a:extLst>
            </p:cNvPr>
            <p:cNvSpPr>
              <a:spLocks noChangeArrowheads="1"/>
            </p:cNvSpPr>
            <p:nvPr/>
          </p:nvSpPr>
          <p:spPr bwMode="auto">
            <a:xfrm>
              <a:off x="7741381" y="7464260"/>
              <a:ext cx="563023" cy="1530302"/>
            </a:xfrm>
            <a:custGeom>
              <a:avLst/>
              <a:gdLst>
                <a:gd name="T0" fmla="*/ 739 w 740"/>
                <a:gd name="T1" fmla="*/ 1662 h 1663"/>
                <a:gd name="T2" fmla="*/ 0 w 740"/>
                <a:gd name="T3" fmla="*/ 830 h 1663"/>
                <a:gd name="T4" fmla="*/ 739 w 740"/>
                <a:gd name="T5" fmla="*/ 0 h 1663"/>
                <a:gd name="T6" fmla="*/ 739 w 740"/>
                <a:gd name="T7" fmla="*/ 1662 h 1663"/>
              </a:gdLst>
              <a:ahLst/>
              <a:cxnLst>
                <a:cxn ang="0">
                  <a:pos x="T0" y="T1"/>
                </a:cxn>
                <a:cxn ang="0">
                  <a:pos x="T2" y="T3"/>
                </a:cxn>
                <a:cxn ang="0">
                  <a:pos x="T4" y="T5"/>
                </a:cxn>
                <a:cxn ang="0">
                  <a:pos x="T6" y="T7"/>
                </a:cxn>
              </a:cxnLst>
              <a:rect l="0" t="0" r="r" b="b"/>
              <a:pathLst>
                <a:path w="740" h="1663">
                  <a:moveTo>
                    <a:pt x="739" y="1662"/>
                  </a:moveTo>
                  <a:lnTo>
                    <a:pt x="0" y="830"/>
                  </a:lnTo>
                  <a:lnTo>
                    <a:pt x="739" y="0"/>
                  </a:lnTo>
                  <a:lnTo>
                    <a:pt x="739" y="1662"/>
                  </a:lnTo>
                </a:path>
              </a:pathLst>
            </a:custGeom>
            <a:solidFill>
              <a:srgbClr val="569938"/>
            </a:solidFill>
            <a:ln>
              <a:noFill/>
            </a:ln>
            <a:effectLst/>
          </p:spPr>
          <p:txBody>
            <a:bodyPr wrap="none" anchor="ctr"/>
            <a:lstStyle/>
            <a:p>
              <a:endParaRPr lang="en-GB" sz="1350" noProof="0" dirty="0">
                <a:latin typeface="+mj-lt"/>
              </a:endParaRPr>
            </a:p>
          </p:txBody>
        </p:sp>
        <p:sp>
          <p:nvSpPr>
            <p:cNvPr id="45" name="TextBox 44">
              <a:extLst>
                <a:ext uri="{FF2B5EF4-FFF2-40B4-BE49-F238E27FC236}">
                  <a16:creationId xmlns:a16="http://schemas.microsoft.com/office/drawing/2014/main" id="{E3773048-C7A0-8823-1033-0CCDBCFD58A1}"/>
                </a:ext>
              </a:extLst>
            </p:cNvPr>
            <p:cNvSpPr txBox="1"/>
            <p:nvPr/>
          </p:nvSpPr>
          <p:spPr>
            <a:xfrm>
              <a:off x="3716988" y="7884084"/>
              <a:ext cx="3337781" cy="677082"/>
            </a:xfrm>
            <a:prstGeom prst="rect">
              <a:avLst/>
            </a:prstGeom>
            <a:noFill/>
          </p:spPr>
          <p:txBody>
            <a:bodyPr wrap="none" lIns="137132" tIns="68567" rIns="137132" bIns="68567" rtlCol="0">
              <a:spAutoFit/>
            </a:bodyPr>
            <a:lstStyle/>
            <a:p>
              <a:pPr algn="ctr"/>
              <a:r>
                <a:rPr lang="en-GB" sz="3500" b="1" noProof="0" dirty="0" err="1">
                  <a:solidFill>
                    <a:schemeClr val="bg1"/>
                  </a:solidFill>
                  <a:latin typeface="+mj-lt"/>
                </a:rPr>
                <a:t>Imprenditoria individuale</a:t>
              </a:r>
              <a:endParaRPr lang="en-GB" sz="3500" b="1" noProof="0" dirty="0">
                <a:solidFill>
                  <a:schemeClr val="bg1"/>
                </a:solidFill>
                <a:latin typeface="+mj-lt"/>
                <a:cs typeface="Lato Regular"/>
              </a:endParaRPr>
            </a:p>
          </p:txBody>
        </p:sp>
        <p:sp>
          <p:nvSpPr>
            <p:cNvPr id="52" name="Round Same Side Corner Rectangle 134">
              <a:extLst>
                <a:ext uri="{FF2B5EF4-FFF2-40B4-BE49-F238E27FC236}">
                  <a16:creationId xmlns:a16="http://schemas.microsoft.com/office/drawing/2014/main" id="{775506F4-CF49-7FB3-84C1-A92A5E34C36D}"/>
                </a:ext>
              </a:extLst>
            </p:cNvPr>
            <p:cNvSpPr/>
            <p:nvPr/>
          </p:nvSpPr>
          <p:spPr>
            <a:xfrm rot="10800000" flipH="1">
              <a:off x="8599086" y="7712546"/>
              <a:ext cx="100035" cy="1009020"/>
            </a:xfrm>
            <a:prstGeom prst="round2SameRect">
              <a:avLst>
                <a:gd name="adj1" fmla="val 50000"/>
                <a:gd name="adj2" fmla="val 50000"/>
              </a:avLst>
            </a:prstGeom>
            <a:solidFill>
              <a:srgbClr val="569938"/>
            </a:solidFill>
            <a:ln>
              <a:no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rtlCol="0" anchor="ctr"/>
            <a:lstStyle/>
            <a:p>
              <a:pPr algn="ctr"/>
              <a:endParaRPr lang="en-GB" sz="1350" noProof="0" dirty="0">
                <a:solidFill>
                  <a:schemeClr val="tx1"/>
                </a:solidFill>
                <a:latin typeface="+mj-lt"/>
              </a:endParaRPr>
            </a:p>
          </p:txBody>
        </p:sp>
      </p:grpSp>
    </p:spTree>
    <p:extLst>
      <p:ext uri="{BB962C8B-B14F-4D97-AF65-F5344CB8AC3E}">
        <p14:creationId xmlns:p14="http://schemas.microsoft.com/office/powerpoint/2010/main" val="3669221694"/>
      </p:ext>
    </p:extLst>
  </p:cSld>
  <p:clrMapOvr>
    <a:masterClrMapping/>
  </p:clrMapOvr>
</p:sld>
</file>

<file path=ppt/slides/slide71.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B3A86-E3C7-FAFF-A6B5-C8878EE797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EE2CDD9-1D35-5C4D-BC29-9CF84934C01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9F65E0E0-1864-A82D-AA0F-5ADA2309FE9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59AC7F8A-64C1-35FC-E0E6-FDE206AC802B}"/>
              </a:ext>
            </a:extLst>
          </p:cNvPr>
          <p:cNvSpPr txBox="1"/>
          <p:nvPr/>
        </p:nvSpPr>
        <p:spPr>
          <a:xfrm>
            <a:off x="0" y="1040130"/>
            <a:ext cx="16687800" cy="923330"/>
          </a:xfrm>
          <a:prstGeom prst="rect">
            <a:avLst/>
          </a:prstGeom>
          <a:noFill/>
        </p:spPr>
        <p:txBody>
          <a:bodyPr wrap="square">
            <a:spAutoFit/>
          </a:bodyPr>
          <a:lstStyle/>
          <a:p>
            <a:pPr lvl="0" algn="r"/>
            <a:r>
              <a:rPr lang="en-GB" sz="5400" b="1" noProof="0" dirty="0"/>
              <a:t>Confronto tra i tre modelli imprenditoriali</a:t>
            </a:r>
            <a:endParaRPr lang="en-GB" sz="5000" b="1" noProof="0" dirty="0">
              <a:latin typeface="+mj-lt"/>
            </a:endParaRPr>
          </a:p>
        </p:txBody>
      </p:sp>
      <p:graphicFrame>
        <p:nvGraphicFramePr>
          <p:cNvPr id="4" name="Πίνακας 3">
            <a:extLst>
              <a:ext uri="{FF2B5EF4-FFF2-40B4-BE49-F238E27FC236}">
                <a16:creationId xmlns:a16="http://schemas.microsoft.com/office/drawing/2014/main" id="{FCDDE2AE-BC28-571C-78FA-B0FF4C810F81}"/>
              </a:ext>
            </a:extLst>
          </p:cNvPr>
          <p:cNvGraphicFramePr>
            <a:graphicFrameLocks noGrp="1"/>
          </p:cNvGraphicFramePr>
          <p:nvPr>
            <p:extLst>
              <p:ext uri="{D42A27DB-BD31-4B8C-83A1-F6EECF244321}">
                <p14:modId xmlns:p14="http://schemas.microsoft.com/office/powerpoint/2010/main" val="3353553995"/>
              </p:ext>
            </p:extLst>
          </p:nvPr>
        </p:nvGraphicFramePr>
        <p:xfrm>
          <a:off x="756000" y="2786701"/>
          <a:ext cx="16776000" cy="6624000"/>
        </p:xfrm>
        <a:graphic>
          <a:graphicData uri="http://schemas.openxmlformats.org/drawingml/2006/table">
            <a:tbl>
              <a:tblPr firstRow="1" firstCol="1" bandRow="1">
                <a:tableStyleId>{F5AB1C69-6EDB-4FF4-983F-18BD219EF322}</a:tableStyleId>
              </a:tblPr>
              <a:tblGrid>
                <a:gridCol w="2162277">
                  <a:extLst>
                    <a:ext uri="{9D8B030D-6E8A-4147-A177-3AD203B41FA5}">
                      <a16:colId xmlns:a16="http://schemas.microsoft.com/office/drawing/2014/main" val="886051163"/>
                    </a:ext>
                  </a:extLst>
                </a:gridCol>
                <a:gridCol w="4725184">
                  <a:extLst>
                    <a:ext uri="{9D8B030D-6E8A-4147-A177-3AD203B41FA5}">
                      <a16:colId xmlns:a16="http://schemas.microsoft.com/office/drawing/2014/main" val="3633693249"/>
                    </a:ext>
                  </a:extLst>
                </a:gridCol>
                <a:gridCol w="4564201">
                  <a:extLst>
                    <a:ext uri="{9D8B030D-6E8A-4147-A177-3AD203B41FA5}">
                      <a16:colId xmlns:a16="http://schemas.microsoft.com/office/drawing/2014/main" val="3702577707"/>
                    </a:ext>
                  </a:extLst>
                </a:gridCol>
                <a:gridCol w="5324338">
                  <a:extLst>
                    <a:ext uri="{9D8B030D-6E8A-4147-A177-3AD203B41FA5}">
                      <a16:colId xmlns:a16="http://schemas.microsoft.com/office/drawing/2014/main" val="261021607"/>
                    </a:ext>
                  </a:extLst>
                </a:gridCol>
              </a:tblGrid>
              <a:tr h="1136742">
                <a:tc>
                  <a:txBody>
                    <a:bodyPr/>
                    <a:lstStyle/>
                    <a:p>
                      <a:pPr>
                        <a:lnSpc>
                          <a:spcPct val="115000"/>
                        </a:lnSpc>
                        <a:spcBef>
                          <a:spcPts val="600"/>
                        </a:spcBef>
                        <a:spcAft>
                          <a:spcPts val="600"/>
                        </a:spcAft>
                        <a:buNone/>
                      </a:pPr>
                      <a:r>
                        <a:rPr lang="en-GB" sz="4500" noProof="0" dirty="0">
                          <a:effectLst/>
                        </a:rPr>
                        <a:t>Aspetto</a:t>
                      </a:r>
                      <a:endParaRPr lang="en-GB" sz="4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tc>
                  <a:txBody>
                    <a:bodyPr/>
                    <a:lstStyle/>
                    <a:p>
                      <a:pPr algn="ctr">
                        <a:lnSpc>
                          <a:spcPct val="115000"/>
                        </a:lnSpc>
                        <a:spcBef>
                          <a:spcPts val="600"/>
                        </a:spcBef>
                        <a:spcAft>
                          <a:spcPts val="600"/>
                        </a:spcAft>
                        <a:buNone/>
                      </a:pPr>
                      <a:r>
                        <a:rPr lang="en-GB" sz="4500" noProof="0" dirty="0">
                          <a:effectLst/>
                        </a:rPr>
                        <a:t>Imprenditorialità</a:t>
                      </a:r>
                      <a:endParaRPr lang="en-GB" sz="4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tc>
                  <a:txBody>
                    <a:bodyPr/>
                    <a:lstStyle/>
                    <a:p>
                      <a:pPr algn="ctr">
                        <a:lnSpc>
                          <a:spcPct val="115000"/>
                        </a:lnSpc>
                        <a:spcBef>
                          <a:spcPts val="600"/>
                        </a:spcBef>
                        <a:spcAft>
                          <a:spcPts val="600"/>
                        </a:spcAft>
                        <a:buNone/>
                      </a:pPr>
                      <a:r>
                        <a:rPr lang="en-GB" sz="4500" noProof="0" dirty="0">
                          <a:effectLst/>
                        </a:rPr>
                        <a:t>Intraimprenditorialità</a:t>
                      </a:r>
                      <a:endParaRPr lang="en-GB" sz="4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tc>
                  <a:txBody>
                    <a:bodyPr/>
                    <a:lstStyle/>
                    <a:p>
                      <a:pPr algn="ctr">
                        <a:lnSpc>
                          <a:spcPct val="115000"/>
                        </a:lnSpc>
                        <a:spcBef>
                          <a:spcPts val="600"/>
                        </a:spcBef>
                        <a:spcAft>
                          <a:spcPts val="600"/>
                        </a:spcAft>
                        <a:buNone/>
                      </a:pPr>
                      <a:r>
                        <a:rPr lang="en-GB" sz="4500" noProof="0" dirty="0" err="1">
                          <a:effectLst/>
                        </a:rPr>
                        <a:t>Imprenditoria individuale</a:t>
                      </a:r>
                      <a:endParaRPr lang="en-GB" sz="4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569938"/>
                    </a:solidFill>
                  </a:tcPr>
                </a:tc>
                <a:extLst>
                  <a:ext uri="{0D108BD9-81ED-4DB2-BD59-A6C34878D82A}">
                    <a16:rowId xmlns:a16="http://schemas.microsoft.com/office/drawing/2014/main" val="3332873210"/>
                  </a:ext>
                </a:extLst>
              </a:tr>
              <a:tr h="1829086">
                <a:tc>
                  <a:txBody>
                    <a:bodyPr/>
                    <a:lstStyle/>
                    <a:p>
                      <a:pPr>
                        <a:lnSpc>
                          <a:spcPct val="115000"/>
                        </a:lnSpc>
                        <a:spcBef>
                          <a:spcPts val="600"/>
                        </a:spcBef>
                        <a:spcAft>
                          <a:spcPts val="600"/>
                        </a:spcAft>
                        <a:buNone/>
                      </a:pPr>
                      <a:r>
                        <a:rPr lang="en-GB" sz="3500" noProof="0" dirty="0">
                          <a:solidFill>
                            <a:schemeClr val="tx1"/>
                          </a:solidFill>
                          <a:effectLst/>
                        </a:rPr>
                        <a:t>Rischio</a:t>
                      </a:r>
                      <a:endParaRPr lang="en-GB" sz="35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500" noProof="0" dirty="0">
                          <a:effectLst/>
                        </a:rPr>
                        <a:t>Elevato personale/finanziario</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500" noProof="0" dirty="0">
                          <a:effectLst/>
                        </a:rPr>
                        <a:t>Condiviso con l'organizzazione</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500" noProof="0" dirty="0">
                          <a:effectLst/>
                        </a:rPr>
                        <a:t>Moderato, individuale</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extLst>
                  <a:ext uri="{0D108BD9-81ED-4DB2-BD59-A6C34878D82A}">
                    <a16:rowId xmlns:a16="http://schemas.microsoft.com/office/drawing/2014/main" val="3010863757"/>
                  </a:ext>
                </a:extLst>
              </a:tr>
              <a:tr h="1829086">
                <a:tc>
                  <a:txBody>
                    <a:bodyPr/>
                    <a:lstStyle/>
                    <a:p>
                      <a:pPr>
                        <a:lnSpc>
                          <a:spcPct val="115000"/>
                        </a:lnSpc>
                        <a:spcBef>
                          <a:spcPts val="600"/>
                        </a:spcBef>
                        <a:spcAft>
                          <a:spcPts val="600"/>
                        </a:spcAft>
                        <a:buNone/>
                      </a:pPr>
                      <a:r>
                        <a:rPr lang="en-GB" sz="3500" noProof="0" dirty="0">
                          <a:solidFill>
                            <a:schemeClr val="tx1"/>
                          </a:solidFill>
                          <a:effectLst/>
                        </a:rPr>
                        <a:t>Accesso alle risorse</a:t>
                      </a:r>
                      <a:endParaRPr lang="en-GB" sz="35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15000"/>
                        </a:lnSpc>
                        <a:spcBef>
                          <a:spcPts val="600"/>
                        </a:spcBef>
                        <a:spcAft>
                          <a:spcPts val="600"/>
                        </a:spcAft>
                        <a:buNone/>
                      </a:pPr>
                      <a:r>
                        <a:rPr lang="en-GB" sz="3500" noProof="0" dirty="0">
                          <a:effectLst/>
                        </a:rPr>
                        <a:t>Autosicurato</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15000"/>
                        </a:lnSpc>
                        <a:spcBef>
                          <a:spcPts val="600"/>
                        </a:spcBef>
                        <a:spcAft>
                          <a:spcPts val="600"/>
                        </a:spcAft>
                        <a:buNone/>
                      </a:pPr>
                      <a:r>
                        <a:rPr lang="en-GB" sz="3500" noProof="0" dirty="0">
                          <a:effectLst/>
                        </a:rPr>
                        <a:t>Organizzativo</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15000"/>
                        </a:lnSpc>
                        <a:spcBef>
                          <a:spcPts val="600"/>
                        </a:spcBef>
                        <a:spcAft>
                          <a:spcPts val="600"/>
                        </a:spcAft>
                        <a:buNone/>
                      </a:pPr>
                      <a:r>
                        <a:rPr lang="en-GB" sz="3500" noProof="0" dirty="0">
                          <a:effectLst/>
                        </a:rPr>
                        <a:t>Limitato all'individuo</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745730598"/>
                  </a:ext>
                </a:extLst>
              </a:tr>
              <a:tr h="1829086">
                <a:tc>
                  <a:txBody>
                    <a:bodyPr/>
                    <a:lstStyle/>
                    <a:p>
                      <a:pPr>
                        <a:lnSpc>
                          <a:spcPct val="115000"/>
                        </a:lnSpc>
                        <a:spcBef>
                          <a:spcPts val="600"/>
                        </a:spcBef>
                        <a:spcAft>
                          <a:spcPts val="600"/>
                        </a:spcAft>
                        <a:buNone/>
                      </a:pPr>
                      <a:r>
                        <a:rPr lang="en-GB" sz="3500" noProof="0" dirty="0">
                          <a:solidFill>
                            <a:schemeClr val="tx1"/>
                          </a:solidFill>
                          <a:effectLst/>
                        </a:rPr>
                        <a:t>Ambito di innovazione</a:t>
                      </a:r>
                      <a:endParaRPr lang="en-GB" sz="3500" noProof="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500" noProof="0" dirty="0">
                          <a:effectLst/>
                        </a:rPr>
                        <a:t>Disgregazione del mercato</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500" noProof="0" dirty="0">
                          <a:effectLst/>
                        </a:rPr>
                        <a:t>Processo/prodotto interno</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tc>
                  <a:txBody>
                    <a:bodyPr/>
                    <a:lstStyle/>
                    <a:p>
                      <a:pPr algn="ctr">
                        <a:lnSpc>
                          <a:spcPct val="115000"/>
                        </a:lnSpc>
                        <a:spcBef>
                          <a:spcPts val="600"/>
                        </a:spcBef>
                        <a:spcAft>
                          <a:spcPts val="600"/>
                        </a:spcAft>
                        <a:buNone/>
                      </a:pPr>
                      <a:r>
                        <a:rPr lang="en-GB" sz="3500" noProof="0" dirty="0">
                          <a:effectLst/>
                        </a:rPr>
                        <a:t>Soluzioni per un pubblico di nicchia</a:t>
                      </a:r>
                      <a:endParaRPr lang="en-GB" sz="3500" noProof="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solidFill>
                      <a:srgbClr val="EAF1DD"/>
                    </a:solidFill>
                  </a:tcPr>
                </a:tc>
                <a:extLst>
                  <a:ext uri="{0D108BD9-81ED-4DB2-BD59-A6C34878D82A}">
                    <a16:rowId xmlns:a16="http://schemas.microsoft.com/office/drawing/2014/main" val="3959315713"/>
                  </a:ext>
                </a:extLst>
              </a:tr>
            </a:tbl>
          </a:graphicData>
        </a:graphic>
      </p:graphicFrame>
    </p:spTree>
    <p:extLst>
      <p:ext uri="{BB962C8B-B14F-4D97-AF65-F5344CB8AC3E}">
        <p14:creationId xmlns:p14="http://schemas.microsoft.com/office/powerpoint/2010/main" val="3852432159"/>
      </p:ext>
    </p:extLst>
  </p:cSld>
  <p:clrMapOvr>
    <a:masterClrMapping/>
  </p:clrMapOvr>
</p:sld>
</file>

<file path=ppt/slides/slide72.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3AC50-248C-51C9-00CA-B5261D0CE03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7CC28C6-4AED-7D4E-1707-A4ADA2C9474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F60828A-BA1A-3F6B-CACB-7D3FE37D57DF}"/>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5B51D4E6-599B-BE9B-DC52-926266A20C4B}"/>
              </a:ext>
            </a:extLst>
          </p:cNvPr>
          <p:cNvSpPr txBox="1"/>
          <p:nvPr/>
        </p:nvSpPr>
        <p:spPr>
          <a:xfrm>
            <a:off x="0" y="1040130"/>
            <a:ext cx="16687800" cy="923330"/>
          </a:xfrm>
          <a:prstGeom prst="rect">
            <a:avLst/>
          </a:prstGeom>
          <a:noFill/>
        </p:spPr>
        <p:txBody>
          <a:bodyPr wrap="square">
            <a:spAutoFit/>
          </a:bodyPr>
          <a:lstStyle/>
          <a:p>
            <a:pPr lvl="0" algn="r"/>
            <a:r>
              <a:rPr lang="en-GB" sz="5400" b="1" noProof="0" dirty="0">
                <a:latin typeface="+mj-lt"/>
              </a:rPr>
              <a:t>Come si manifestano i modelli nella pratica</a:t>
            </a:r>
            <a:endParaRPr lang="en-GB" sz="5000" b="1" noProof="0" dirty="0">
              <a:latin typeface="+mj-lt"/>
            </a:endParaRPr>
          </a:p>
        </p:txBody>
      </p:sp>
      <p:grpSp>
        <p:nvGrpSpPr>
          <p:cNvPr id="6" name="Group 5">
            <a:extLst>
              <a:ext uri="{FF2B5EF4-FFF2-40B4-BE49-F238E27FC236}">
                <a16:creationId xmlns:a16="http://schemas.microsoft.com/office/drawing/2014/main" id="{50EC9E76-1656-8D80-0852-4189DC07B175}"/>
              </a:ext>
            </a:extLst>
          </p:cNvPr>
          <p:cNvGrpSpPr/>
          <p:nvPr/>
        </p:nvGrpSpPr>
        <p:grpSpPr>
          <a:xfrm>
            <a:off x="10972800" y="2781300"/>
            <a:ext cx="3741543" cy="7133655"/>
            <a:chOff x="6238199" y="1553593"/>
            <a:chExt cx="2494362" cy="4755770"/>
          </a:xfrm>
        </p:grpSpPr>
        <p:grpSp>
          <p:nvGrpSpPr>
            <p:cNvPr id="7" name="Group 132">
              <a:extLst>
                <a:ext uri="{FF2B5EF4-FFF2-40B4-BE49-F238E27FC236}">
                  <a16:creationId xmlns:a16="http://schemas.microsoft.com/office/drawing/2014/main" id="{6A339FDE-028A-7E15-3B74-2DB68EFCA9C2}"/>
                </a:ext>
              </a:extLst>
            </p:cNvPr>
            <p:cNvGrpSpPr/>
            <p:nvPr/>
          </p:nvGrpSpPr>
          <p:grpSpPr>
            <a:xfrm>
              <a:off x="6238200" y="1776095"/>
              <a:ext cx="837288" cy="3855335"/>
              <a:chOff x="563734" y="1549569"/>
              <a:chExt cx="807866" cy="4925658"/>
            </a:xfrm>
          </p:grpSpPr>
          <p:sp>
            <p:nvSpPr>
              <p:cNvPr id="11" name="Rectangle 136">
                <a:extLst>
                  <a:ext uri="{FF2B5EF4-FFF2-40B4-BE49-F238E27FC236}">
                    <a16:creationId xmlns:a16="http://schemas.microsoft.com/office/drawing/2014/main" id="{66EBEAF5-8524-1109-743D-24FEABA60628}"/>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sp>
            <p:nvSpPr>
              <p:cNvPr id="12" name="Rectangle 137">
                <a:extLst>
                  <a:ext uri="{FF2B5EF4-FFF2-40B4-BE49-F238E27FC236}">
                    <a16:creationId xmlns:a16="http://schemas.microsoft.com/office/drawing/2014/main" id="{9B9C97F5-63D5-8BF0-5350-AD86E566A021}"/>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sp>
          <p:nvSpPr>
            <p:cNvPr id="8" name="Rectangle: Top Corners Rounded 134">
              <a:extLst>
                <a:ext uri="{FF2B5EF4-FFF2-40B4-BE49-F238E27FC236}">
                  <a16:creationId xmlns:a16="http://schemas.microsoft.com/office/drawing/2014/main" id="{F274BF29-966A-2814-2272-AD15DB822ECB}"/>
                </a:ext>
              </a:extLst>
            </p:cNvPr>
            <p:cNvSpPr/>
            <p:nvPr/>
          </p:nvSpPr>
          <p:spPr>
            <a:xfrm>
              <a:off x="6238199" y="1553593"/>
              <a:ext cx="2494362" cy="871650"/>
            </a:xfrm>
            <a:prstGeom prst="round2SameRect">
              <a:avLst/>
            </a:pr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750"/>
                </a:spcAft>
              </a:pPr>
              <a:r>
                <a:rPr lang="en-GB" sz="3500" b="1" noProof="0" dirty="0">
                  <a:latin typeface="+mj-lt"/>
                </a:rPr>
                <a:t>Pratica collettiva</a:t>
              </a:r>
              <a:endParaRPr lang="en-GB" sz="3500" b="1" noProof="0" dirty="0">
                <a:latin typeface="+mj-lt"/>
                <a:cs typeface="Mongolian Baiti" panose="03000500000000000000" pitchFamily="66" charset="0"/>
              </a:endParaRPr>
            </a:p>
          </p:txBody>
        </p:sp>
        <p:sp>
          <p:nvSpPr>
            <p:cNvPr id="9" name="Rectangle 135">
              <a:extLst>
                <a:ext uri="{FF2B5EF4-FFF2-40B4-BE49-F238E27FC236}">
                  <a16:creationId xmlns:a16="http://schemas.microsoft.com/office/drawing/2014/main" id="{B3F3EF26-5905-1081-226F-E8AD6AA14065}"/>
                </a:ext>
              </a:extLst>
            </p:cNvPr>
            <p:cNvSpPr/>
            <p:nvPr/>
          </p:nvSpPr>
          <p:spPr>
            <a:xfrm>
              <a:off x="6238199" y="5297553"/>
              <a:ext cx="2494362" cy="241768"/>
            </a:xfrm>
            <a:prstGeom prst="rect">
              <a:avLst/>
            </a:prstGeom>
            <a:solidFill>
              <a:srgbClr val="04A6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3500" b="1" noProof="0" dirty="0">
                <a:latin typeface="+mj-lt"/>
              </a:endParaRPr>
            </a:p>
          </p:txBody>
        </p:sp>
        <p:sp>
          <p:nvSpPr>
            <p:cNvPr id="10" name="Right Triangle 131">
              <a:extLst>
                <a:ext uri="{FF2B5EF4-FFF2-40B4-BE49-F238E27FC236}">
                  <a16:creationId xmlns:a16="http://schemas.microsoft.com/office/drawing/2014/main" id="{2E6BE8C2-5D2C-715F-0CD2-C09CAE4B28CC}"/>
                </a:ext>
              </a:extLst>
            </p:cNvPr>
            <p:cNvSpPr/>
            <p:nvPr/>
          </p:nvSpPr>
          <p:spPr>
            <a:xfrm rot="5400000">
              <a:off x="7963122" y="5539924"/>
              <a:ext cx="770040" cy="768837"/>
            </a:xfrm>
            <a:prstGeom prst="rtTriangle">
              <a:avLst/>
            </a:prstGeom>
            <a:solidFill>
              <a:srgbClr val="04A6C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grpSp>
        <p:nvGrpSpPr>
          <p:cNvPr id="13" name="Group 4">
            <a:extLst>
              <a:ext uri="{FF2B5EF4-FFF2-40B4-BE49-F238E27FC236}">
                <a16:creationId xmlns:a16="http://schemas.microsoft.com/office/drawing/2014/main" id="{FA846648-AC8C-2CEF-4842-71730B043D70}"/>
              </a:ext>
            </a:extLst>
          </p:cNvPr>
          <p:cNvGrpSpPr/>
          <p:nvPr/>
        </p:nvGrpSpPr>
        <p:grpSpPr>
          <a:xfrm>
            <a:off x="6804660" y="2781300"/>
            <a:ext cx="3741543" cy="7133655"/>
            <a:chOff x="3459439" y="1553593"/>
            <a:chExt cx="2494362" cy="4755770"/>
          </a:xfrm>
        </p:grpSpPr>
        <p:grpSp>
          <p:nvGrpSpPr>
            <p:cNvPr id="14" name="Group 123">
              <a:extLst>
                <a:ext uri="{FF2B5EF4-FFF2-40B4-BE49-F238E27FC236}">
                  <a16:creationId xmlns:a16="http://schemas.microsoft.com/office/drawing/2014/main" id="{6B1C7DCF-0802-0D37-AA96-809B7629CA81}"/>
                </a:ext>
              </a:extLst>
            </p:cNvPr>
            <p:cNvGrpSpPr/>
            <p:nvPr/>
          </p:nvGrpSpPr>
          <p:grpSpPr>
            <a:xfrm>
              <a:off x="3459440" y="1776095"/>
              <a:ext cx="837288" cy="3855335"/>
              <a:chOff x="563734" y="1549569"/>
              <a:chExt cx="807866" cy="4925658"/>
            </a:xfrm>
          </p:grpSpPr>
          <p:sp>
            <p:nvSpPr>
              <p:cNvPr id="18" name="Rectangle 127">
                <a:extLst>
                  <a:ext uri="{FF2B5EF4-FFF2-40B4-BE49-F238E27FC236}">
                    <a16:creationId xmlns:a16="http://schemas.microsoft.com/office/drawing/2014/main" id="{0A062DC4-82D5-CEF5-FEDC-70B85F3DBAEB}"/>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sp>
            <p:nvSpPr>
              <p:cNvPr id="19" name="Rectangle 128">
                <a:extLst>
                  <a:ext uri="{FF2B5EF4-FFF2-40B4-BE49-F238E27FC236}">
                    <a16:creationId xmlns:a16="http://schemas.microsoft.com/office/drawing/2014/main" id="{D4A4A275-DA1D-2376-D598-3F25A2CFAAC9}"/>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sp>
          <p:nvSpPr>
            <p:cNvPr id="15" name="Rectangle: Top Corners Rounded 125">
              <a:extLst>
                <a:ext uri="{FF2B5EF4-FFF2-40B4-BE49-F238E27FC236}">
                  <a16:creationId xmlns:a16="http://schemas.microsoft.com/office/drawing/2014/main" id="{6BA12CE6-1CBE-7B1C-5CA0-16AD1C9CDAC8}"/>
                </a:ext>
              </a:extLst>
            </p:cNvPr>
            <p:cNvSpPr/>
            <p:nvPr/>
          </p:nvSpPr>
          <p:spPr>
            <a:xfrm>
              <a:off x="3459439" y="1553593"/>
              <a:ext cx="2494362" cy="871650"/>
            </a:xfrm>
            <a:prstGeom prst="round2Same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750"/>
                </a:spcAft>
              </a:pPr>
              <a:r>
                <a:rPr lang="en-GB" sz="3500" b="1" noProof="0" dirty="0">
                  <a:latin typeface="+mj-lt"/>
                </a:rPr>
                <a:t>All'interno delle organizzazioni</a:t>
              </a:r>
              <a:endParaRPr lang="en-GB" sz="3500" b="1" noProof="0" dirty="0">
                <a:latin typeface="+mj-lt"/>
                <a:cs typeface="Mongolian Baiti" panose="03000500000000000000" pitchFamily="66" charset="0"/>
              </a:endParaRPr>
            </a:p>
          </p:txBody>
        </p:sp>
        <p:sp>
          <p:nvSpPr>
            <p:cNvPr id="16" name="Rectangle 126">
              <a:extLst>
                <a:ext uri="{FF2B5EF4-FFF2-40B4-BE49-F238E27FC236}">
                  <a16:creationId xmlns:a16="http://schemas.microsoft.com/office/drawing/2014/main" id="{05202D1E-0F91-6431-9A00-731F4F6C85DE}"/>
                </a:ext>
              </a:extLst>
            </p:cNvPr>
            <p:cNvSpPr/>
            <p:nvPr/>
          </p:nvSpPr>
          <p:spPr>
            <a:xfrm>
              <a:off x="3459439" y="5297553"/>
              <a:ext cx="2494362" cy="24176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3500" b="1" noProof="0" dirty="0">
                <a:latin typeface="+mj-lt"/>
              </a:endParaRPr>
            </a:p>
          </p:txBody>
        </p:sp>
        <p:sp>
          <p:nvSpPr>
            <p:cNvPr id="17" name="Right Triangle 122">
              <a:extLst>
                <a:ext uri="{FF2B5EF4-FFF2-40B4-BE49-F238E27FC236}">
                  <a16:creationId xmlns:a16="http://schemas.microsoft.com/office/drawing/2014/main" id="{BEBD4A26-2E54-30CB-2263-5C8792F537B1}"/>
                </a:ext>
              </a:extLst>
            </p:cNvPr>
            <p:cNvSpPr/>
            <p:nvPr/>
          </p:nvSpPr>
          <p:spPr>
            <a:xfrm rot="5400000">
              <a:off x="5184362" y="5539924"/>
              <a:ext cx="770040" cy="768837"/>
            </a:xfrm>
            <a:prstGeom prst="rtTriangl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grpSp>
        <p:nvGrpSpPr>
          <p:cNvPr id="20" name="Group 3">
            <a:extLst>
              <a:ext uri="{FF2B5EF4-FFF2-40B4-BE49-F238E27FC236}">
                <a16:creationId xmlns:a16="http://schemas.microsoft.com/office/drawing/2014/main" id="{744577F7-6960-0635-1D69-7DB6681AAE36}"/>
              </a:ext>
            </a:extLst>
          </p:cNvPr>
          <p:cNvGrpSpPr/>
          <p:nvPr/>
        </p:nvGrpSpPr>
        <p:grpSpPr>
          <a:xfrm>
            <a:off x="2636520" y="2781300"/>
            <a:ext cx="3741543" cy="7133655"/>
            <a:chOff x="680679" y="1553593"/>
            <a:chExt cx="2494362" cy="4755770"/>
          </a:xfrm>
        </p:grpSpPr>
        <p:grpSp>
          <p:nvGrpSpPr>
            <p:cNvPr id="21" name="Group 150">
              <a:extLst>
                <a:ext uri="{FF2B5EF4-FFF2-40B4-BE49-F238E27FC236}">
                  <a16:creationId xmlns:a16="http://schemas.microsoft.com/office/drawing/2014/main" id="{F880537A-BA40-A530-F882-D2B4BF447F74}"/>
                </a:ext>
              </a:extLst>
            </p:cNvPr>
            <p:cNvGrpSpPr/>
            <p:nvPr/>
          </p:nvGrpSpPr>
          <p:grpSpPr>
            <a:xfrm>
              <a:off x="680680" y="1776095"/>
              <a:ext cx="837288" cy="3855335"/>
              <a:chOff x="563734" y="1549569"/>
              <a:chExt cx="807866" cy="4925658"/>
            </a:xfrm>
          </p:grpSpPr>
          <p:sp>
            <p:nvSpPr>
              <p:cNvPr id="25" name="Rectangle 154">
                <a:extLst>
                  <a:ext uri="{FF2B5EF4-FFF2-40B4-BE49-F238E27FC236}">
                    <a16:creationId xmlns:a16="http://schemas.microsoft.com/office/drawing/2014/main" id="{2A994E6E-82D1-E003-ED5C-39D05BE8A560}"/>
                  </a:ext>
                </a:extLst>
              </p:cNvPr>
              <p:cNvSpPr/>
              <p:nvPr/>
            </p:nvSpPr>
            <p:spPr>
              <a:xfrm rot="16200000">
                <a:off x="-1320557" y="3807240"/>
                <a:ext cx="4178898" cy="410316"/>
              </a:xfrm>
              <a:prstGeom prst="rect">
                <a:avLst/>
              </a:prstGeom>
              <a:solidFill>
                <a:schemeClr val="bg1"/>
              </a:solidFill>
              <a:ln>
                <a:noFill/>
              </a:ln>
              <a:effectLst>
                <a:outerShdw blurRad="508000" dist="127000" dir="105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sp>
            <p:nvSpPr>
              <p:cNvPr id="26" name="Rectangle 155">
                <a:extLst>
                  <a:ext uri="{FF2B5EF4-FFF2-40B4-BE49-F238E27FC236}">
                    <a16:creationId xmlns:a16="http://schemas.microsoft.com/office/drawing/2014/main" id="{7CE01A8F-C79A-1706-B5E3-AB7BCC8D145D}"/>
                  </a:ext>
                </a:extLst>
              </p:cNvPr>
              <p:cNvSpPr/>
              <p:nvPr/>
            </p:nvSpPr>
            <p:spPr>
              <a:xfrm rot="16200000">
                <a:off x="-1495162" y="3608465"/>
                <a:ext cx="4925658" cy="807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sp>
          <p:nvSpPr>
            <p:cNvPr id="22" name="Rectangle: Top Corners Rounded 152">
              <a:extLst>
                <a:ext uri="{FF2B5EF4-FFF2-40B4-BE49-F238E27FC236}">
                  <a16:creationId xmlns:a16="http://schemas.microsoft.com/office/drawing/2014/main" id="{99F260E4-8C86-0E9D-2020-A42EC06879F5}"/>
                </a:ext>
              </a:extLst>
            </p:cNvPr>
            <p:cNvSpPr/>
            <p:nvPr/>
          </p:nvSpPr>
          <p:spPr>
            <a:xfrm>
              <a:off x="680679" y="1553593"/>
              <a:ext cx="2494362" cy="871650"/>
            </a:xfrm>
            <a:prstGeom prst="round2SameRect">
              <a:avLst/>
            </a:prstGeom>
            <a:solidFill>
              <a:srgbClr val="3E6E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750"/>
                </a:spcAft>
              </a:pPr>
              <a:r>
                <a:rPr lang="en-GB" sz="3500" b="1" noProof="0" dirty="0">
                  <a:latin typeface="+mj-lt"/>
                </a:rPr>
                <a:t>Pratica indipendente</a:t>
              </a:r>
              <a:endParaRPr lang="en-GB" sz="3500" b="1" noProof="0" dirty="0">
                <a:latin typeface="+mj-lt"/>
                <a:cs typeface="Mongolian Baiti" panose="03000500000000000000" pitchFamily="66" charset="0"/>
              </a:endParaRPr>
            </a:p>
          </p:txBody>
        </p:sp>
        <p:sp>
          <p:nvSpPr>
            <p:cNvPr id="23" name="Rectangle 153">
              <a:extLst>
                <a:ext uri="{FF2B5EF4-FFF2-40B4-BE49-F238E27FC236}">
                  <a16:creationId xmlns:a16="http://schemas.microsoft.com/office/drawing/2014/main" id="{FC03F015-3FD3-6E33-62B7-E4E9778AF1A7}"/>
                </a:ext>
              </a:extLst>
            </p:cNvPr>
            <p:cNvSpPr/>
            <p:nvPr/>
          </p:nvSpPr>
          <p:spPr>
            <a:xfrm>
              <a:off x="680679" y="5297553"/>
              <a:ext cx="2494362" cy="241768"/>
            </a:xfrm>
            <a:prstGeom prst="rect">
              <a:avLst/>
            </a:prstGeom>
            <a:solidFill>
              <a:srgbClr val="3E6E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3500" b="1" noProof="0" dirty="0">
                <a:latin typeface="+mj-lt"/>
              </a:endParaRPr>
            </a:p>
          </p:txBody>
        </p:sp>
        <p:sp>
          <p:nvSpPr>
            <p:cNvPr id="24" name="Right Triangle 149">
              <a:extLst>
                <a:ext uri="{FF2B5EF4-FFF2-40B4-BE49-F238E27FC236}">
                  <a16:creationId xmlns:a16="http://schemas.microsoft.com/office/drawing/2014/main" id="{3E91E76B-E98F-BF07-CB21-BFD4FC06AE13}"/>
                </a:ext>
              </a:extLst>
            </p:cNvPr>
            <p:cNvSpPr/>
            <p:nvPr/>
          </p:nvSpPr>
          <p:spPr>
            <a:xfrm rot="5400000">
              <a:off x="2405602" y="5539924"/>
              <a:ext cx="770040" cy="768837"/>
            </a:xfrm>
            <a:prstGeom prst="rtTriangle">
              <a:avLst/>
            </a:prstGeom>
            <a:solidFill>
              <a:srgbClr val="3E6E2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500" b="1" noProof="0" dirty="0">
                <a:latin typeface="+mj-lt"/>
              </a:endParaRPr>
            </a:p>
          </p:txBody>
        </p:sp>
      </p:grpSp>
      <p:sp>
        <p:nvSpPr>
          <p:cNvPr id="27" name="Rectangle 133">
            <a:extLst>
              <a:ext uri="{FF2B5EF4-FFF2-40B4-BE49-F238E27FC236}">
                <a16:creationId xmlns:a16="http://schemas.microsoft.com/office/drawing/2014/main" id="{323927D9-2971-732D-409F-4AEB89146F7A}"/>
              </a:ext>
            </a:extLst>
          </p:cNvPr>
          <p:cNvSpPr/>
          <p:nvPr/>
        </p:nvSpPr>
        <p:spPr>
          <a:xfrm flipH="1">
            <a:off x="11189970" y="5472023"/>
            <a:ext cx="3460683" cy="1692771"/>
          </a:xfrm>
          <a:prstGeom prst="rect">
            <a:avLst/>
          </a:prstGeom>
        </p:spPr>
        <p:txBody>
          <a:bodyPr wrap="square" lIns="0" tIns="0" rIns="0" bIns="0" anchor="ctr">
            <a:spAutoFit/>
          </a:bodyPr>
          <a:lstStyle/>
          <a:p>
            <a:pPr marL="342900" indent="-342900">
              <a:spcBef>
                <a:spcPts val="600"/>
              </a:spcBef>
              <a:buFont typeface="Arial" panose="020B0604020202020204" pitchFamily="34" charset="0"/>
              <a:buChar char="•"/>
            </a:pPr>
            <a:r>
              <a:rPr lang="en-GB" sz="2500" noProof="0" dirty="0">
                <a:latin typeface="+mj-lt"/>
              </a:rPr>
              <a:t>Costruire reti di pari</a:t>
            </a:r>
          </a:p>
          <a:p>
            <a:pPr marL="342900" indent="-342900">
              <a:spcBef>
                <a:spcPts val="600"/>
              </a:spcBef>
              <a:buFont typeface="Arial" panose="020B0604020202020204" pitchFamily="34" charset="0"/>
              <a:buChar char="•"/>
            </a:pPr>
            <a:r>
              <a:rPr lang="en-GB" sz="2500" noProof="0" dirty="0">
                <a:latin typeface="+mj-lt"/>
              </a:rPr>
              <a:t>Condivisione delle risorse</a:t>
            </a:r>
          </a:p>
          <a:p>
            <a:pPr marL="342900" indent="-342900">
              <a:spcBef>
                <a:spcPts val="600"/>
              </a:spcBef>
              <a:buFont typeface="Arial" panose="020B0604020202020204" pitchFamily="34" charset="0"/>
              <a:buChar char="•"/>
            </a:pPr>
            <a:r>
              <a:rPr lang="en-GB" sz="2500" noProof="0" dirty="0">
                <a:latin typeface="+mj-lt"/>
              </a:rPr>
              <a:t>Promuovere la resilienza collettiva</a:t>
            </a:r>
            <a:endParaRPr lang="en-GB" sz="2500" noProof="0" dirty="0">
              <a:solidFill>
                <a:schemeClr val="tx1">
                  <a:lumMod val="75000"/>
                  <a:lumOff val="25000"/>
                </a:schemeClr>
              </a:solidFill>
              <a:latin typeface="+mj-lt"/>
            </a:endParaRPr>
          </a:p>
        </p:txBody>
      </p:sp>
      <p:sp>
        <p:nvSpPr>
          <p:cNvPr id="28" name="Rectangle 124">
            <a:extLst>
              <a:ext uri="{FF2B5EF4-FFF2-40B4-BE49-F238E27FC236}">
                <a16:creationId xmlns:a16="http://schemas.microsoft.com/office/drawing/2014/main" id="{EAA44B42-82E0-45C7-08D1-68C174276494}"/>
              </a:ext>
            </a:extLst>
          </p:cNvPr>
          <p:cNvSpPr/>
          <p:nvPr/>
        </p:nvSpPr>
        <p:spPr>
          <a:xfrm flipH="1">
            <a:off x="7070323" y="5539441"/>
            <a:ext cx="3475879" cy="2462213"/>
          </a:xfrm>
          <a:prstGeom prst="rect">
            <a:avLst/>
          </a:prstGeom>
        </p:spPr>
        <p:txBody>
          <a:bodyPr wrap="square" lIns="0" tIns="0" rIns="0" bIns="0" anchor="ctr">
            <a:spAutoFit/>
          </a:bodyPr>
          <a:lstStyle/>
          <a:p>
            <a:pPr marL="342900" indent="-342900">
              <a:spcBef>
                <a:spcPts val="600"/>
              </a:spcBef>
              <a:buFont typeface="Arial" panose="020B0604020202020204" pitchFamily="34" charset="0"/>
              <a:buChar char="•"/>
            </a:pPr>
            <a:r>
              <a:rPr lang="en-GB" sz="2500" noProof="0" dirty="0">
                <a:latin typeface="+mj-lt"/>
              </a:rPr>
              <a:t>Testare nuovi formati</a:t>
            </a:r>
          </a:p>
          <a:p>
            <a:pPr marL="342900" indent="-342900">
              <a:spcBef>
                <a:spcPts val="600"/>
              </a:spcBef>
              <a:buFont typeface="Arial" panose="020B0604020202020204" pitchFamily="34" charset="0"/>
              <a:buChar char="•"/>
            </a:pPr>
            <a:r>
              <a:rPr lang="en-GB" sz="2500" noProof="0" dirty="0">
                <a:latin typeface="+mj-lt"/>
              </a:rPr>
              <a:t>Creazione di partnership comunitarie</a:t>
            </a:r>
          </a:p>
          <a:p>
            <a:pPr marL="342900" indent="-342900">
              <a:spcBef>
                <a:spcPts val="600"/>
              </a:spcBef>
              <a:buFont typeface="Arial" panose="020B0604020202020204" pitchFamily="34" charset="0"/>
              <a:buChar char="•"/>
            </a:pPr>
            <a:r>
              <a:rPr lang="en-GB" sz="2500" noProof="0" dirty="0">
                <a:latin typeface="+mj-lt"/>
              </a:rPr>
              <a:t>Riprogettare i processi per renderli più inclusivi e reattivi.</a:t>
            </a:r>
            <a:endParaRPr lang="en-GB" sz="2500" noProof="0" dirty="0">
              <a:solidFill>
                <a:schemeClr val="tx1">
                  <a:lumMod val="75000"/>
                  <a:lumOff val="25000"/>
                </a:schemeClr>
              </a:solidFill>
              <a:latin typeface="+mj-lt"/>
            </a:endParaRPr>
          </a:p>
        </p:txBody>
      </p:sp>
      <p:sp>
        <p:nvSpPr>
          <p:cNvPr id="29" name="Rectangle 151">
            <a:extLst>
              <a:ext uri="{FF2B5EF4-FFF2-40B4-BE49-F238E27FC236}">
                <a16:creationId xmlns:a16="http://schemas.microsoft.com/office/drawing/2014/main" id="{197E615D-02B9-F72A-1942-78536CE6BF0E}"/>
              </a:ext>
            </a:extLst>
          </p:cNvPr>
          <p:cNvSpPr/>
          <p:nvPr/>
        </p:nvSpPr>
        <p:spPr>
          <a:xfrm flipH="1">
            <a:off x="2815965" y="5585414"/>
            <a:ext cx="3460683" cy="1692771"/>
          </a:xfrm>
          <a:prstGeom prst="rect">
            <a:avLst/>
          </a:prstGeom>
        </p:spPr>
        <p:txBody>
          <a:bodyPr wrap="square" lIns="0" tIns="0" rIns="0" bIns="0" anchor="ctr">
            <a:spAutoFit/>
          </a:bodyPr>
          <a:lstStyle/>
          <a:p>
            <a:pPr marL="342900" indent="-342900">
              <a:spcBef>
                <a:spcPts val="600"/>
              </a:spcBef>
              <a:buFont typeface="Arial" panose="020B0604020202020204" pitchFamily="34" charset="0"/>
              <a:buChar char="•"/>
            </a:pPr>
            <a:r>
              <a:rPr lang="en-GB" sz="2500" noProof="0" dirty="0">
                <a:latin typeface="+mj-lt"/>
              </a:rPr>
              <a:t>Avvio di progetti</a:t>
            </a:r>
          </a:p>
          <a:p>
            <a:pPr marL="342900" indent="-342900">
              <a:spcBef>
                <a:spcPts val="600"/>
              </a:spcBef>
              <a:buFont typeface="Arial" panose="020B0604020202020204" pitchFamily="34" charset="0"/>
              <a:buChar char="•"/>
            </a:pPr>
            <a:r>
              <a:rPr lang="en-GB" sz="2500" noProof="0" dirty="0">
                <a:latin typeface="+mj-lt"/>
              </a:rPr>
              <a:t>Diversificare le fonti di reddito</a:t>
            </a:r>
          </a:p>
          <a:p>
            <a:pPr marL="342900" indent="-342900">
              <a:spcBef>
                <a:spcPts val="600"/>
              </a:spcBef>
              <a:buFont typeface="Arial" panose="020B0604020202020204" pitchFamily="34" charset="0"/>
              <a:buChar char="•"/>
            </a:pPr>
            <a:r>
              <a:rPr lang="en-GB" sz="2500" noProof="0" dirty="0">
                <a:latin typeface="+mj-lt"/>
              </a:rPr>
              <a:t>Ampliare i confini creativi</a:t>
            </a:r>
            <a:endParaRPr lang="en-GB" sz="2500" noProof="0" dirty="0">
              <a:solidFill>
                <a:schemeClr val="tx1">
                  <a:lumMod val="75000"/>
                  <a:lumOff val="25000"/>
                </a:schemeClr>
              </a:solidFill>
              <a:latin typeface="+mj-lt"/>
            </a:endParaRPr>
          </a:p>
        </p:txBody>
      </p:sp>
      <p:pic>
        <p:nvPicPr>
          <p:cNvPr id="33" name="Γραφικό 32">
            <a:extLst>
              <a:ext uri="{FF2B5EF4-FFF2-40B4-BE49-F238E27FC236}">
                <a16:creationId xmlns:a16="http://schemas.microsoft.com/office/drawing/2014/main" id="{A95C9B21-5984-60A3-5E52-A090D0D690B6}"/>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2812455" y="4479353"/>
            <a:ext cx="806444" cy="805856"/>
          </a:xfrm>
          <a:prstGeom prst="rect">
            <a:avLst/>
          </a:prstGeom>
        </p:spPr>
      </p:pic>
      <p:pic>
        <p:nvPicPr>
          <p:cNvPr id="34" name="Γραφικό 33">
            <a:extLst>
              <a:ext uri="{FF2B5EF4-FFF2-40B4-BE49-F238E27FC236}">
                <a16:creationId xmlns:a16="http://schemas.microsoft.com/office/drawing/2014/main" id="{14046585-59B7-1002-AC34-373C4105DA83}"/>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7149150" y="4479353"/>
            <a:ext cx="720000" cy="720000"/>
          </a:xfrm>
          <a:prstGeom prst="rect">
            <a:avLst/>
          </a:prstGeom>
        </p:spPr>
      </p:pic>
      <p:pic>
        <p:nvPicPr>
          <p:cNvPr id="35" name="Γραφικό 34">
            <a:extLst>
              <a:ext uri="{FF2B5EF4-FFF2-40B4-BE49-F238E27FC236}">
                <a16:creationId xmlns:a16="http://schemas.microsoft.com/office/drawing/2014/main" id="{FFBE695B-C1EE-106B-23BB-FE96270624EC}"/>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1240768" y="4479353"/>
            <a:ext cx="720000" cy="720000"/>
          </a:xfrm>
          <a:prstGeom prst="rect">
            <a:avLst/>
          </a:prstGeom>
        </p:spPr>
      </p:pic>
    </p:spTree>
    <p:extLst>
      <p:ext uri="{BB962C8B-B14F-4D97-AF65-F5344CB8AC3E}">
        <p14:creationId xmlns:p14="http://schemas.microsoft.com/office/powerpoint/2010/main" val="1866407003"/>
      </p:ext>
    </p:extLst>
  </p:cSld>
  <p:clrMapOvr>
    <a:masterClrMapping/>
  </p:clrMapOvr>
</p:sld>
</file>

<file path=ppt/slides/slide73.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A91DB-CF8E-5FE5-177C-635A3BD1C4C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008A9D-D6E1-6874-CCD1-BF8C6E02908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9E172BFD-082F-36A6-E432-26335BCEB99B}"/>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B62D762D-3040-0662-4F3A-01CBE4FA9E7B}"/>
              </a:ext>
            </a:extLst>
          </p:cNvPr>
          <p:cNvSpPr txBox="1"/>
          <p:nvPr/>
        </p:nvSpPr>
        <p:spPr>
          <a:xfrm>
            <a:off x="0" y="1040130"/>
            <a:ext cx="16687800" cy="923330"/>
          </a:xfrm>
          <a:prstGeom prst="rect">
            <a:avLst/>
          </a:prstGeom>
          <a:noFill/>
        </p:spPr>
        <p:txBody>
          <a:bodyPr wrap="square">
            <a:spAutoFit/>
          </a:bodyPr>
          <a:lstStyle/>
          <a:p>
            <a:pPr lvl="0" algn="r"/>
            <a:r>
              <a:rPr lang="en-GB" sz="5400" b="1" noProof="0" dirty="0"/>
              <a:t>Dalla teoria alla pratica: perché il contesto è importante</a:t>
            </a:r>
            <a:endParaRPr lang="en-GB" sz="5000" b="1" noProof="0" dirty="0">
              <a:latin typeface="+mj-lt"/>
            </a:endParaRPr>
          </a:p>
        </p:txBody>
      </p:sp>
      <p:sp>
        <p:nvSpPr>
          <p:cNvPr id="30" name="TextBox 29">
            <a:extLst>
              <a:ext uri="{FF2B5EF4-FFF2-40B4-BE49-F238E27FC236}">
                <a16:creationId xmlns:a16="http://schemas.microsoft.com/office/drawing/2014/main" id="{975662E3-1829-E301-06F4-EE0720AA8292}"/>
              </a:ext>
            </a:extLst>
          </p:cNvPr>
          <p:cNvSpPr txBox="1"/>
          <p:nvPr/>
        </p:nvSpPr>
        <p:spPr>
          <a:xfrm>
            <a:off x="5410200" y="3614559"/>
            <a:ext cx="12573000" cy="5632311"/>
          </a:xfrm>
          <a:prstGeom prst="rect">
            <a:avLst/>
          </a:prstGeom>
          <a:noFill/>
        </p:spPr>
        <p:txBody>
          <a:bodyPr wrap="square">
            <a:spAutoFit/>
          </a:bodyPr>
          <a:lstStyle/>
          <a:p>
            <a:pPr>
              <a:buNone/>
            </a:pPr>
            <a:r>
              <a:rPr lang="en-GB" sz="4500" b="1" i="1" noProof="0" dirty="0">
                <a:latin typeface="+mj-lt"/>
              </a:rPr>
              <a:t>Comprendere i modelli imprenditoriali è solo una parte del percorso.</a:t>
            </a:r>
          </a:p>
          <a:p>
            <a:pPr>
              <a:buNone/>
            </a:pPr>
            <a:br>
              <a:rPr lang="en-GB" sz="4500" b="1" i="1" noProof="0" dirty="0">
                <a:latin typeface="+mj-lt"/>
              </a:rPr>
            </a:br>
            <a:r>
              <a:rPr lang="en-GB" sz="4500" b="1" i="1" noProof="0" dirty="0">
                <a:latin typeface="+mj-lt"/>
              </a:rPr>
              <a:t>I vincoli del mondo reale determinano il modo in cui i professionisti applicano questi approcci.</a:t>
            </a:r>
          </a:p>
          <a:p>
            <a:r>
              <a:rPr lang="en-GB" sz="4500" b="1" i="1" noProof="0" dirty="0">
                <a:latin typeface="+mj-lt"/>
              </a:rPr>
              <a:t>In qualità di formatori, il vostro ruolo è quello di promuovere non solo la conoscenza, ma anche l'adattabilità e la resilienza necessarie per affrontare la complessità.</a:t>
            </a:r>
          </a:p>
        </p:txBody>
      </p:sp>
      <p:pic>
        <p:nvPicPr>
          <p:cNvPr id="31" name="Γραφικό 30">
            <a:extLst>
              <a:ext uri="{FF2B5EF4-FFF2-40B4-BE49-F238E27FC236}">
                <a16:creationId xmlns:a16="http://schemas.microsoft.com/office/drawing/2014/main" id="{6F78FC62-3063-A6E2-769F-75338ABB514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38200" y="4229100"/>
            <a:ext cx="3810000" cy="3810000"/>
          </a:xfrm>
          <a:prstGeom prst="rect">
            <a:avLst/>
          </a:prstGeom>
        </p:spPr>
      </p:pic>
    </p:spTree>
    <p:extLst>
      <p:ext uri="{BB962C8B-B14F-4D97-AF65-F5344CB8AC3E}">
        <p14:creationId xmlns:p14="http://schemas.microsoft.com/office/powerpoint/2010/main" val="1176101593"/>
      </p:ext>
    </p:extLst>
  </p:cSld>
  <p:clrMapOvr>
    <a:masterClrMapping/>
  </p:clrMapOvr>
</p:sld>
</file>

<file path=ppt/slides/slide74.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B91A9-B153-51D6-93E0-58D86574E7B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676A63-68E5-9C8E-89FC-C4E8193DAFB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F7CABEA9-3F37-3E5A-B530-21352A37643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latin typeface="+mj-lt"/>
            </a:endParaRPr>
          </a:p>
        </p:txBody>
      </p:sp>
      <p:sp>
        <p:nvSpPr>
          <p:cNvPr id="5" name="TextBox 4">
            <a:extLst>
              <a:ext uri="{FF2B5EF4-FFF2-40B4-BE49-F238E27FC236}">
                <a16:creationId xmlns:a16="http://schemas.microsoft.com/office/drawing/2014/main" id="{6F42728E-5F99-E5F7-CED2-939929167DD4}"/>
              </a:ext>
            </a:extLst>
          </p:cNvPr>
          <p:cNvSpPr txBox="1"/>
          <p:nvPr/>
        </p:nvSpPr>
        <p:spPr>
          <a:xfrm>
            <a:off x="0" y="1040130"/>
            <a:ext cx="16687800" cy="923330"/>
          </a:xfrm>
          <a:prstGeom prst="rect">
            <a:avLst/>
          </a:prstGeom>
          <a:noFill/>
        </p:spPr>
        <p:txBody>
          <a:bodyPr wrap="square">
            <a:spAutoFit/>
          </a:bodyPr>
          <a:lstStyle/>
          <a:p>
            <a:pPr lvl="0" algn="r"/>
            <a:r>
              <a:rPr lang="en-GB" sz="5400" b="1" noProof="0" dirty="0"/>
              <a:t>Le sfide del settore e come i formatori possono aiutare</a:t>
            </a:r>
            <a:endParaRPr lang="en-GB" sz="5000" b="1" noProof="0" dirty="0">
              <a:latin typeface="+mj-lt"/>
            </a:endParaRPr>
          </a:p>
        </p:txBody>
      </p:sp>
      <p:graphicFrame>
        <p:nvGraphicFramePr>
          <p:cNvPr id="4" name="Πίνακας 3">
            <a:extLst>
              <a:ext uri="{FF2B5EF4-FFF2-40B4-BE49-F238E27FC236}">
                <a16:creationId xmlns:a16="http://schemas.microsoft.com/office/drawing/2014/main" id="{1771A767-4DD0-9597-B5A7-C011A4169A24}"/>
              </a:ext>
            </a:extLst>
          </p:cNvPr>
          <p:cNvGraphicFramePr>
            <a:graphicFrameLocks noGrp="1"/>
          </p:cNvGraphicFramePr>
          <p:nvPr>
            <p:extLst>
              <p:ext uri="{D42A27DB-BD31-4B8C-83A1-F6EECF244321}">
                <p14:modId xmlns:p14="http://schemas.microsoft.com/office/powerpoint/2010/main" val="3342409204"/>
              </p:ext>
            </p:extLst>
          </p:nvPr>
        </p:nvGraphicFramePr>
        <p:xfrm>
          <a:off x="342900" y="2324100"/>
          <a:ext cx="17678400" cy="7259068"/>
        </p:xfrm>
        <a:graphic>
          <a:graphicData uri="http://schemas.openxmlformats.org/drawingml/2006/table">
            <a:tbl>
              <a:tblPr>
                <a:tableStyleId>{5940675A-B579-460E-94D1-54222C63F5DA}</a:tableStyleId>
              </a:tblPr>
              <a:tblGrid>
                <a:gridCol w="8839200">
                  <a:extLst>
                    <a:ext uri="{9D8B030D-6E8A-4147-A177-3AD203B41FA5}">
                      <a16:colId xmlns:a16="http://schemas.microsoft.com/office/drawing/2014/main" val="2189195419"/>
                    </a:ext>
                  </a:extLst>
                </a:gridCol>
                <a:gridCol w="8839200">
                  <a:extLst>
                    <a:ext uri="{9D8B030D-6E8A-4147-A177-3AD203B41FA5}">
                      <a16:colId xmlns:a16="http://schemas.microsoft.com/office/drawing/2014/main" val="377162065"/>
                    </a:ext>
                  </a:extLst>
                </a:gridCol>
              </a:tblGrid>
              <a:tr h="847083">
                <a:tc>
                  <a:txBody>
                    <a:bodyPr/>
                    <a:lstStyle/>
                    <a:p>
                      <a:r>
                        <a:rPr lang="en-GB" sz="4500" b="1" noProof="0" dirty="0">
                          <a:solidFill>
                            <a:srgbClr val="3E6E28"/>
                          </a:solidFill>
                          <a:latin typeface="+mj-lt"/>
                        </a:rPr>
                        <a:t>Sfida</a:t>
                      </a:r>
                      <a:endParaRPr lang="en-GB" sz="4500" noProof="0" dirty="0">
                        <a:solidFill>
                          <a:srgbClr val="3E6E28"/>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4500" b="1" noProof="0" dirty="0">
                          <a:solidFill>
                            <a:srgbClr val="3E6E28"/>
                          </a:solidFill>
                          <a:latin typeface="+mj-lt"/>
                        </a:rPr>
                        <a:t>Consiglio del formatore</a:t>
                      </a:r>
                      <a:endParaRPr lang="en-GB" sz="4500" noProof="0" dirty="0">
                        <a:solidFill>
                          <a:srgbClr val="3E6E28"/>
                        </a:solidFill>
                        <a:latin typeface="+mj-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505264"/>
                  </a:ext>
                </a:extLst>
              </a:tr>
              <a:tr h="1362717">
                <a:tc>
                  <a:txBody>
                    <a:bodyPr/>
                    <a:lstStyle/>
                    <a:p>
                      <a:r>
                        <a:rPr lang="en-GB" sz="3000" b="1" noProof="0" dirty="0">
                          <a:latin typeface="+mj-lt"/>
                        </a:rPr>
                        <a:t>Modelli di business fragili</a:t>
                      </a:r>
                    </a:p>
                    <a:p>
                      <a:r>
                        <a:rPr lang="en-GB" sz="2500" noProof="0" dirty="0">
                          <a:latin typeface="+mj-lt"/>
                        </a:rPr>
                        <a:t>Riserve limitate, entrate instabili, costi in aumento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tc>
                  <a:txBody>
                    <a:bodyPr/>
                    <a:lstStyle/>
                    <a:p>
                      <a:r>
                        <a:rPr lang="en-GB" sz="3000" noProof="0" dirty="0">
                          <a:latin typeface="+mj-lt"/>
                        </a:rPr>
                        <a:t>Guidare gli studenti nella progettazione </a:t>
                      </a:r>
                      <a:r>
                        <a:rPr lang="en-GB" sz="3000" b="1" noProof="0" dirty="0">
                          <a:latin typeface="+mj-lt"/>
                        </a:rPr>
                        <a:t>di progetti su piccola scala e attenti al budget </a:t>
                      </a:r>
                      <a:r>
                        <a:rPr lang="en-GB" sz="3000" noProof="0" dirty="0">
                          <a:latin typeface="+mj-lt"/>
                        </a:rPr>
                        <a:t>utilizzando strumenti di base per la definizione del budget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extLst>
                  <a:ext uri="{0D108BD9-81ED-4DB2-BD59-A6C34878D82A}">
                    <a16:rowId xmlns:a16="http://schemas.microsoft.com/office/drawing/2014/main" val="1553057464"/>
                  </a:ext>
                </a:extLst>
              </a:tr>
              <a:tr h="1262317">
                <a:tc>
                  <a:txBody>
                    <a:bodyPr/>
                    <a:lstStyle/>
                    <a:p>
                      <a:r>
                        <a:rPr lang="en-GB" sz="3000" b="1" noProof="0" dirty="0">
                          <a:latin typeface="+mj-lt"/>
                        </a:rPr>
                        <a:t>Mancanza di investimenti di capitale</a:t>
                      </a:r>
                    </a:p>
                    <a:p>
                      <a:r>
                        <a:rPr lang="en-GB" sz="2500" noProof="0" dirty="0">
                          <a:latin typeface="+mj-lt"/>
                        </a:rPr>
                        <a:t>Scarso accesso a sedi o infrastrutture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000" noProof="0" dirty="0">
                          <a:latin typeface="+mj-lt"/>
                        </a:rPr>
                        <a:t>Incoraggiare </a:t>
                      </a:r>
                      <a:r>
                        <a:rPr lang="en-GB" sz="3000" b="1" noProof="0" dirty="0">
                          <a:latin typeface="+mj-lt"/>
                        </a:rPr>
                        <a:t>il riutilizzo creativo degli spazi </a:t>
                      </a:r>
                      <a:r>
                        <a:rPr lang="en-GB" sz="3000" noProof="0" dirty="0">
                          <a:latin typeface="+mj-lt"/>
                        </a:rPr>
                        <a:t>e promuovere partnership con le organizzazioni locali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020258"/>
                  </a:ext>
                </a:extLst>
              </a:tr>
              <a:tr h="1262317">
                <a:tc>
                  <a:txBody>
                    <a:bodyPr/>
                    <a:lstStyle/>
                    <a:p>
                      <a:r>
                        <a:rPr lang="en-GB" sz="3000" b="1" noProof="0" dirty="0">
                          <a:latin typeface="+mj-lt"/>
                        </a:rPr>
                        <a:t>Lacune tecnologiche</a:t>
                      </a:r>
                    </a:p>
                    <a:p>
                      <a:r>
                        <a:rPr lang="en-GB" sz="2500" noProof="0" dirty="0">
                          <a:latin typeface="+mj-lt"/>
                        </a:rPr>
                        <a:t>Competenze o infrastrutture digitali limitate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tc>
                  <a:txBody>
                    <a:bodyPr/>
                    <a:lstStyle/>
                    <a:p>
                      <a:r>
                        <a:rPr lang="en-GB" sz="3000" noProof="0" dirty="0">
                          <a:latin typeface="+mj-lt"/>
                        </a:rPr>
                        <a:t>Introdurre </a:t>
                      </a:r>
                      <a:r>
                        <a:rPr lang="en-GB" sz="3000" b="1" noProof="0" dirty="0">
                          <a:latin typeface="+mj-lt"/>
                        </a:rPr>
                        <a:t>strumenti digitali fai da te </a:t>
                      </a:r>
                      <a:r>
                        <a:rPr lang="en-GB" sz="3000" noProof="0" dirty="0">
                          <a:latin typeface="+mj-lt"/>
                        </a:rPr>
                        <a:t>e piattaforme a basso costo per supportare la creazione digitale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extLst>
                  <a:ext uri="{0D108BD9-81ED-4DB2-BD59-A6C34878D82A}">
                    <a16:rowId xmlns:a16="http://schemas.microsoft.com/office/drawing/2014/main" val="3985539915"/>
                  </a:ext>
                </a:extLst>
              </a:tr>
              <a:tr h="1262317">
                <a:tc>
                  <a:txBody>
                    <a:bodyPr/>
                    <a:lstStyle/>
                    <a:p>
                      <a:r>
                        <a:rPr lang="en-GB" sz="3000" b="1" noProof="0" dirty="0">
                          <a:latin typeface="+mj-lt"/>
                        </a:rPr>
                        <a:t>Esigenze ibride</a:t>
                      </a:r>
                    </a:p>
                    <a:p>
                      <a:r>
                        <a:rPr lang="en-GB" sz="2500" noProof="0" dirty="0">
                          <a:latin typeface="+mj-lt"/>
                        </a:rPr>
                        <a:t>Bilanciare obiettivi artistici, sociali e finanziari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3000" noProof="0" dirty="0">
                          <a:latin typeface="+mj-lt"/>
                        </a:rPr>
                        <a:t>Supportare </a:t>
                      </a:r>
                      <a:r>
                        <a:rPr lang="en-GB" sz="3000" b="1" noProof="0" dirty="0">
                          <a:latin typeface="+mj-lt"/>
                        </a:rPr>
                        <a:t>la pianificazione di progetti orientati alla missione </a:t>
                      </a:r>
                      <a:r>
                        <a:rPr lang="en-GB" sz="3000" noProof="0" dirty="0">
                          <a:latin typeface="+mj-lt"/>
                        </a:rPr>
                        <a:t>con un focus sull'impatto nel mondo reale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4658559"/>
                  </a:ext>
                </a:extLst>
              </a:tr>
              <a:tr h="1262317">
                <a:tc>
                  <a:txBody>
                    <a:bodyPr/>
                    <a:lstStyle/>
                    <a:p>
                      <a:r>
                        <a:rPr lang="en-GB" sz="3000" b="1" noProof="0" dirty="0">
                          <a:latin typeface="+mj-lt"/>
                        </a:rPr>
                        <a:t>Ostacoli all'innovazione</a:t>
                      </a:r>
                    </a:p>
                    <a:p>
                      <a:r>
                        <a:rPr lang="en-GB" sz="2500" noProof="0" dirty="0">
                          <a:latin typeface="+mj-lt"/>
                        </a:rPr>
                        <a:t>Istituzioni avverse al rischio e modelli di finanziamento rigidi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tc>
                  <a:txBody>
                    <a:bodyPr/>
                    <a:lstStyle/>
                    <a:p>
                      <a:r>
                        <a:rPr lang="en-GB" sz="3000" noProof="0" dirty="0">
                          <a:latin typeface="+mj-lt"/>
                        </a:rPr>
                        <a:t>Promuovere </a:t>
                      </a:r>
                      <a:r>
                        <a:rPr lang="en-GB" sz="3000" b="1" noProof="0" dirty="0">
                          <a:latin typeface="+mj-lt"/>
                        </a:rPr>
                        <a:t>la prototipazione creativa</a:t>
                      </a:r>
                      <a:r>
                        <a:rPr lang="en-GB" sz="3000" noProof="0" dirty="0">
                          <a:latin typeface="+mj-lt"/>
                        </a:rPr>
                        <a:t>: esperimenti a basso rischio, feedback loop e riflessione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AF1DD"/>
                    </a:solidFill>
                  </a:tcPr>
                </a:tc>
                <a:extLst>
                  <a:ext uri="{0D108BD9-81ED-4DB2-BD59-A6C34878D82A}">
                    <a16:rowId xmlns:a16="http://schemas.microsoft.com/office/drawing/2014/main" val="4215806090"/>
                  </a:ext>
                </a:extLst>
              </a:tr>
            </a:tbl>
          </a:graphicData>
        </a:graphic>
      </p:graphicFrame>
    </p:spTree>
    <p:extLst>
      <p:ext uri="{BB962C8B-B14F-4D97-AF65-F5344CB8AC3E}">
        <p14:creationId xmlns:p14="http://schemas.microsoft.com/office/powerpoint/2010/main" val="4015055682"/>
      </p:ext>
    </p:extLst>
  </p:cSld>
  <p:clrMapOvr>
    <a:masterClrMapping/>
  </p:clrMapOvr>
</p:sld>
</file>

<file path=ppt/slides/slide75.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997F5-1E1F-C520-9D0C-C3BB2C26AB5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B8A675-A30E-EB8A-84EB-2E1B45E6BBA6}"/>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5FA86425-DD9F-BDA8-C202-F1C6B76B4B17}"/>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5BC191CD-B0FA-52AE-BC8F-FDDDA2DD193B}"/>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Attività C4.A8</a:t>
            </a:r>
            <a:endParaRPr lang="en-GB" sz="6000" noProof="0" dirty="0">
              <a:solidFill>
                <a:srgbClr val="3F6031"/>
              </a:solidFill>
            </a:endParaRPr>
          </a:p>
        </p:txBody>
      </p:sp>
      <p:sp>
        <p:nvSpPr>
          <p:cNvPr id="7" name="TextBox 6">
            <a:extLst>
              <a:ext uri="{FF2B5EF4-FFF2-40B4-BE49-F238E27FC236}">
                <a16:creationId xmlns:a16="http://schemas.microsoft.com/office/drawing/2014/main" id="{A43ADDAD-CA06-E915-BEF2-F00401A1AEE3}"/>
              </a:ext>
            </a:extLst>
          </p:cNvPr>
          <p:cNvSpPr txBox="1"/>
          <p:nvPr/>
        </p:nvSpPr>
        <p:spPr>
          <a:xfrm>
            <a:off x="1828800" y="3948619"/>
            <a:ext cx="15866165" cy="1638334"/>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Abbinare modelli imprenditoriali e stili di pensiero nelle arti dello spettacolo</a:t>
            </a:r>
          </a:p>
        </p:txBody>
      </p:sp>
      <p:sp>
        <p:nvSpPr>
          <p:cNvPr id="6" name="TextBox 5">
            <a:extLst>
              <a:ext uri="{FF2B5EF4-FFF2-40B4-BE49-F238E27FC236}">
                <a16:creationId xmlns:a16="http://schemas.microsoft.com/office/drawing/2014/main" id="{DF8C5178-7396-83BB-7387-8A3E7CA310C8}"/>
              </a:ext>
            </a:extLst>
          </p:cNvPr>
          <p:cNvSpPr txBox="1"/>
          <p:nvPr/>
        </p:nvSpPr>
        <p:spPr>
          <a:xfrm>
            <a:off x="3839028" y="6250633"/>
            <a:ext cx="13984514" cy="1877437"/>
          </a:xfrm>
          <a:prstGeom prst="rect">
            <a:avLst/>
          </a:prstGeom>
          <a:noFill/>
        </p:spPr>
        <p:txBody>
          <a:bodyPr wrap="square">
            <a:spAutoFit/>
          </a:bodyPr>
          <a:lstStyle/>
          <a:p>
            <a:pPr marL="457200" lvl="0" indent="-457200">
              <a:spcBef>
                <a:spcPts val="600"/>
              </a:spcBef>
              <a:spcAft>
                <a:spcPts val="600"/>
              </a:spcAft>
              <a:buSzPct val="100000"/>
              <a:buFont typeface="Arial" panose="020B0604020202020204" pitchFamily="34" charset="0"/>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Quale opportunità sembra più rilevante o urgente? </a:t>
            </a:r>
          </a:p>
          <a:p>
            <a:pPr marL="457200" lvl="0" indent="-457200">
              <a:spcBef>
                <a:spcPts val="600"/>
              </a:spcBef>
              <a:spcAft>
                <a:spcPts val="600"/>
              </a:spcAft>
              <a:buSzPct val="100000"/>
              <a:buFont typeface="Arial" panose="020B0604020202020204" pitchFamily="34" charset="0"/>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Quale tipo di risposta strategica potrebbe affrontarla? </a:t>
            </a:r>
          </a:p>
          <a:p>
            <a:pPr marL="457200" lvl="0" indent="-457200">
              <a:spcBef>
                <a:spcPts val="600"/>
              </a:spcBef>
              <a:spcAft>
                <a:spcPts val="600"/>
              </a:spcAft>
              <a:buSzPct val="100000"/>
              <a:buFont typeface="Arial" panose="020B0604020202020204" pitchFamily="34" charset="0"/>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Ciò richiederebbe cambiamenti nella struttura, nella leadership o nella collaborazione? </a:t>
            </a:r>
          </a:p>
        </p:txBody>
      </p:sp>
    </p:spTree>
    <p:extLst>
      <p:ext uri="{BB962C8B-B14F-4D97-AF65-F5344CB8AC3E}">
        <p14:creationId xmlns:p14="http://schemas.microsoft.com/office/powerpoint/2010/main" val="3479804405"/>
      </p:ext>
    </p:extLst>
  </p:cSld>
  <p:clrMapOvr>
    <a:masterClrMapping/>
  </p:clrMapOvr>
</p:sld>
</file>

<file path=ppt/slides/slide76.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293CA-170B-E0D6-9EF2-90350BA9434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5E67CE9-341E-DB66-FCAE-97E3E1B7240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5FD27DC-9554-A41D-EBC7-9DFF2AD0330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8560AEA5-EDCE-522B-BD77-81DF5921B292}"/>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Dai modelli alla strategia</a:t>
            </a:r>
            <a:endParaRPr lang="en-GB" sz="5000" b="1" noProof="0" dirty="0"/>
          </a:p>
        </p:txBody>
      </p:sp>
      <p:sp>
        <p:nvSpPr>
          <p:cNvPr id="4" name="TextBox 3">
            <a:extLst>
              <a:ext uri="{FF2B5EF4-FFF2-40B4-BE49-F238E27FC236}">
                <a16:creationId xmlns:a16="http://schemas.microsoft.com/office/drawing/2014/main" id="{62E28E8C-31AD-969A-F25D-068975DD8DC7}"/>
              </a:ext>
            </a:extLst>
          </p:cNvPr>
          <p:cNvSpPr txBox="1"/>
          <p:nvPr/>
        </p:nvSpPr>
        <p:spPr>
          <a:xfrm>
            <a:off x="762000" y="3058099"/>
            <a:ext cx="16230600" cy="646331"/>
          </a:xfrm>
          <a:prstGeom prst="rect">
            <a:avLst/>
          </a:prstGeom>
          <a:noFill/>
        </p:spPr>
        <p:txBody>
          <a:bodyPr wrap="square">
            <a:spAutoFit/>
          </a:bodyPr>
          <a:lstStyle/>
          <a:p>
            <a:r>
              <a:rPr lang="en-GB" sz="3500" b="1" noProof="0" dirty="0">
                <a:solidFill>
                  <a:srgbClr val="3F6031"/>
                </a:solidFill>
              </a:rPr>
              <a:t>Riconoscere le opportunità è ciò che trasforma un'idea creativa in un progetto sostenibile.</a:t>
            </a:r>
          </a:p>
        </p:txBody>
      </p:sp>
      <p:sp>
        <p:nvSpPr>
          <p:cNvPr id="6" name="TextBox 5">
            <a:extLst>
              <a:ext uri="{FF2B5EF4-FFF2-40B4-BE49-F238E27FC236}">
                <a16:creationId xmlns:a16="http://schemas.microsoft.com/office/drawing/2014/main" id="{B3DAEFBC-93DC-26A9-9696-9323EDC87768}"/>
              </a:ext>
            </a:extLst>
          </p:cNvPr>
          <p:cNvSpPr txBox="1"/>
          <p:nvPr/>
        </p:nvSpPr>
        <p:spPr>
          <a:xfrm>
            <a:off x="774700" y="4848487"/>
            <a:ext cx="11237842" cy="3295326"/>
          </a:xfrm>
          <a:prstGeom prst="rect">
            <a:avLst/>
          </a:prstGeom>
          <a:noFill/>
        </p:spPr>
        <p:txBody>
          <a:bodyPr wrap="square">
            <a:spAutoFit/>
          </a:bodyPr>
          <a:lstStyle/>
          <a:p>
            <a:pPr marL="457200" indent="-457200">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Le idee diventano opportunità attraverso la strategia</a:t>
            </a:r>
          </a:p>
          <a:p>
            <a:pPr marL="457200" indent="-457200">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Riconoscere le opportunità è una competenza imprenditoriale fondamentale</a:t>
            </a:r>
          </a:p>
          <a:p>
            <a:pPr marL="457200" indent="-457200">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La pianificazione strategica supporta un processo decisionale creativo e sostenibile</a:t>
            </a:r>
          </a:p>
        </p:txBody>
      </p:sp>
      <p:pic>
        <p:nvPicPr>
          <p:cNvPr id="10" name="Γραφικό 9">
            <a:extLst>
              <a:ext uri="{FF2B5EF4-FFF2-40B4-BE49-F238E27FC236}">
                <a16:creationId xmlns:a16="http://schemas.microsoft.com/office/drawing/2014/main" id="{F18EF1E6-A7BB-8EB2-F3AE-ED837D81850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611100" y="4172050"/>
            <a:ext cx="4724400" cy="4648200"/>
          </a:xfrm>
          <a:prstGeom prst="rect">
            <a:avLst/>
          </a:prstGeom>
        </p:spPr>
      </p:pic>
    </p:spTree>
    <p:extLst>
      <p:ext uri="{BB962C8B-B14F-4D97-AF65-F5344CB8AC3E}">
        <p14:creationId xmlns:p14="http://schemas.microsoft.com/office/powerpoint/2010/main" val="1382741968"/>
      </p:ext>
    </p:extLst>
  </p:cSld>
  <p:clrMapOvr>
    <a:masterClrMapping/>
  </p:clrMapOvr>
</p:sld>
</file>

<file path=ppt/slides/slide7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ζωγραφιά, σκίτσο/σχέδιο, τέχνη, καρτούν&#10;&#10;Το περιεχόμενο που δημιουργείται από AI ενδέχεται να είναι εσφαλμένο.">
            <a:extLst>
              <a:ext uri="{FF2B5EF4-FFF2-40B4-BE49-F238E27FC236}">
                <a16:creationId xmlns:a16="http://schemas.microsoft.com/office/drawing/2014/main" id="{196CCA9D-B950-4D5D-533A-EAD22F62F9C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0" y="-38100"/>
            <a:ext cx="8610600" cy="10287000"/>
          </a:xfrm>
          <a:prstGeom prst="rect">
            <a:avLst/>
          </a:prstGeom>
        </p:spPr>
      </p:pic>
      <p:sp>
        <p:nvSpPr>
          <p:cNvPr id="5" name="TextBox 4">
            <a:extLst>
              <a:ext uri="{FF2B5EF4-FFF2-40B4-BE49-F238E27FC236}">
                <a16:creationId xmlns:a16="http://schemas.microsoft.com/office/drawing/2014/main" id="{03CEFE1D-285B-FD5B-EF96-56BC5EFF0FAE}"/>
              </a:ext>
            </a:extLst>
          </p:cNvPr>
          <p:cNvSpPr txBox="1"/>
          <p:nvPr/>
        </p:nvSpPr>
        <p:spPr>
          <a:xfrm>
            <a:off x="8915400" y="495300"/>
            <a:ext cx="9144000" cy="923330"/>
          </a:xfrm>
          <a:prstGeom prst="rect">
            <a:avLst/>
          </a:prstGeom>
          <a:noFill/>
        </p:spPr>
        <p:txBody>
          <a:bodyPr wrap="square">
            <a:spAutoFit/>
          </a:bodyPr>
          <a:lstStyle/>
          <a:p>
            <a:r>
              <a:rPr lang="en-GB" sz="5400" b="1" noProof="0" dirty="0"/>
              <a:t>Dall'idea all'opportunità</a:t>
            </a:r>
          </a:p>
        </p:txBody>
      </p:sp>
      <p:sp>
        <p:nvSpPr>
          <p:cNvPr id="9" name="TextBox 8">
            <a:extLst>
              <a:ext uri="{FF2B5EF4-FFF2-40B4-BE49-F238E27FC236}">
                <a16:creationId xmlns:a16="http://schemas.microsoft.com/office/drawing/2014/main" id="{88F01DD4-5D91-282C-6780-1F7163D58D42}"/>
              </a:ext>
            </a:extLst>
          </p:cNvPr>
          <p:cNvSpPr txBox="1"/>
          <p:nvPr/>
        </p:nvSpPr>
        <p:spPr>
          <a:xfrm>
            <a:off x="8890000" y="2628900"/>
            <a:ext cx="9144000" cy="5478423"/>
          </a:xfrm>
          <a:prstGeom prst="rect">
            <a:avLst/>
          </a:prstGeom>
          <a:noFill/>
        </p:spPr>
        <p:txBody>
          <a:bodyPr wrap="square">
            <a:spAutoFit/>
          </a:bodyPr>
          <a:lstStyle/>
          <a:p>
            <a:r>
              <a:rPr lang="en-GB" sz="3500" b="1" noProof="0" dirty="0">
                <a:solidFill>
                  <a:srgbClr val="3E6E28"/>
                </a:solidFill>
                <a:latin typeface="Calibri" panose="020F0502020204030204" pitchFamily="34" charset="0"/>
              </a:rPr>
              <a:t>Un'idea imprenditoriale </a:t>
            </a:r>
            <a:r>
              <a:rPr lang="en-GB" sz="3500" noProof="0" dirty="0">
                <a:latin typeface="Calibri" panose="020F0502020204030204" pitchFamily="34" charset="0"/>
              </a:rPr>
              <a:t>si riferisce a un </a:t>
            </a:r>
            <a:r>
              <a:rPr lang="en-GB" sz="3500" b="1" noProof="0" dirty="0">
                <a:solidFill>
                  <a:srgbClr val="3E6E28"/>
                </a:solidFill>
                <a:latin typeface="Calibri" panose="020F0502020204030204" pitchFamily="34" charset="0"/>
              </a:rPr>
              <a:t>potenziale prodotto</a:t>
            </a:r>
            <a:r>
              <a:rPr lang="en-GB" sz="3500" noProof="0" dirty="0">
                <a:latin typeface="Calibri" panose="020F0502020204030204" pitchFamily="34" charset="0"/>
              </a:rPr>
              <a:t>, </a:t>
            </a:r>
            <a:r>
              <a:rPr lang="en-GB" sz="3500" b="1" noProof="0" dirty="0">
                <a:solidFill>
                  <a:srgbClr val="3E6E28"/>
                </a:solidFill>
                <a:latin typeface="Calibri" panose="020F0502020204030204" pitchFamily="34" charset="0"/>
              </a:rPr>
              <a:t>servizio </a:t>
            </a:r>
            <a:r>
              <a:rPr lang="en-GB" sz="3500" noProof="0" dirty="0">
                <a:latin typeface="Calibri" panose="020F0502020204030204" pitchFamily="34" charset="0"/>
              </a:rPr>
              <a:t>o </a:t>
            </a:r>
            <a:r>
              <a:rPr lang="en-GB" sz="3500" b="1" noProof="0" dirty="0">
                <a:solidFill>
                  <a:srgbClr val="3E6E28"/>
                </a:solidFill>
                <a:latin typeface="Calibri" panose="020F0502020204030204" pitchFamily="34" charset="0"/>
              </a:rPr>
              <a:t>progetto</a:t>
            </a:r>
            <a:r>
              <a:rPr lang="en-GB" sz="3500" noProof="0" dirty="0">
                <a:latin typeface="Calibri" panose="020F0502020204030204" pitchFamily="34" charset="0"/>
              </a:rPr>
              <a:t>, mentre </a:t>
            </a:r>
            <a:r>
              <a:rPr lang="en-GB" sz="3500" b="1" noProof="0" dirty="0">
                <a:solidFill>
                  <a:srgbClr val="3E6E28"/>
                </a:solidFill>
                <a:latin typeface="Calibri" panose="020F0502020204030204" pitchFamily="34" charset="0"/>
              </a:rPr>
              <a:t>un'opportunità imprenditoriale </a:t>
            </a:r>
            <a:r>
              <a:rPr lang="en-GB" sz="3500" noProof="0" dirty="0">
                <a:latin typeface="Calibri" panose="020F0502020204030204" pitchFamily="34" charset="0"/>
              </a:rPr>
              <a:t>emerge quando tale idea si dimostra </a:t>
            </a:r>
            <a:r>
              <a:rPr lang="en-GB" sz="3500" b="1" noProof="0" dirty="0">
                <a:solidFill>
                  <a:srgbClr val="3E6E28"/>
                </a:solidFill>
                <a:latin typeface="Calibri" panose="020F0502020204030204" pitchFamily="34" charset="0"/>
              </a:rPr>
              <a:t>valida</a:t>
            </a:r>
            <a:r>
              <a:rPr lang="en-GB" sz="3500" noProof="0" dirty="0">
                <a:latin typeface="Calibri" panose="020F0502020204030204" pitchFamily="34" charset="0"/>
              </a:rPr>
              <a:t>, </a:t>
            </a:r>
            <a:r>
              <a:rPr lang="en-GB" sz="3500" b="1" noProof="0" dirty="0">
                <a:solidFill>
                  <a:srgbClr val="3E6E28"/>
                </a:solidFill>
                <a:latin typeface="Calibri" panose="020F0502020204030204" pitchFamily="34" charset="0"/>
              </a:rPr>
              <a:t>fattibile </a:t>
            </a:r>
            <a:r>
              <a:rPr lang="en-GB" sz="3500" noProof="0" dirty="0">
                <a:latin typeface="Calibri" panose="020F0502020204030204" pitchFamily="34" charset="0"/>
              </a:rPr>
              <a:t>e </a:t>
            </a:r>
            <a:r>
              <a:rPr lang="en-GB" sz="3500" b="1" noProof="0" dirty="0">
                <a:solidFill>
                  <a:srgbClr val="3E6E28"/>
                </a:solidFill>
                <a:latin typeface="Calibri" panose="020F0502020204030204" pitchFamily="34" charset="0"/>
              </a:rPr>
              <a:t>in linea con la domanda del pubblico</a:t>
            </a:r>
            <a:r>
              <a:rPr lang="en-GB" sz="3500" noProof="0" dirty="0">
                <a:latin typeface="Calibri" panose="020F0502020204030204" pitchFamily="34" charset="0"/>
              </a:rPr>
              <a:t>. </a:t>
            </a:r>
          </a:p>
          <a:p>
            <a:endParaRPr lang="en-GB" sz="3500" noProof="0" dirty="0">
              <a:latin typeface="Calibri" panose="020F0502020204030204" pitchFamily="34" charset="0"/>
            </a:endParaRPr>
          </a:p>
          <a:p>
            <a:pPr>
              <a:spcAft>
                <a:spcPts val="1200"/>
              </a:spcAft>
            </a:pPr>
            <a:r>
              <a:rPr lang="en-GB" sz="3500" noProof="0" dirty="0">
                <a:latin typeface="Calibri" panose="020F0502020204030204" pitchFamily="34" charset="0"/>
              </a:rPr>
              <a:t>Un'opportunità di business è:</a:t>
            </a:r>
          </a:p>
          <a:p>
            <a:pPr marL="571500" indent="-571500">
              <a:spcBef>
                <a:spcPts val="600"/>
              </a:spcBef>
              <a:spcAft>
                <a:spcPts val="600"/>
              </a:spcAft>
              <a:buClr>
                <a:srgbClr val="3E6E28"/>
              </a:buClr>
              <a:buFont typeface="Arial" panose="020B0604020202020204" pitchFamily="34" charset="0"/>
              <a:buChar char="•"/>
            </a:pPr>
            <a:r>
              <a:rPr lang="en-GB" sz="3500" noProof="0" dirty="0">
                <a:latin typeface="Calibri" panose="020F0502020204030204" pitchFamily="34" charset="0"/>
              </a:rPr>
              <a:t>Attraente</a:t>
            </a:r>
          </a:p>
          <a:p>
            <a:pPr marL="571500" indent="-571500">
              <a:spcBef>
                <a:spcPts val="600"/>
              </a:spcBef>
              <a:spcAft>
                <a:spcPts val="600"/>
              </a:spcAft>
              <a:buClr>
                <a:srgbClr val="3E6E28"/>
              </a:buClr>
              <a:buFont typeface="Arial" panose="020B0604020202020204" pitchFamily="34" charset="0"/>
              <a:buChar char="•"/>
            </a:pPr>
            <a:r>
              <a:rPr lang="en-GB" sz="3500" noProof="0" dirty="0">
                <a:latin typeface="Calibri" panose="020F0502020204030204" pitchFamily="34" charset="0"/>
              </a:rPr>
              <a:t>Opportun</a:t>
            </a:r>
          </a:p>
          <a:p>
            <a:pPr marL="571500" indent="-571500">
              <a:spcBef>
                <a:spcPts val="600"/>
              </a:spcBef>
              <a:spcAft>
                <a:spcPts val="600"/>
              </a:spcAft>
              <a:buClr>
                <a:srgbClr val="3E6E28"/>
              </a:buClr>
              <a:buFont typeface="Arial" panose="020B0604020202020204" pitchFamily="34" charset="0"/>
              <a:buChar char="•"/>
            </a:pPr>
            <a:r>
              <a:rPr lang="en-GB" sz="3500" noProof="0" dirty="0">
                <a:latin typeface="Calibri" panose="020F0502020204030204" pitchFamily="34" charset="0"/>
              </a:rPr>
              <a:t>Basata su un percorso credibile verso la creazione di valore</a:t>
            </a:r>
          </a:p>
        </p:txBody>
      </p:sp>
    </p:spTree>
    <p:extLst>
      <p:ext uri="{BB962C8B-B14F-4D97-AF65-F5344CB8AC3E}">
        <p14:creationId xmlns:p14="http://schemas.microsoft.com/office/powerpoint/2010/main" val="2201864779"/>
      </p:ext>
    </p:extLst>
  </p:cSld>
  <p:clrMapOvr>
    <a:masterClrMapping/>
  </p:clrMapOvr>
</p:sld>
</file>

<file path=ppt/slides/slide78.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74CA3-81E6-49AF-8BE0-ED80F861078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600A16-4136-1BE0-535E-205D687F537B}"/>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17BFB9C-3B7F-02D2-2161-F5F14DA806B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34409BC7-89F8-4E73-70A8-26BB5378C02A}"/>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Fonti di opportunità nelle arti dello spettacolo</a:t>
            </a:r>
            <a:endParaRPr lang="en-GB" sz="5000" b="1" noProof="0" dirty="0"/>
          </a:p>
        </p:txBody>
      </p:sp>
      <p:grpSp>
        <p:nvGrpSpPr>
          <p:cNvPr id="33" name="Ομάδα 32">
            <a:extLst>
              <a:ext uri="{FF2B5EF4-FFF2-40B4-BE49-F238E27FC236}">
                <a16:creationId xmlns:a16="http://schemas.microsoft.com/office/drawing/2014/main" id="{7915EE7E-0958-44C7-DB8F-B13CB210C8A3}"/>
              </a:ext>
            </a:extLst>
          </p:cNvPr>
          <p:cNvGrpSpPr/>
          <p:nvPr/>
        </p:nvGrpSpPr>
        <p:grpSpPr>
          <a:xfrm>
            <a:off x="2649309" y="2005385"/>
            <a:ext cx="13657490" cy="8091788"/>
            <a:chOff x="1816890" y="734651"/>
            <a:chExt cx="14707007" cy="8840114"/>
          </a:xfrm>
        </p:grpSpPr>
        <p:grpSp>
          <p:nvGrpSpPr>
            <p:cNvPr id="34" name="Group 1">
              <a:extLst>
                <a:ext uri="{FF2B5EF4-FFF2-40B4-BE49-F238E27FC236}">
                  <a16:creationId xmlns:a16="http://schemas.microsoft.com/office/drawing/2014/main" id="{FE5B3DA1-53A5-D712-91E1-E1924E7955D3}"/>
                </a:ext>
              </a:extLst>
            </p:cNvPr>
            <p:cNvGrpSpPr/>
            <p:nvPr/>
          </p:nvGrpSpPr>
          <p:grpSpPr>
            <a:xfrm>
              <a:off x="4725563" y="734651"/>
              <a:ext cx="8836877" cy="8836875"/>
              <a:chOff x="3150375" y="489767"/>
              <a:chExt cx="5891251" cy="5891250"/>
            </a:xfrm>
          </p:grpSpPr>
          <p:sp>
            <p:nvSpPr>
              <p:cNvPr id="47" name="Freeform 26">
                <a:extLst>
                  <a:ext uri="{FF2B5EF4-FFF2-40B4-BE49-F238E27FC236}">
                    <a16:creationId xmlns:a16="http://schemas.microsoft.com/office/drawing/2014/main" id="{20D2964A-39A0-E5F6-27FE-3EA141E8D309}"/>
                  </a:ext>
                </a:extLst>
              </p:cNvPr>
              <p:cNvSpPr>
                <a:spLocks/>
              </p:cNvSpPr>
              <p:nvPr/>
            </p:nvSpPr>
            <p:spPr bwMode="auto">
              <a:xfrm>
                <a:off x="6219302" y="489767"/>
                <a:ext cx="2363351" cy="2626715"/>
              </a:xfrm>
              <a:custGeom>
                <a:avLst/>
                <a:gdLst>
                  <a:gd name="T0" fmla="*/ 0 w 1161"/>
                  <a:gd name="T1" fmla="*/ 0 h 1287"/>
                  <a:gd name="T2" fmla="*/ 0 w 1161"/>
                  <a:gd name="T3" fmla="*/ 1101 h 1287"/>
                  <a:gd name="T4" fmla="*/ 208 w 1161"/>
                  <a:gd name="T5" fmla="*/ 1221 h 1287"/>
                  <a:gd name="T6" fmla="*/ 1161 w 1161"/>
                  <a:gd name="T7" fmla="*/ 671 h 1287"/>
                  <a:gd name="T8" fmla="*/ 0 w 1161"/>
                  <a:gd name="T9" fmla="*/ 0 h 1287"/>
                </a:gdLst>
                <a:ahLst/>
                <a:cxnLst>
                  <a:cxn ang="0">
                    <a:pos x="T0" y="T1"/>
                  </a:cxn>
                  <a:cxn ang="0">
                    <a:pos x="T2" y="T3"/>
                  </a:cxn>
                  <a:cxn ang="0">
                    <a:pos x="T4" y="T5"/>
                  </a:cxn>
                  <a:cxn ang="0">
                    <a:pos x="T6" y="T7"/>
                  </a:cxn>
                  <a:cxn ang="0">
                    <a:pos x="T8" y="T9"/>
                  </a:cxn>
                </a:cxnLst>
                <a:rect l="0" t="0" r="r" b="b"/>
                <a:pathLst>
                  <a:path w="1161" h="1287">
                    <a:moveTo>
                      <a:pt x="0" y="0"/>
                    </a:moveTo>
                    <a:cubicBezTo>
                      <a:pt x="0" y="1101"/>
                      <a:pt x="0" y="1101"/>
                      <a:pt x="0" y="1101"/>
                    </a:cubicBezTo>
                    <a:cubicBezTo>
                      <a:pt x="0" y="1234"/>
                      <a:pt x="93" y="1287"/>
                      <a:pt x="208" y="1221"/>
                    </a:cubicBezTo>
                    <a:cubicBezTo>
                      <a:pt x="1161" y="671"/>
                      <a:pt x="1161" y="671"/>
                      <a:pt x="1161" y="671"/>
                    </a:cubicBezTo>
                    <a:cubicBezTo>
                      <a:pt x="914" y="283"/>
                      <a:pt x="488" y="20"/>
                      <a:pt x="0" y="0"/>
                    </a:cubicBezTo>
                    <a:close/>
                  </a:path>
                </a:pathLst>
              </a:custGeom>
              <a:solidFill>
                <a:srgbClr val="FF0000"/>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48" name="Freeform 27">
                <a:extLst>
                  <a:ext uri="{FF2B5EF4-FFF2-40B4-BE49-F238E27FC236}">
                    <a16:creationId xmlns:a16="http://schemas.microsoft.com/office/drawing/2014/main" id="{C38F8A19-D076-1253-94D1-160B1FA42154}"/>
                  </a:ext>
                </a:extLst>
              </p:cNvPr>
              <p:cNvSpPr>
                <a:spLocks/>
              </p:cNvSpPr>
              <p:nvPr/>
            </p:nvSpPr>
            <p:spPr bwMode="auto">
              <a:xfrm>
                <a:off x="6219302" y="3761160"/>
                <a:ext cx="2363351" cy="2619857"/>
              </a:xfrm>
              <a:custGeom>
                <a:avLst/>
                <a:gdLst>
                  <a:gd name="T0" fmla="*/ 208 w 1161"/>
                  <a:gd name="T1" fmla="*/ 66 h 1286"/>
                  <a:gd name="T2" fmla="*/ 0 w 1161"/>
                  <a:gd name="T3" fmla="*/ 186 h 1286"/>
                  <a:gd name="T4" fmla="*/ 0 w 1161"/>
                  <a:gd name="T5" fmla="*/ 1286 h 1286"/>
                  <a:gd name="T6" fmla="*/ 1161 w 1161"/>
                  <a:gd name="T7" fmla="*/ 616 h 1286"/>
                  <a:gd name="T8" fmla="*/ 208 w 1161"/>
                  <a:gd name="T9" fmla="*/ 66 h 1286"/>
                </a:gdLst>
                <a:ahLst/>
                <a:cxnLst>
                  <a:cxn ang="0">
                    <a:pos x="T0" y="T1"/>
                  </a:cxn>
                  <a:cxn ang="0">
                    <a:pos x="T2" y="T3"/>
                  </a:cxn>
                  <a:cxn ang="0">
                    <a:pos x="T4" y="T5"/>
                  </a:cxn>
                  <a:cxn ang="0">
                    <a:pos x="T6" y="T7"/>
                  </a:cxn>
                  <a:cxn ang="0">
                    <a:pos x="T8" y="T9"/>
                  </a:cxn>
                </a:cxnLst>
                <a:rect l="0" t="0" r="r" b="b"/>
                <a:pathLst>
                  <a:path w="1161" h="1286">
                    <a:moveTo>
                      <a:pt x="208" y="66"/>
                    </a:moveTo>
                    <a:cubicBezTo>
                      <a:pt x="93" y="0"/>
                      <a:pt x="0" y="53"/>
                      <a:pt x="0" y="186"/>
                    </a:cubicBezTo>
                    <a:cubicBezTo>
                      <a:pt x="0" y="1286"/>
                      <a:pt x="0" y="1286"/>
                      <a:pt x="0" y="1286"/>
                    </a:cubicBezTo>
                    <a:cubicBezTo>
                      <a:pt x="488" y="1266"/>
                      <a:pt x="914" y="1004"/>
                      <a:pt x="1161" y="616"/>
                    </a:cubicBezTo>
                    <a:lnTo>
                      <a:pt x="208" y="66"/>
                    </a:lnTo>
                    <a:close/>
                  </a:path>
                </a:pathLst>
              </a:custGeom>
              <a:solidFill>
                <a:srgbClr val="04A6C2"/>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49" name="Freeform 28">
                <a:extLst>
                  <a:ext uri="{FF2B5EF4-FFF2-40B4-BE49-F238E27FC236}">
                    <a16:creationId xmlns:a16="http://schemas.microsoft.com/office/drawing/2014/main" id="{92167B20-3929-7A8D-E4A8-29AA74CF375A}"/>
                  </a:ext>
                </a:extLst>
              </p:cNvPr>
              <p:cNvSpPr>
                <a:spLocks/>
              </p:cNvSpPr>
              <p:nvPr/>
            </p:nvSpPr>
            <p:spPr bwMode="auto">
              <a:xfrm>
                <a:off x="3609345" y="489767"/>
                <a:ext cx="2363351" cy="2626715"/>
              </a:xfrm>
              <a:custGeom>
                <a:avLst/>
                <a:gdLst>
                  <a:gd name="T0" fmla="*/ 0 w 1161"/>
                  <a:gd name="T1" fmla="*/ 671 h 1287"/>
                  <a:gd name="T2" fmla="*/ 953 w 1161"/>
                  <a:gd name="T3" fmla="*/ 1221 h 1287"/>
                  <a:gd name="T4" fmla="*/ 1161 w 1161"/>
                  <a:gd name="T5" fmla="*/ 1101 h 1287"/>
                  <a:gd name="T6" fmla="*/ 1161 w 1161"/>
                  <a:gd name="T7" fmla="*/ 0 h 1287"/>
                  <a:gd name="T8" fmla="*/ 0 w 1161"/>
                  <a:gd name="T9" fmla="*/ 671 h 1287"/>
                </a:gdLst>
                <a:ahLst/>
                <a:cxnLst>
                  <a:cxn ang="0">
                    <a:pos x="T0" y="T1"/>
                  </a:cxn>
                  <a:cxn ang="0">
                    <a:pos x="T2" y="T3"/>
                  </a:cxn>
                  <a:cxn ang="0">
                    <a:pos x="T4" y="T5"/>
                  </a:cxn>
                  <a:cxn ang="0">
                    <a:pos x="T6" y="T7"/>
                  </a:cxn>
                  <a:cxn ang="0">
                    <a:pos x="T8" y="T9"/>
                  </a:cxn>
                </a:cxnLst>
                <a:rect l="0" t="0" r="r" b="b"/>
                <a:pathLst>
                  <a:path w="1161" h="1287">
                    <a:moveTo>
                      <a:pt x="0" y="671"/>
                    </a:moveTo>
                    <a:cubicBezTo>
                      <a:pt x="953" y="1221"/>
                      <a:pt x="953" y="1221"/>
                      <a:pt x="953" y="1221"/>
                    </a:cubicBezTo>
                    <a:cubicBezTo>
                      <a:pt x="1068" y="1287"/>
                      <a:pt x="1161" y="1234"/>
                      <a:pt x="1161" y="1101"/>
                    </a:cubicBezTo>
                    <a:cubicBezTo>
                      <a:pt x="1161" y="0"/>
                      <a:pt x="1161" y="0"/>
                      <a:pt x="1161" y="0"/>
                    </a:cubicBezTo>
                    <a:cubicBezTo>
                      <a:pt x="673" y="20"/>
                      <a:pt x="247" y="283"/>
                      <a:pt x="0" y="671"/>
                    </a:cubicBezTo>
                    <a:close/>
                  </a:path>
                </a:pathLst>
              </a:custGeom>
              <a:solidFill>
                <a:srgbClr val="3E6E28"/>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0" name="Freeform 29">
                <a:extLst>
                  <a:ext uri="{FF2B5EF4-FFF2-40B4-BE49-F238E27FC236}">
                    <a16:creationId xmlns:a16="http://schemas.microsoft.com/office/drawing/2014/main" id="{705BD730-D263-BBE7-86BF-A04AC7F99A2E}"/>
                  </a:ext>
                </a:extLst>
              </p:cNvPr>
              <p:cNvSpPr>
                <a:spLocks/>
              </p:cNvSpPr>
              <p:nvPr/>
            </p:nvSpPr>
            <p:spPr bwMode="auto">
              <a:xfrm>
                <a:off x="3609345" y="3761160"/>
                <a:ext cx="2363351" cy="2619857"/>
              </a:xfrm>
              <a:custGeom>
                <a:avLst/>
                <a:gdLst>
                  <a:gd name="T0" fmla="*/ 1161 w 1161"/>
                  <a:gd name="T1" fmla="*/ 1286 h 1286"/>
                  <a:gd name="T2" fmla="*/ 1161 w 1161"/>
                  <a:gd name="T3" fmla="*/ 186 h 1286"/>
                  <a:gd name="T4" fmla="*/ 953 w 1161"/>
                  <a:gd name="T5" fmla="*/ 66 h 1286"/>
                  <a:gd name="T6" fmla="*/ 0 w 1161"/>
                  <a:gd name="T7" fmla="*/ 616 h 1286"/>
                  <a:gd name="T8" fmla="*/ 1161 w 1161"/>
                  <a:gd name="T9" fmla="*/ 1286 h 1286"/>
                </a:gdLst>
                <a:ahLst/>
                <a:cxnLst>
                  <a:cxn ang="0">
                    <a:pos x="T0" y="T1"/>
                  </a:cxn>
                  <a:cxn ang="0">
                    <a:pos x="T2" y="T3"/>
                  </a:cxn>
                  <a:cxn ang="0">
                    <a:pos x="T4" y="T5"/>
                  </a:cxn>
                  <a:cxn ang="0">
                    <a:pos x="T6" y="T7"/>
                  </a:cxn>
                  <a:cxn ang="0">
                    <a:pos x="T8" y="T9"/>
                  </a:cxn>
                </a:cxnLst>
                <a:rect l="0" t="0" r="r" b="b"/>
                <a:pathLst>
                  <a:path w="1161" h="1286">
                    <a:moveTo>
                      <a:pt x="1161" y="1286"/>
                    </a:moveTo>
                    <a:cubicBezTo>
                      <a:pt x="1161" y="186"/>
                      <a:pt x="1161" y="186"/>
                      <a:pt x="1161" y="186"/>
                    </a:cubicBezTo>
                    <a:cubicBezTo>
                      <a:pt x="1161" y="53"/>
                      <a:pt x="1068" y="0"/>
                      <a:pt x="953" y="66"/>
                    </a:cubicBezTo>
                    <a:cubicBezTo>
                      <a:pt x="0" y="616"/>
                      <a:pt x="0" y="616"/>
                      <a:pt x="0" y="616"/>
                    </a:cubicBezTo>
                    <a:cubicBezTo>
                      <a:pt x="247" y="1004"/>
                      <a:pt x="673" y="1266"/>
                      <a:pt x="1161" y="1286"/>
                    </a:cubicBezTo>
                    <a:close/>
                  </a:path>
                </a:pathLst>
              </a:custGeom>
              <a:solidFill>
                <a:schemeClr val="accent3">
                  <a:lumMod val="75000"/>
                </a:schemeClr>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1" name="Freeform 30">
                <a:extLst>
                  <a:ext uri="{FF2B5EF4-FFF2-40B4-BE49-F238E27FC236}">
                    <a16:creationId xmlns:a16="http://schemas.microsoft.com/office/drawing/2014/main" id="{D44B86B1-63C0-8F2C-69D7-50CAFE9D81D8}"/>
                  </a:ext>
                </a:extLst>
              </p:cNvPr>
              <p:cNvSpPr>
                <a:spLocks/>
              </p:cNvSpPr>
              <p:nvPr/>
            </p:nvSpPr>
            <p:spPr bwMode="auto">
              <a:xfrm>
                <a:off x="3150375" y="2074028"/>
                <a:ext cx="2514057" cy="2729589"/>
              </a:xfrm>
              <a:custGeom>
                <a:avLst/>
                <a:gdLst>
                  <a:gd name="T0" fmla="*/ 0 w 1233"/>
                  <a:gd name="T1" fmla="*/ 670 h 1340"/>
                  <a:gd name="T2" fmla="*/ 165 w 1233"/>
                  <a:gd name="T3" fmla="*/ 1340 h 1340"/>
                  <a:gd name="T4" fmla="*/ 1118 w 1233"/>
                  <a:gd name="T5" fmla="*/ 790 h 1340"/>
                  <a:gd name="T6" fmla="*/ 1118 w 1233"/>
                  <a:gd name="T7" fmla="*/ 550 h 1340"/>
                  <a:gd name="T8" fmla="*/ 165 w 1233"/>
                  <a:gd name="T9" fmla="*/ 0 h 1340"/>
                  <a:gd name="T10" fmla="*/ 0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0" y="670"/>
                    </a:moveTo>
                    <a:cubicBezTo>
                      <a:pt x="0" y="912"/>
                      <a:pt x="60" y="1140"/>
                      <a:pt x="165" y="1340"/>
                    </a:cubicBezTo>
                    <a:cubicBezTo>
                      <a:pt x="1118" y="790"/>
                      <a:pt x="1118" y="790"/>
                      <a:pt x="1118" y="790"/>
                    </a:cubicBezTo>
                    <a:cubicBezTo>
                      <a:pt x="1233" y="724"/>
                      <a:pt x="1233" y="616"/>
                      <a:pt x="1118" y="550"/>
                    </a:cubicBezTo>
                    <a:cubicBezTo>
                      <a:pt x="165" y="0"/>
                      <a:pt x="165" y="0"/>
                      <a:pt x="165" y="0"/>
                    </a:cubicBezTo>
                    <a:cubicBezTo>
                      <a:pt x="60" y="200"/>
                      <a:pt x="0" y="428"/>
                      <a:pt x="0" y="670"/>
                    </a:cubicBezTo>
                    <a:close/>
                  </a:path>
                </a:pathLst>
              </a:custGeom>
              <a:solidFill>
                <a:srgbClr val="036D7F"/>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2" name="Freeform 31">
                <a:extLst>
                  <a:ext uri="{FF2B5EF4-FFF2-40B4-BE49-F238E27FC236}">
                    <a16:creationId xmlns:a16="http://schemas.microsoft.com/office/drawing/2014/main" id="{EE957075-B0E9-8A04-F70B-48949AE5DFCA}"/>
                  </a:ext>
                </a:extLst>
              </p:cNvPr>
              <p:cNvSpPr>
                <a:spLocks/>
              </p:cNvSpPr>
              <p:nvPr/>
            </p:nvSpPr>
            <p:spPr bwMode="auto">
              <a:xfrm>
                <a:off x="6527569" y="2074028"/>
                <a:ext cx="2514057" cy="2729589"/>
              </a:xfrm>
              <a:custGeom>
                <a:avLst/>
                <a:gdLst>
                  <a:gd name="T0" fmla="*/ 1233 w 1233"/>
                  <a:gd name="T1" fmla="*/ 670 h 1340"/>
                  <a:gd name="T2" fmla="*/ 1068 w 1233"/>
                  <a:gd name="T3" fmla="*/ 0 h 1340"/>
                  <a:gd name="T4" fmla="*/ 115 w 1233"/>
                  <a:gd name="T5" fmla="*/ 550 h 1340"/>
                  <a:gd name="T6" fmla="*/ 115 w 1233"/>
                  <a:gd name="T7" fmla="*/ 790 h 1340"/>
                  <a:gd name="T8" fmla="*/ 1068 w 1233"/>
                  <a:gd name="T9" fmla="*/ 1340 h 1340"/>
                  <a:gd name="T10" fmla="*/ 1233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1233" y="670"/>
                    </a:moveTo>
                    <a:cubicBezTo>
                      <a:pt x="1233" y="428"/>
                      <a:pt x="1173" y="200"/>
                      <a:pt x="1068" y="0"/>
                    </a:cubicBezTo>
                    <a:cubicBezTo>
                      <a:pt x="115" y="550"/>
                      <a:pt x="115" y="550"/>
                      <a:pt x="115" y="550"/>
                    </a:cubicBezTo>
                    <a:cubicBezTo>
                      <a:pt x="0" y="616"/>
                      <a:pt x="0" y="724"/>
                      <a:pt x="115" y="790"/>
                    </a:cubicBezTo>
                    <a:cubicBezTo>
                      <a:pt x="1068" y="1340"/>
                      <a:pt x="1068" y="1340"/>
                      <a:pt x="1068" y="1340"/>
                    </a:cubicBezTo>
                    <a:cubicBezTo>
                      <a:pt x="1173" y="1140"/>
                      <a:pt x="1233" y="912"/>
                      <a:pt x="1233" y="670"/>
                    </a:cubicBezTo>
                    <a:close/>
                  </a:path>
                </a:pathLst>
              </a:custGeom>
              <a:solidFill>
                <a:srgbClr val="569938"/>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3" name="Freeform 26">
                <a:extLst>
                  <a:ext uri="{FF2B5EF4-FFF2-40B4-BE49-F238E27FC236}">
                    <a16:creationId xmlns:a16="http://schemas.microsoft.com/office/drawing/2014/main" id="{3C823E91-56E8-6D12-C353-FB97A7B3A048}"/>
                  </a:ext>
                </a:extLst>
              </p:cNvPr>
              <p:cNvSpPr>
                <a:spLocks/>
              </p:cNvSpPr>
              <p:nvPr/>
            </p:nvSpPr>
            <p:spPr bwMode="auto">
              <a:xfrm>
                <a:off x="6212746" y="734404"/>
                <a:ext cx="2172335" cy="2411604"/>
              </a:xfrm>
              <a:custGeom>
                <a:avLst/>
                <a:gdLst>
                  <a:gd name="T0" fmla="*/ 0 w 1161"/>
                  <a:gd name="T1" fmla="*/ 0 h 1287"/>
                  <a:gd name="T2" fmla="*/ 0 w 1161"/>
                  <a:gd name="T3" fmla="*/ 1101 h 1287"/>
                  <a:gd name="T4" fmla="*/ 208 w 1161"/>
                  <a:gd name="T5" fmla="*/ 1221 h 1287"/>
                  <a:gd name="T6" fmla="*/ 1161 w 1161"/>
                  <a:gd name="T7" fmla="*/ 671 h 1287"/>
                  <a:gd name="T8" fmla="*/ 0 w 1161"/>
                  <a:gd name="T9" fmla="*/ 0 h 1287"/>
                </a:gdLst>
                <a:ahLst/>
                <a:cxnLst>
                  <a:cxn ang="0">
                    <a:pos x="T0" y="T1"/>
                  </a:cxn>
                  <a:cxn ang="0">
                    <a:pos x="T2" y="T3"/>
                  </a:cxn>
                  <a:cxn ang="0">
                    <a:pos x="T4" y="T5"/>
                  </a:cxn>
                  <a:cxn ang="0">
                    <a:pos x="T6" y="T7"/>
                  </a:cxn>
                  <a:cxn ang="0">
                    <a:pos x="T8" y="T9"/>
                  </a:cxn>
                </a:cxnLst>
                <a:rect l="0" t="0" r="r" b="b"/>
                <a:pathLst>
                  <a:path w="1161" h="1287">
                    <a:moveTo>
                      <a:pt x="0" y="0"/>
                    </a:moveTo>
                    <a:cubicBezTo>
                      <a:pt x="0" y="1101"/>
                      <a:pt x="0" y="1101"/>
                      <a:pt x="0" y="1101"/>
                    </a:cubicBezTo>
                    <a:cubicBezTo>
                      <a:pt x="0" y="1234"/>
                      <a:pt x="93" y="1287"/>
                      <a:pt x="208" y="1221"/>
                    </a:cubicBezTo>
                    <a:cubicBezTo>
                      <a:pt x="1161" y="671"/>
                      <a:pt x="1161" y="671"/>
                      <a:pt x="1161" y="671"/>
                    </a:cubicBezTo>
                    <a:cubicBezTo>
                      <a:pt x="914" y="283"/>
                      <a:pt x="488" y="20"/>
                      <a:pt x="0" y="0"/>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4" name="Freeform 27">
                <a:extLst>
                  <a:ext uri="{FF2B5EF4-FFF2-40B4-BE49-F238E27FC236}">
                    <a16:creationId xmlns:a16="http://schemas.microsoft.com/office/drawing/2014/main" id="{F1B58C16-70A6-F039-B355-47B29A679664}"/>
                  </a:ext>
                </a:extLst>
              </p:cNvPr>
              <p:cNvSpPr>
                <a:spLocks/>
              </p:cNvSpPr>
              <p:nvPr/>
            </p:nvSpPr>
            <p:spPr bwMode="auto">
              <a:xfrm>
                <a:off x="6212746" y="3737890"/>
                <a:ext cx="2172335" cy="2405306"/>
              </a:xfrm>
              <a:custGeom>
                <a:avLst/>
                <a:gdLst>
                  <a:gd name="T0" fmla="*/ 208 w 1161"/>
                  <a:gd name="T1" fmla="*/ 66 h 1286"/>
                  <a:gd name="T2" fmla="*/ 0 w 1161"/>
                  <a:gd name="T3" fmla="*/ 186 h 1286"/>
                  <a:gd name="T4" fmla="*/ 0 w 1161"/>
                  <a:gd name="T5" fmla="*/ 1286 h 1286"/>
                  <a:gd name="T6" fmla="*/ 1161 w 1161"/>
                  <a:gd name="T7" fmla="*/ 616 h 1286"/>
                  <a:gd name="T8" fmla="*/ 208 w 1161"/>
                  <a:gd name="T9" fmla="*/ 66 h 1286"/>
                </a:gdLst>
                <a:ahLst/>
                <a:cxnLst>
                  <a:cxn ang="0">
                    <a:pos x="T0" y="T1"/>
                  </a:cxn>
                  <a:cxn ang="0">
                    <a:pos x="T2" y="T3"/>
                  </a:cxn>
                  <a:cxn ang="0">
                    <a:pos x="T4" y="T5"/>
                  </a:cxn>
                  <a:cxn ang="0">
                    <a:pos x="T6" y="T7"/>
                  </a:cxn>
                  <a:cxn ang="0">
                    <a:pos x="T8" y="T9"/>
                  </a:cxn>
                </a:cxnLst>
                <a:rect l="0" t="0" r="r" b="b"/>
                <a:pathLst>
                  <a:path w="1161" h="1286">
                    <a:moveTo>
                      <a:pt x="208" y="66"/>
                    </a:moveTo>
                    <a:cubicBezTo>
                      <a:pt x="93" y="0"/>
                      <a:pt x="0" y="53"/>
                      <a:pt x="0" y="186"/>
                    </a:cubicBezTo>
                    <a:cubicBezTo>
                      <a:pt x="0" y="1286"/>
                      <a:pt x="0" y="1286"/>
                      <a:pt x="0" y="1286"/>
                    </a:cubicBezTo>
                    <a:cubicBezTo>
                      <a:pt x="488" y="1266"/>
                      <a:pt x="914" y="1004"/>
                      <a:pt x="1161" y="616"/>
                    </a:cubicBezTo>
                    <a:lnTo>
                      <a:pt x="208" y="66"/>
                    </a:ln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5" name="Freeform 28">
                <a:extLst>
                  <a:ext uri="{FF2B5EF4-FFF2-40B4-BE49-F238E27FC236}">
                    <a16:creationId xmlns:a16="http://schemas.microsoft.com/office/drawing/2014/main" id="{A1447161-07DF-D7D1-2C26-53AF60800BE5}"/>
                  </a:ext>
                </a:extLst>
              </p:cNvPr>
              <p:cNvSpPr>
                <a:spLocks/>
              </p:cNvSpPr>
              <p:nvPr/>
            </p:nvSpPr>
            <p:spPr bwMode="auto">
              <a:xfrm>
                <a:off x="3813736" y="734404"/>
                <a:ext cx="2172335" cy="2411604"/>
              </a:xfrm>
              <a:custGeom>
                <a:avLst/>
                <a:gdLst>
                  <a:gd name="T0" fmla="*/ 0 w 1161"/>
                  <a:gd name="T1" fmla="*/ 671 h 1287"/>
                  <a:gd name="T2" fmla="*/ 953 w 1161"/>
                  <a:gd name="T3" fmla="*/ 1221 h 1287"/>
                  <a:gd name="T4" fmla="*/ 1161 w 1161"/>
                  <a:gd name="T5" fmla="*/ 1101 h 1287"/>
                  <a:gd name="T6" fmla="*/ 1161 w 1161"/>
                  <a:gd name="T7" fmla="*/ 0 h 1287"/>
                  <a:gd name="T8" fmla="*/ 0 w 1161"/>
                  <a:gd name="T9" fmla="*/ 671 h 1287"/>
                </a:gdLst>
                <a:ahLst/>
                <a:cxnLst>
                  <a:cxn ang="0">
                    <a:pos x="T0" y="T1"/>
                  </a:cxn>
                  <a:cxn ang="0">
                    <a:pos x="T2" y="T3"/>
                  </a:cxn>
                  <a:cxn ang="0">
                    <a:pos x="T4" y="T5"/>
                  </a:cxn>
                  <a:cxn ang="0">
                    <a:pos x="T6" y="T7"/>
                  </a:cxn>
                  <a:cxn ang="0">
                    <a:pos x="T8" y="T9"/>
                  </a:cxn>
                </a:cxnLst>
                <a:rect l="0" t="0" r="r" b="b"/>
                <a:pathLst>
                  <a:path w="1161" h="1287">
                    <a:moveTo>
                      <a:pt x="0" y="671"/>
                    </a:moveTo>
                    <a:cubicBezTo>
                      <a:pt x="953" y="1221"/>
                      <a:pt x="953" y="1221"/>
                      <a:pt x="953" y="1221"/>
                    </a:cubicBezTo>
                    <a:cubicBezTo>
                      <a:pt x="1068" y="1287"/>
                      <a:pt x="1161" y="1234"/>
                      <a:pt x="1161" y="1101"/>
                    </a:cubicBezTo>
                    <a:cubicBezTo>
                      <a:pt x="1161" y="0"/>
                      <a:pt x="1161" y="0"/>
                      <a:pt x="1161" y="0"/>
                    </a:cubicBezTo>
                    <a:cubicBezTo>
                      <a:pt x="673" y="20"/>
                      <a:pt x="247" y="283"/>
                      <a:pt x="0" y="671"/>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6" name="Freeform 29">
                <a:extLst>
                  <a:ext uri="{FF2B5EF4-FFF2-40B4-BE49-F238E27FC236}">
                    <a16:creationId xmlns:a16="http://schemas.microsoft.com/office/drawing/2014/main" id="{5405E012-7AF9-EE1F-C796-7F37F9201F22}"/>
                  </a:ext>
                </a:extLst>
              </p:cNvPr>
              <p:cNvSpPr>
                <a:spLocks/>
              </p:cNvSpPr>
              <p:nvPr/>
            </p:nvSpPr>
            <p:spPr bwMode="auto">
              <a:xfrm>
                <a:off x="3803317" y="3716748"/>
                <a:ext cx="2172335" cy="2405306"/>
              </a:xfrm>
              <a:custGeom>
                <a:avLst/>
                <a:gdLst>
                  <a:gd name="T0" fmla="*/ 1161 w 1161"/>
                  <a:gd name="T1" fmla="*/ 1286 h 1286"/>
                  <a:gd name="T2" fmla="*/ 1161 w 1161"/>
                  <a:gd name="T3" fmla="*/ 186 h 1286"/>
                  <a:gd name="T4" fmla="*/ 953 w 1161"/>
                  <a:gd name="T5" fmla="*/ 66 h 1286"/>
                  <a:gd name="T6" fmla="*/ 0 w 1161"/>
                  <a:gd name="T7" fmla="*/ 616 h 1286"/>
                  <a:gd name="T8" fmla="*/ 1161 w 1161"/>
                  <a:gd name="T9" fmla="*/ 1286 h 1286"/>
                </a:gdLst>
                <a:ahLst/>
                <a:cxnLst>
                  <a:cxn ang="0">
                    <a:pos x="T0" y="T1"/>
                  </a:cxn>
                  <a:cxn ang="0">
                    <a:pos x="T2" y="T3"/>
                  </a:cxn>
                  <a:cxn ang="0">
                    <a:pos x="T4" y="T5"/>
                  </a:cxn>
                  <a:cxn ang="0">
                    <a:pos x="T6" y="T7"/>
                  </a:cxn>
                  <a:cxn ang="0">
                    <a:pos x="T8" y="T9"/>
                  </a:cxn>
                </a:cxnLst>
                <a:rect l="0" t="0" r="r" b="b"/>
                <a:pathLst>
                  <a:path w="1161" h="1286">
                    <a:moveTo>
                      <a:pt x="1161" y="1286"/>
                    </a:moveTo>
                    <a:cubicBezTo>
                      <a:pt x="1161" y="186"/>
                      <a:pt x="1161" y="186"/>
                      <a:pt x="1161" y="186"/>
                    </a:cubicBezTo>
                    <a:cubicBezTo>
                      <a:pt x="1161" y="53"/>
                      <a:pt x="1068" y="0"/>
                      <a:pt x="953" y="66"/>
                    </a:cubicBezTo>
                    <a:cubicBezTo>
                      <a:pt x="0" y="616"/>
                      <a:pt x="0" y="616"/>
                      <a:pt x="0" y="616"/>
                    </a:cubicBezTo>
                    <a:cubicBezTo>
                      <a:pt x="247" y="1004"/>
                      <a:pt x="673" y="1266"/>
                      <a:pt x="1161" y="1286"/>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7" name="Freeform 30">
                <a:extLst>
                  <a:ext uri="{FF2B5EF4-FFF2-40B4-BE49-F238E27FC236}">
                    <a16:creationId xmlns:a16="http://schemas.microsoft.com/office/drawing/2014/main" id="{328E9AB8-E5C4-7882-77B2-4C92AF9F1B25}"/>
                  </a:ext>
                </a:extLst>
              </p:cNvPr>
              <p:cNvSpPr>
                <a:spLocks/>
              </p:cNvSpPr>
              <p:nvPr/>
            </p:nvSpPr>
            <p:spPr bwMode="auto">
              <a:xfrm>
                <a:off x="3391861" y="2119794"/>
                <a:ext cx="2310862" cy="2596325"/>
              </a:xfrm>
              <a:custGeom>
                <a:avLst/>
                <a:gdLst>
                  <a:gd name="T0" fmla="*/ 0 w 1233"/>
                  <a:gd name="T1" fmla="*/ 670 h 1340"/>
                  <a:gd name="T2" fmla="*/ 165 w 1233"/>
                  <a:gd name="T3" fmla="*/ 1340 h 1340"/>
                  <a:gd name="T4" fmla="*/ 1118 w 1233"/>
                  <a:gd name="T5" fmla="*/ 790 h 1340"/>
                  <a:gd name="T6" fmla="*/ 1118 w 1233"/>
                  <a:gd name="T7" fmla="*/ 550 h 1340"/>
                  <a:gd name="T8" fmla="*/ 165 w 1233"/>
                  <a:gd name="T9" fmla="*/ 0 h 1340"/>
                  <a:gd name="T10" fmla="*/ 0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0" y="670"/>
                    </a:moveTo>
                    <a:cubicBezTo>
                      <a:pt x="0" y="912"/>
                      <a:pt x="60" y="1140"/>
                      <a:pt x="165" y="1340"/>
                    </a:cubicBezTo>
                    <a:cubicBezTo>
                      <a:pt x="1118" y="790"/>
                      <a:pt x="1118" y="790"/>
                      <a:pt x="1118" y="790"/>
                    </a:cubicBezTo>
                    <a:cubicBezTo>
                      <a:pt x="1233" y="724"/>
                      <a:pt x="1233" y="616"/>
                      <a:pt x="1118" y="550"/>
                    </a:cubicBezTo>
                    <a:cubicBezTo>
                      <a:pt x="165" y="0"/>
                      <a:pt x="165" y="0"/>
                      <a:pt x="165" y="0"/>
                    </a:cubicBezTo>
                    <a:cubicBezTo>
                      <a:pt x="60" y="200"/>
                      <a:pt x="0" y="428"/>
                      <a:pt x="0" y="670"/>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8" name="Freeform 31">
                <a:extLst>
                  <a:ext uri="{FF2B5EF4-FFF2-40B4-BE49-F238E27FC236}">
                    <a16:creationId xmlns:a16="http://schemas.microsoft.com/office/drawing/2014/main" id="{C51F009D-F0FB-4E30-175D-A8AEB321BC71}"/>
                  </a:ext>
                </a:extLst>
              </p:cNvPr>
              <p:cNvSpPr>
                <a:spLocks/>
              </p:cNvSpPr>
              <p:nvPr/>
            </p:nvSpPr>
            <p:spPr bwMode="auto">
              <a:xfrm>
                <a:off x="6496097" y="2138526"/>
                <a:ext cx="2310862" cy="2579221"/>
              </a:xfrm>
              <a:custGeom>
                <a:avLst/>
                <a:gdLst>
                  <a:gd name="T0" fmla="*/ 1233 w 1233"/>
                  <a:gd name="T1" fmla="*/ 670 h 1340"/>
                  <a:gd name="T2" fmla="*/ 1068 w 1233"/>
                  <a:gd name="T3" fmla="*/ 0 h 1340"/>
                  <a:gd name="T4" fmla="*/ 115 w 1233"/>
                  <a:gd name="T5" fmla="*/ 550 h 1340"/>
                  <a:gd name="T6" fmla="*/ 115 w 1233"/>
                  <a:gd name="T7" fmla="*/ 790 h 1340"/>
                  <a:gd name="T8" fmla="*/ 1068 w 1233"/>
                  <a:gd name="T9" fmla="*/ 1340 h 1340"/>
                  <a:gd name="T10" fmla="*/ 1233 w 1233"/>
                  <a:gd name="T11" fmla="*/ 670 h 1340"/>
                </a:gdLst>
                <a:ahLst/>
                <a:cxnLst>
                  <a:cxn ang="0">
                    <a:pos x="T0" y="T1"/>
                  </a:cxn>
                  <a:cxn ang="0">
                    <a:pos x="T2" y="T3"/>
                  </a:cxn>
                  <a:cxn ang="0">
                    <a:pos x="T4" y="T5"/>
                  </a:cxn>
                  <a:cxn ang="0">
                    <a:pos x="T6" y="T7"/>
                  </a:cxn>
                  <a:cxn ang="0">
                    <a:pos x="T8" y="T9"/>
                  </a:cxn>
                  <a:cxn ang="0">
                    <a:pos x="T10" y="T11"/>
                  </a:cxn>
                </a:cxnLst>
                <a:rect l="0" t="0" r="r" b="b"/>
                <a:pathLst>
                  <a:path w="1233" h="1340">
                    <a:moveTo>
                      <a:pt x="1233" y="670"/>
                    </a:moveTo>
                    <a:cubicBezTo>
                      <a:pt x="1233" y="428"/>
                      <a:pt x="1173" y="200"/>
                      <a:pt x="1068" y="0"/>
                    </a:cubicBezTo>
                    <a:cubicBezTo>
                      <a:pt x="115" y="550"/>
                      <a:pt x="115" y="550"/>
                      <a:pt x="115" y="550"/>
                    </a:cubicBezTo>
                    <a:cubicBezTo>
                      <a:pt x="0" y="616"/>
                      <a:pt x="0" y="724"/>
                      <a:pt x="115" y="790"/>
                    </a:cubicBezTo>
                    <a:cubicBezTo>
                      <a:pt x="1068" y="1340"/>
                      <a:pt x="1068" y="1340"/>
                      <a:pt x="1068" y="1340"/>
                    </a:cubicBezTo>
                    <a:cubicBezTo>
                      <a:pt x="1173" y="1140"/>
                      <a:pt x="1233" y="912"/>
                      <a:pt x="1233" y="670"/>
                    </a:cubicBezTo>
                    <a:close/>
                  </a:path>
                </a:pathLst>
              </a:custGeom>
              <a:solidFill>
                <a:schemeClr val="bg1"/>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59" name="Freeform 78">
                <a:extLst>
                  <a:ext uri="{FF2B5EF4-FFF2-40B4-BE49-F238E27FC236}">
                    <a16:creationId xmlns:a16="http://schemas.microsoft.com/office/drawing/2014/main" id="{A7AF67FA-E59E-2C80-C815-E0A67FCD2452}"/>
                  </a:ext>
                </a:extLst>
              </p:cNvPr>
              <p:cNvSpPr>
                <a:spLocks/>
              </p:cNvSpPr>
              <p:nvPr/>
            </p:nvSpPr>
            <p:spPr bwMode="auto">
              <a:xfrm>
                <a:off x="6212746" y="2377821"/>
                <a:ext cx="749301" cy="774484"/>
              </a:xfrm>
              <a:custGeom>
                <a:avLst/>
                <a:gdLst>
                  <a:gd name="T0" fmla="*/ 0 w 403"/>
                  <a:gd name="T1" fmla="*/ 0 h 414"/>
                  <a:gd name="T2" fmla="*/ 0 w 403"/>
                  <a:gd name="T3" fmla="*/ 233 h 414"/>
                  <a:gd name="T4" fmla="*/ 201 w 403"/>
                  <a:gd name="T5" fmla="*/ 350 h 414"/>
                  <a:gd name="T6" fmla="*/ 403 w 403"/>
                  <a:gd name="T7" fmla="*/ 233 h 414"/>
                  <a:gd name="T8" fmla="*/ 0 w 403"/>
                  <a:gd name="T9" fmla="*/ 0 h 414"/>
                </a:gdLst>
                <a:ahLst/>
                <a:cxnLst>
                  <a:cxn ang="0">
                    <a:pos x="T0" y="T1"/>
                  </a:cxn>
                  <a:cxn ang="0">
                    <a:pos x="T2" y="T3"/>
                  </a:cxn>
                  <a:cxn ang="0">
                    <a:pos x="T4" y="T5"/>
                  </a:cxn>
                  <a:cxn ang="0">
                    <a:pos x="T6" y="T7"/>
                  </a:cxn>
                  <a:cxn ang="0">
                    <a:pos x="T8" y="T9"/>
                  </a:cxn>
                </a:cxnLst>
                <a:rect l="0" t="0" r="r" b="b"/>
                <a:pathLst>
                  <a:path w="403" h="414">
                    <a:moveTo>
                      <a:pt x="0" y="0"/>
                    </a:moveTo>
                    <a:cubicBezTo>
                      <a:pt x="0" y="0"/>
                      <a:pt x="0" y="105"/>
                      <a:pt x="0" y="233"/>
                    </a:cubicBezTo>
                    <a:cubicBezTo>
                      <a:pt x="0" y="362"/>
                      <a:pt x="90" y="414"/>
                      <a:pt x="201" y="350"/>
                    </a:cubicBezTo>
                    <a:cubicBezTo>
                      <a:pt x="403" y="233"/>
                      <a:pt x="403" y="233"/>
                      <a:pt x="403" y="233"/>
                    </a:cubicBezTo>
                    <a:cubicBezTo>
                      <a:pt x="310" y="105"/>
                      <a:pt x="165" y="18"/>
                      <a:pt x="0" y="0"/>
                    </a:cubicBezTo>
                    <a:close/>
                  </a:path>
                </a:pathLst>
              </a:custGeom>
              <a:solidFill>
                <a:srgbClr val="FF0000"/>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60" name="Freeform 79">
                <a:extLst>
                  <a:ext uri="{FF2B5EF4-FFF2-40B4-BE49-F238E27FC236}">
                    <a16:creationId xmlns:a16="http://schemas.microsoft.com/office/drawing/2014/main" id="{039E062C-5641-8E6A-A64C-5D3908FAF5D9}"/>
                  </a:ext>
                </a:extLst>
              </p:cNvPr>
              <p:cNvSpPr>
                <a:spLocks/>
              </p:cNvSpPr>
              <p:nvPr/>
            </p:nvSpPr>
            <p:spPr bwMode="auto">
              <a:xfrm>
                <a:off x="6212746" y="3731592"/>
                <a:ext cx="749301" cy="774484"/>
              </a:xfrm>
              <a:custGeom>
                <a:avLst/>
                <a:gdLst>
                  <a:gd name="T0" fmla="*/ 403 w 403"/>
                  <a:gd name="T1" fmla="*/ 181 h 413"/>
                  <a:gd name="T2" fmla="*/ 201 w 403"/>
                  <a:gd name="T3" fmla="*/ 64 h 413"/>
                  <a:gd name="T4" fmla="*/ 0 w 403"/>
                  <a:gd name="T5" fmla="*/ 181 h 413"/>
                  <a:gd name="T6" fmla="*/ 0 w 403"/>
                  <a:gd name="T7" fmla="*/ 413 h 413"/>
                  <a:gd name="T8" fmla="*/ 403 w 403"/>
                  <a:gd name="T9" fmla="*/ 181 h 413"/>
                </a:gdLst>
                <a:ahLst/>
                <a:cxnLst>
                  <a:cxn ang="0">
                    <a:pos x="T0" y="T1"/>
                  </a:cxn>
                  <a:cxn ang="0">
                    <a:pos x="T2" y="T3"/>
                  </a:cxn>
                  <a:cxn ang="0">
                    <a:pos x="T4" y="T5"/>
                  </a:cxn>
                  <a:cxn ang="0">
                    <a:pos x="T6" y="T7"/>
                  </a:cxn>
                  <a:cxn ang="0">
                    <a:pos x="T8" y="T9"/>
                  </a:cxn>
                </a:cxnLst>
                <a:rect l="0" t="0" r="r" b="b"/>
                <a:pathLst>
                  <a:path w="403" h="413">
                    <a:moveTo>
                      <a:pt x="403" y="181"/>
                    </a:moveTo>
                    <a:cubicBezTo>
                      <a:pt x="403" y="181"/>
                      <a:pt x="313" y="128"/>
                      <a:pt x="201" y="64"/>
                    </a:cubicBezTo>
                    <a:cubicBezTo>
                      <a:pt x="90" y="0"/>
                      <a:pt x="0" y="52"/>
                      <a:pt x="0" y="181"/>
                    </a:cubicBezTo>
                    <a:cubicBezTo>
                      <a:pt x="0" y="413"/>
                      <a:pt x="0" y="413"/>
                      <a:pt x="0" y="413"/>
                    </a:cubicBezTo>
                    <a:cubicBezTo>
                      <a:pt x="165" y="396"/>
                      <a:pt x="310" y="308"/>
                      <a:pt x="403" y="181"/>
                    </a:cubicBezTo>
                    <a:close/>
                  </a:path>
                </a:pathLst>
              </a:custGeom>
              <a:solidFill>
                <a:srgbClr val="04A6C2"/>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61" name="Freeform 80">
                <a:extLst>
                  <a:ext uri="{FF2B5EF4-FFF2-40B4-BE49-F238E27FC236}">
                    <a16:creationId xmlns:a16="http://schemas.microsoft.com/office/drawing/2014/main" id="{B955C8C5-4637-DF64-B7F2-015259FD666D}"/>
                  </a:ext>
                </a:extLst>
              </p:cNvPr>
              <p:cNvSpPr>
                <a:spLocks/>
              </p:cNvSpPr>
              <p:nvPr/>
            </p:nvSpPr>
            <p:spPr bwMode="auto">
              <a:xfrm>
                <a:off x="5230473" y="2377821"/>
                <a:ext cx="755596" cy="774484"/>
              </a:xfrm>
              <a:custGeom>
                <a:avLst/>
                <a:gdLst>
                  <a:gd name="T0" fmla="*/ 0 w 403"/>
                  <a:gd name="T1" fmla="*/ 233 h 414"/>
                  <a:gd name="T2" fmla="*/ 201 w 403"/>
                  <a:gd name="T3" fmla="*/ 350 h 414"/>
                  <a:gd name="T4" fmla="*/ 403 w 403"/>
                  <a:gd name="T5" fmla="*/ 233 h 414"/>
                  <a:gd name="T6" fmla="*/ 403 w 403"/>
                  <a:gd name="T7" fmla="*/ 0 h 414"/>
                  <a:gd name="T8" fmla="*/ 0 w 403"/>
                  <a:gd name="T9" fmla="*/ 233 h 414"/>
                </a:gdLst>
                <a:ahLst/>
                <a:cxnLst>
                  <a:cxn ang="0">
                    <a:pos x="T0" y="T1"/>
                  </a:cxn>
                  <a:cxn ang="0">
                    <a:pos x="T2" y="T3"/>
                  </a:cxn>
                  <a:cxn ang="0">
                    <a:pos x="T4" y="T5"/>
                  </a:cxn>
                  <a:cxn ang="0">
                    <a:pos x="T6" y="T7"/>
                  </a:cxn>
                  <a:cxn ang="0">
                    <a:pos x="T8" y="T9"/>
                  </a:cxn>
                </a:cxnLst>
                <a:rect l="0" t="0" r="r" b="b"/>
                <a:pathLst>
                  <a:path w="403" h="414">
                    <a:moveTo>
                      <a:pt x="0" y="233"/>
                    </a:moveTo>
                    <a:cubicBezTo>
                      <a:pt x="0" y="233"/>
                      <a:pt x="90" y="285"/>
                      <a:pt x="201" y="350"/>
                    </a:cubicBezTo>
                    <a:cubicBezTo>
                      <a:pt x="313" y="414"/>
                      <a:pt x="403" y="362"/>
                      <a:pt x="403" y="233"/>
                    </a:cubicBezTo>
                    <a:cubicBezTo>
                      <a:pt x="403" y="0"/>
                      <a:pt x="403" y="0"/>
                      <a:pt x="403" y="0"/>
                    </a:cubicBezTo>
                    <a:cubicBezTo>
                      <a:pt x="237" y="18"/>
                      <a:pt x="93" y="105"/>
                      <a:pt x="0" y="233"/>
                    </a:cubicBezTo>
                    <a:close/>
                  </a:path>
                </a:pathLst>
              </a:custGeom>
              <a:solidFill>
                <a:srgbClr val="3E6E28"/>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62" name="Freeform 81">
                <a:extLst>
                  <a:ext uri="{FF2B5EF4-FFF2-40B4-BE49-F238E27FC236}">
                    <a16:creationId xmlns:a16="http://schemas.microsoft.com/office/drawing/2014/main" id="{6D08D611-D91B-6864-7F34-D3C50AAB5DB8}"/>
                  </a:ext>
                </a:extLst>
              </p:cNvPr>
              <p:cNvSpPr>
                <a:spLocks/>
              </p:cNvSpPr>
              <p:nvPr/>
            </p:nvSpPr>
            <p:spPr bwMode="auto">
              <a:xfrm>
                <a:off x="5230473" y="3731592"/>
                <a:ext cx="755596" cy="774484"/>
              </a:xfrm>
              <a:custGeom>
                <a:avLst/>
                <a:gdLst>
                  <a:gd name="T0" fmla="*/ 403 w 403"/>
                  <a:gd name="T1" fmla="*/ 413 h 413"/>
                  <a:gd name="T2" fmla="*/ 403 w 403"/>
                  <a:gd name="T3" fmla="*/ 181 h 413"/>
                  <a:gd name="T4" fmla="*/ 201 w 403"/>
                  <a:gd name="T5" fmla="*/ 64 h 413"/>
                  <a:gd name="T6" fmla="*/ 0 w 403"/>
                  <a:gd name="T7" fmla="*/ 181 h 413"/>
                  <a:gd name="T8" fmla="*/ 403 w 403"/>
                  <a:gd name="T9" fmla="*/ 413 h 413"/>
                </a:gdLst>
                <a:ahLst/>
                <a:cxnLst>
                  <a:cxn ang="0">
                    <a:pos x="T0" y="T1"/>
                  </a:cxn>
                  <a:cxn ang="0">
                    <a:pos x="T2" y="T3"/>
                  </a:cxn>
                  <a:cxn ang="0">
                    <a:pos x="T4" y="T5"/>
                  </a:cxn>
                  <a:cxn ang="0">
                    <a:pos x="T6" y="T7"/>
                  </a:cxn>
                  <a:cxn ang="0">
                    <a:pos x="T8" y="T9"/>
                  </a:cxn>
                </a:cxnLst>
                <a:rect l="0" t="0" r="r" b="b"/>
                <a:pathLst>
                  <a:path w="403" h="413">
                    <a:moveTo>
                      <a:pt x="403" y="413"/>
                    </a:moveTo>
                    <a:cubicBezTo>
                      <a:pt x="403" y="413"/>
                      <a:pt x="403" y="309"/>
                      <a:pt x="403" y="181"/>
                    </a:cubicBezTo>
                    <a:cubicBezTo>
                      <a:pt x="403" y="52"/>
                      <a:pt x="313" y="0"/>
                      <a:pt x="201" y="64"/>
                    </a:cubicBezTo>
                    <a:cubicBezTo>
                      <a:pt x="0" y="181"/>
                      <a:pt x="0" y="181"/>
                      <a:pt x="0" y="181"/>
                    </a:cubicBezTo>
                    <a:cubicBezTo>
                      <a:pt x="93" y="308"/>
                      <a:pt x="237" y="396"/>
                      <a:pt x="403" y="413"/>
                    </a:cubicBezTo>
                    <a:close/>
                  </a:path>
                </a:pathLst>
              </a:custGeom>
              <a:solidFill>
                <a:schemeClr val="accent3">
                  <a:lumMod val="75000"/>
                </a:schemeClr>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63" name="Freeform 82">
                <a:extLst>
                  <a:ext uri="{FF2B5EF4-FFF2-40B4-BE49-F238E27FC236}">
                    <a16:creationId xmlns:a16="http://schemas.microsoft.com/office/drawing/2014/main" id="{67A747E9-AC41-F93E-ACBE-070093078AA6}"/>
                  </a:ext>
                </a:extLst>
              </p:cNvPr>
              <p:cNvSpPr>
                <a:spLocks/>
              </p:cNvSpPr>
              <p:nvPr/>
            </p:nvSpPr>
            <p:spPr bwMode="auto">
              <a:xfrm>
                <a:off x="5028981" y="3007484"/>
                <a:ext cx="673739" cy="868933"/>
              </a:xfrm>
              <a:custGeom>
                <a:avLst/>
                <a:gdLst>
                  <a:gd name="T0" fmla="*/ 251 w 363"/>
                  <a:gd name="T1" fmla="*/ 349 h 466"/>
                  <a:gd name="T2" fmla="*/ 251 w 363"/>
                  <a:gd name="T3" fmla="*/ 117 h 466"/>
                  <a:gd name="T4" fmla="*/ 49 w 363"/>
                  <a:gd name="T5" fmla="*/ 0 h 466"/>
                  <a:gd name="T6" fmla="*/ 0 w 363"/>
                  <a:gd name="T7" fmla="*/ 233 h 466"/>
                  <a:gd name="T8" fmla="*/ 49 w 363"/>
                  <a:gd name="T9" fmla="*/ 466 h 466"/>
                  <a:gd name="T10" fmla="*/ 251 w 363"/>
                  <a:gd name="T11" fmla="*/ 349 h 466"/>
                </a:gdLst>
                <a:ahLst/>
                <a:cxnLst>
                  <a:cxn ang="0">
                    <a:pos x="T0" y="T1"/>
                  </a:cxn>
                  <a:cxn ang="0">
                    <a:pos x="T2" y="T3"/>
                  </a:cxn>
                  <a:cxn ang="0">
                    <a:pos x="T4" y="T5"/>
                  </a:cxn>
                  <a:cxn ang="0">
                    <a:pos x="T6" y="T7"/>
                  </a:cxn>
                  <a:cxn ang="0">
                    <a:pos x="T8" y="T9"/>
                  </a:cxn>
                  <a:cxn ang="0">
                    <a:pos x="T10" y="T11"/>
                  </a:cxn>
                </a:cxnLst>
                <a:rect l="0" t="0" r="r" b="b"/>
                <a:pathLst>
                  <a:path w="363" h="466">
                    <a:moveTo>
                      <a:pt x="251" y="349"/>
                    </a:moveTo>
                    <a:cubicBezTo>
                      <a:pt x="363" y="285"/>
                      <a:pt x="363" y="181"/>
                      <a:pt x="251" y="117"/>
                    </a:cubicBezTo>
                    <a:cubicBezTo>
                      <a:pt x="49" y="0"/>
                      <a:pt x="49" y="0"/>
                      <a:pt x="49" y="0"/>
                    </a:cubicBezTo>
                    <a:cubicBezTo>
                      <a:pt x="18" y="71"/>
                      <a:pt x="0" y="150"/>
                      <a:pt x="0" y="233"/>
                    </a:cubicBezTo>
                    <a:cubicBezTo>
                      <a:pt x="0" y="316"/>
                      <a:pt x="18" y="395"/>
                      <a:pt x="49" y="466"/>
                    </a:cubicBezTo>
                    <a:cubicBezTo>
                      <a:pt x="49" y="466"/>
                      <a:pt x="140" y="414"/>
                      <a:pt x="251" y="349"/>
                    </a:cubicBezTo>
                    <a:close/>
                  </a:path>
                </a:pathLst>
              </a:custGeom>
              <a:solidFill>
                <a:srgbClr val="036D7F"/>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sp>
            <p:nvSpPr>
              <p:cNvPr id="64" name="Freeform 83">
                <a:extLst>
                  <a:ext uri="{FF2B5EF4-FFF2-40B4-BE49-F238E27FC236}">
                    <a16:creationId xmlns:a16="http://schemas.microsoft.com/office/drawing/2014/main" id="{EED39BAB-555C-FC75-37A6-86891282E6C9}"/>
                  </a:ext>
                </a:extLst>
              </p:cNvPr>
              <p:cNvSpPr>
                <a:spLocks/>
              </p:cNvSpPr>
              <p:nvPr/>
            </p:nvSpPr>
            <p:spPr bwMode="auto">
              <a:xfrm>
                <a:off x="6489796" y="3007484"/>
                <a:ext cx="680036" cy="868933"/>
              </a:xfrm>
              <a:custGeom>
                <a:avLst/>
                <a:gdLst>
                  <a:gd name="T0" fmla="*/ 363 w 363"/>
                  <a:gd name="T1" fmla="*/ 233 h 466"/>
                  <a:gd name="T2" fmla="*/ 313 w 363"/>
                  <a:gd name="T3" fmla="*/ 0 h 466"/>
                  <a:gd name="T4" fmla="*/ 112 w 363"/>
                  <a:gd name="T5" fmla="*/ 117 h 466"/>
                  <a:gd name="T6" fmla="*/ 112 w 363"/>
                  <a:gd name="T7" fmla="*/ 349 h 466"/>
                  <a:gd name="T8" fmla="*/ 313 w 363"/>
                  <a:gd name="T9" fmla="*/ 466 h 466"/>
                  <a:gd name="T10" fmla="*/ 363 w 363"/>
                  <a:gd name="T11" fmla="*/ 233 h 466"/>
                </a:gdLst>
                <a:ahLst/>
                <a:cxnLst>
                  <a:cxn ang="0">
                    <a:pos x="T0" y="T1"/>
                  </a:cxn>
                  <a:cxn ang="0">
                    <a:pos x="T2" y="T3"/>
                  </a:cxn>
                  <a:cxn ang="0">
                    <a:pos x="T4" y="T5"/>
                  </a:cxn>
                  <a:cxn ang="0">
                    <a:pos x="T6" y="T7"/>
                  </a:cxn>
                  <a:cxn ang="0">
                    <a:pos x="T8" y="T9"/>
                  </a:cxn>
                  <a:cxn ang="0">
                    <a:pos x="T10" y="T11"/>
                  </a:cxn>
                </a:cxnLst>
                <a:rect l="0" t="0" r="r" b="b"/>
                <a:pathLst>
                  <a:path w="363" h="466">
                    <a:moveTo>
                      <a:pt x="363" y="233"/>
                    </a:moveTo>
                    <a:cubicBezTo>
                      <a:pt x="363" y="150"/>
                      <a:pt x="345" y="71"/>
                      <a:pt x="313" y="0"/>
                    </a:cubicBezTo>
                    <a:cubicBezTo>
                      <a:pt x="313" y="0"/>
                      <a:pt x="223" y="52"/>
                      <a:pt x="112" y="117"/>
                    </a:cubicBezTo>
                    <a:cubicBezTo>
                      <a:pt x="0" y="181"/>
                      <a:pt x="0" y="285"/>
                      <a:pt x="112" y="349"/>
                    </a:cubicBezTo>
                    <a:cubicBezTo>
                      <a:pt x="313" y="466"/>
                      <a:pt x="313" y="466"/>
                      <a:pt x="313" y="466"/>
                    </a:cubicBezTo>
                    <a:cubicBezTo>
                      <a:pt x="345" y="395"/>
                      <a:pt x="363" y="316"/>
                      <a:pt x="363" y="233"/>
                    </a:cubicBezTo>
                    <a:close/>
                  </a:path>
                </a:pathLst>
              </a:custGeom>
              <a:solidFill>
                <a:srgbClr val="569938"/>
              </a:solidFill>
              <a:ln>
                <a:noFill/>
              </a:ln>
              <a:effectLst/>
            </p:spPr>
            <p:txBody>
              <a:bodyPr vert="horz" wrap="square" lIns="137160" tIns="68580" rIns="137160" bIns="68580" numCol="1" anchor="t" anchorCtr="0" compatLnSpc="1">
                <a:prstTxWarp prst="textNoShape">
                  <a:avLst/>
                </a:prstTxWarp>
              </a:bodyPr>
              <a:lstStyle/>
              <a:p>
                <a:endParaRPr lang="en-GB" sz="2700" b="1" noProof="0" dirty="0">
                  <a:latin typeface="+mj-lt"/>
                </a:endParaRPr>
              </a:p>
            </p:txBody>
          </p:sp>
        </p:grpSp>
        <p:sp>
          <p:nvSpPr>
            <p:cNvPr id="35" name="Rectangle 71">
              <a:extLst>
                <a:ext uri="{FF2B5EF4-FFF2-40B4-BE49-F238E27FC236}">
                  <a16:creationId xmlns:a16="http://schemas.microsoft.com/office/drawing/2014/main" id="{02A70BBD-9DEA-605F-5E03-D8C55480582E}"/>
                </a:ext>
              </a:extLst>
            </p:cNvPr>
            <p:cNvSpPr/>
            <p:nvPr/>
          </p:nvSpPr>
          <p:spPr>
            <a:xfrm>
              <a:off x="13772069" y="4634876"/>
              <a:ext cx="2751828" cy="941471"/>
            </a:xfrm>
            <a:prstGeom prst="rect">
              <a:avLst/>
            </a:prstGeom>
          </p:spPr>
          <p:txBody>
            <a:bodyPr wrap="square" lIns="0" tIns="0" rIns="0" bIns="0" anchor="ctr">
              <a:spAutoFit/>
            </a:bodyPr>
            <a:lstStyle/>
            <a:p>
              <a:pPr>
                <a:buNone/>
              </a:pPr>
              <a:r>
                <a:rPr lang="en-GB" sz="2800" b="1" noProof="0" dirty="0">
                  <a:solidFill>
                    <a:srgbClr val="569938"/>
                  </a:solidFill>
                  <a:latin typeface="+mj-lt"/>
                </a:rPr>
                <a:t>Partnership e collaborazioni</a:t>
              </a:r>
              <a:endParaRPr lang="en-GB" sz="2800" b="1" noProof="0" dirty="0">
                <a:solidFill>
                  <a:srgbClr val="569938"/>
                </a:solidFill>
                <a:latin typeface="+mj-lt"/>
                <a:ea typeface="Arial" panose="020B0604020202020204" pitchFamily="34" charset="0"/>
                <a:cs typeface="Times New Roman" panose="02020603050405020304" pitchFamily="18" charset="0"/>
              </a:endParaRPr>
            </a:p>
          </p:txBody>
        </p:sp>
        <p:sp>
          <p:nvSpPr>
            <p:cNvPr id="36" name="Rectangle 72">
              <a:extLst>
                <a:ext uri="{FF2B5EF4-FFF2-40B4-BE49-F238E27FC236}">
                  <a16:creationId xmlns:a16="http://schemas.microsoft.com/office/drawing/2014/main" id="{3D28E8B5-693C-7EAA-5683-9476C96ADE7B}"/>
                </a:ext>
              </a:extLst>
            </p:cNvPr>
            <p:cNvSpPr/>
            <p:nvPr/>
          </p:nvSpPr>
          <p:spPr>
            <a:xfrm>
              <a:off x="1816890" y="4709040"/>
              <a:ext cx="2638086" cy="861774"/>
            </a:xfrm>
            <a:prstGeom prst="rect">
              <a:avLst/>
            </a:prstGeom>
          </p:spPr>
          <p:txBody>
            <a:bodyPr wrap="square" lIns="0" tIns="0" rIns="0" bIns="0" anchor="ctr">
              <a:spAutoFit/>
            </a:bodyPr>
            <a:lstStyle/>
            <a:p>
              <a:pPr algn="r">
                <a:buNone/>
              </a:pPr>
              <a:r>
                <a:rPr lang="en-GB" sz="2800" b="1" noProof="0" dirty="0">
                  <a:solidFill>
                    <a:srgbClr val="036D7F"/>
                  </a:solidFill>
                  <a:latin typeface="+mj-lt"/>
                </a:rPr>
                <a:t>Innovazione tecnologica</a:t>
              </a:r>
              <a:endParaRPr lang="en-GB" sz="2800" b="1" noProof="0" dirty="0">
                <a:solidFill>
                  <a:srgbClr val="036D7F"/>
                </a:solidFill>
                <a:latin typeface="+mj-lt"/>
                <a:ea typeface="Arial" panose="020B0604020202020204" pitchFamily="34" charset="0"/>
                <a:cs typeface="Times New Roman" panose="02020603050405020304" pitchFamily="18" charset="0"/>
              </a:endParaRPr>
            </a:p>
          </p:txBody>
        </p:sp>
        <p:sp>
          <p:nvSpPr>
            <p:cNvPr id="37" name="Rectangle 73">
              <a:extLst>
                <a:ext uri="{FF2B5EF4-FFF2-40B4-BE49-F238E27FC236}">
                  <a16:creationId xmlns:a16="http://schemas.microsoft.com/office/drawing/2014/main" id="{1877759B-3CC2-6DC1-743B-F13FBD60AF0C}"/>
                </a:ext>
              </a:extLst>
            </p:cNvPr>
            <p:cNvSpPr/>
            <p:nvPr/>
          </p:nvSpPr>
          <p:spPr>
            <a:xfrm>
              <a:off x="12230697" y="8473558"/>
              <a:ext cx="2638086" cy="430887"/>
            </a:xfrm>
            <a:prstGeom prst="rect">
              <a:avLst/>
            </a:prstGeom>
          </p:spPr>
          <p:txBody>
            <a:bodyPr wrap="square" lIns="0" tIns="0" rIns="0" bIns="0" anchor="ctr">
              <a:spAutoFit/>
            </a:bodyPr>
            <a:lstStyle/>
            <a:p>
              <a:pPr>
                <a:buNone/>
              </a:pPr>
              <a:r>
                <a:rPr lang="en-GB" sz="2800" b="1" noProof="0" dirty="0">
                  <a:solidFill>
                    <a:srgbClr val="04A6C2"/>
                  </a:solidFill>
                  <a:latin typeface="+mj-lt"/>
                </a:rPr>
                <a:t>Utilizzo delle risorse</a:t>
              </a:r>
              <a:endParaRPr lang="en-GB" sz="2800" b="1" noProof="0" dirty="0">
                <a:solidFill>
                  <a:srgbClr val="04A6C2"/>
                </a:solidFill>
                <a:latin typeface="+mj-lt"/>
                <a:ea typeface="Arial" panose="020B0604020202020204" pitchFamily="34" charset="0"/>
                <a:cs typeface="Times New Roman" panose="02020603050405020304" pitchFamily="18" charset="0"/>
              </a:endParaRPr>
            </a:p>
          </p:txBody>
        </p:sp>
        <p:sp>
          <p:nvSpPr>
            <p:cNvPr id="38" name="Rectangle 74">
              <a:extLst>
                <a:ext uri="{FF2B5EF4-FFF2-40B4-BE49-F238E27FC236}">
                  <a16:creationId xmlns:a16="http://schemas.microsoft.com/office/drawing/2014/main" id="{487A650F-14E6-AE3F-639A-DE4EFD54245D}"/>
                </a:ext>
              </a:extLst>
            </p:cNvPr>
            <p:cNvSpPr/>
            <p:nvPr/>
          </p:nvSpPr>
          <p:spPr>
            <a:xfrm>
              <a:off x="3014223" y="8633294"/>
              <a:ext cx="3026721" cy="941471"/>
            </a:xfrm>
            <a:prstGeom prst="rect">
              <a:avLst/>
            </a:prstGeom>
          </p:spPr>
          <p:txBody>
            <a:bodyPr wrap="square" lIns="0" tIns="0" rIns="0" bIns="0" anchor="ctr">
              <a:spAutoFit/>
            </a:bodyPr>
            <a:lstStyle/>
            <a:p>
              <a:pPr algn="r">
                <a:buNone/>
              </a:pPr>
              <a:r>
                <a:rPr lang="en-GB" sz="2800" b="1" noProof="0" dirty="0">
                  <a:solidFill>
                    <a:schemeClr val="accent3">
                      <a:lumMod val="75000"/>
                    </a:schemeClr>
                  </a:solidFill>
                  <a:latin typeface="+mj-lt"/>
                </a:rPr>
                <a:t>Movimenti culturali e sociali</a:t>
              </a:r>
              <a:endParaRPr lang="en-GB" sz="2800" b="1" noProof="0" dirty="0">
                <a:solidFill>
                  <a:schemeClr val="accent3">
                    <a:lumMod val="75000"/>
                  </a:schemeClr>
                </a:solidFill>
                <a:latin typeface="+mj-lt"/>
                <a:ea typeface="Arial" panose="020B0604020202020204" pitchFamily="34" charset="0"/>
                <a:cs typeface="Times New Roman" panose="02020603050405020304" pitchFamily="18" charset="0"/>
              </a:endParaRPr>
            </a:p>
          </p:txBody>
        </p:sp>
        <p:sp>
          <p:nvSpPr>
            <p:cNvPr id="39" name="Rectangle 75">
              <a:extLst>
                <a:ext uri="{FF2B5EF4-FFF2-40B4-BE49-F238E27FC236}">
                  <a16:creationId xmlns:a16="http://schemas.microsoft.com/office/drawing/2014/main" id="{4B6A6A33-8DFD-BCFC-41C1-4B1BBAEA2B19}"/>
                </a:ext>
              </a:extLst>
            </p:cNvPr>
            <p:cNvSpPr/>
            <p:nvPr/>
          </p:nvSpPr>
          <p:spPr>
            <a:xfrm>
              <a:off x="12243396" y="1090461"/>
              <a:ext cx="3049666" cy="941471"/>
            </a:xfrm>
            <a:prstGeom prst="rect">
              <a:avLst/>
            </a:prstGeom>
          </p:spPr>
          <p:txBody>
            <a:bodyPr wrap="square" lIns="0" tIns="0" rIns="0" bIns="0" anchor="ctr">
              <a:spAutoFit/>
            </a:bodyPr>
            <a:lstStyle/>
            <a:p>
              <a:pPr>
                <a:buNone/>
              </a:pPr>
              <a:r>
                <a:rPr lang="en-GB" sz="2800" b="1" noProof="0" dirty="0">
                  <a:solidFill>
                    <a:srgbClr val="FF0000"/>
                  </a:solidFill>
                  <a:latin typeface="+mj-lt"/>
                </a:rPr>
                <a:t>Cambiamenti nelle politiche e nei finanziamenti</a:t>
              </a:r>
              <a:endParaRPr lang="en-GB" sz="2800" b="1" noProof="0" dirty="0">
                <a:solidFill>
                  <a:srgbClr val="FF0000"/>
                </a:solidFill>
                <a:latin typeface="+mj-lt"/>
                <a:ea typeface="Arial" panose="020B0604020202020204" pitchFamily="34" charset="0"/>
                <a:cs typeface="Times New Roman" panose="02020603050405020304" pitchFamily="18" charset="0"/>
              </a:endParaRPr>
            </a:p>
          </p:txBody>
        </p:sp>
        <p:sp>
          <p:nvSpPr>
            <p:cNvPr id="40" name="Rectangle 76">
              <a:extLst>
                <a:ext uri="{FF2B5EF4-FFF2-40B4-BE49-F238E27FC236}">
                  <a16:creationId xmlns:a16="http://schemas.microsoft.com/office/drawing/2014/main" id="{ACC207D7-EC1C-C7B4-4C8D-134A6F7C105A}"/>
                </a:ext>
              </a:extLst>
            </p:cNvPr>
            <p:cNvSpPr/>
            <p:nvPr/>
          </p:nvSpPr>
          <p:spPr>
            <a:xfrm>
              <a:off x="3383927" y="1130309"/>
              <a:ext cx="2638086" cy="861774"/>
            </a:xfrm>
            <a:prstGeom prst="rect">
              <a:avLst/>
            </a:prstGeom>
          </p:spPr>
          <p:txBody>
            <a:bodyPr wrap="square" lIns="0" tIns="0" rIns="0" bIns="0" anchor="ctr">
              <a:spAutoFit/>
            </a:bodyPr>
            <a:lstStyle/>
            <a:p>
              <a:pPr algn="r">
                <a:buNone/>
              </a:pPr>
              <a:r>
                <a:rPr lang="en-GB" sz="2800" b="1" noProof="0" dirty="0">
                  <a:solidFill>
                    <a:srgbClr val="3E6E28"/>
                  </a:solidFill>
                  <a:latin typeface="+mj-lt"/>
                </a:rPr>
                <a:t>Esigenze e tendenze del pubblico</a:t>
              </a:r>
              <a:endParaRPr lang="en-GB" sz="2800" b="1" noProof="0" dirty="0">
                <a:solidFill>
                  <a:srgbClr val="3E6E28"/>
                </a:solidFill>
                <a:latin typeface="+mj-lt"/>
                <a:ea typeface="Arial" panose="020B060402020202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F8BCF2E2-B9AC-85F4-EF9B-21540C1DE4DC}"/>
                </a:ext>
              </a:extLst>
            </p:cNvPr>
            <p:cNvSpPr txBox="1"/>
            <p:nvPr/>
          </p:nvSpPr>
          <p:spPr>
            <a:xfrm>
              <a:off x="6550556" y="1992083"/>
              <a:ext cx="2488630" cy="1529890"/>
            </a:xfrm>
            <a:prstGeom prst="rect">
              <a:avLst/>
            </a:prstGeom>
            <a:noFill/>
          </p:spPr>
          <p:txBody>
            <a:bodyPr wrap="square">
              <a:spAutoFit/>
            </a:bodyPr>
            <a:lstStyle/>
            <a:p>
              <a:pPr>
                <a:buNone/>
              </a:pPr>
              <a:r>
                <a:rPr lang="en-GB" sz="1700" noProof="0" dirty="0">
                  <a:latin typeface="+mj-lt"/>
                </a:rPr>
                <a:t>I cambiamenti demografici e le nuove preferenze stimolano la domanda di opere immersive, partecipative e site-specific</a:t>
              </a:r>
              <a:endParaRPr lang="en-GB" sz="1700" noProof="0" dirty="0">
                <a:latin typeface="+mj-lt"/>
                <a:ea typeface="Arial" panose="020B060402020202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D23C3A54-DFE8-A532-D328-5361170FA08B}"/>
                </a:ext>
              </a:extLst>
            </p:cNvPr>
            <p:cNvSpPr txBox="1"/>
            <p:nvPr/>
          </p:nvSpPr>
          <p:spPr>
            <a:xfrm>
              <a:off x="5179258" y="4200041"/>
              <a:ext cx="2488630" cy="1815694"/>
            </a:xfrm>
            <a:prstGeom prst="rect">
              <a:avLst/>
            </a:prstGeom>
            <a:noFill/>
          </p:spPr>
          <p:txBody>
            <a:bodyPr wrap="square">
              <a:spAutoFit/>
            </a:bodyPr>
            <a:lstStyle/>
            <a:p>
              <a:pPr>
                <a:buNone/>
              </a:pPr>
              <a:r>
                <a:rPr lang="en-GB" sz="1700" noProof="0" dirty="0">
                  <a:latin typeface="+mj-lt"/>
                </a:rPr>
                <a:t>Strumenti come il live streaming, la realtà aumentata o le piattaforme ibride ampliano la portata artistica e il potenziale di reddito</a:t>
              </a:r>
              <a:endParaRPr lang="en-GB" sz="1700" noProof="0" dirty="0">
                <a:latin typeface="+mj-lt"/>
                <a:ea typeface="Arial" panose="020B060402020202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6B5D1D0C-271D-2007-6612-7E2DF328DE8C}"/>
                </a:ext>
              </a:extLst>
            </p:cNvPr>
            <p:cNvSpPr txBox="1"/>
            <p:nvPr/>
          </p:nvSpPr>
          <p:spPr>
            <a:xfrm>
              <a:off x="6673760" y="6762730"/>
              <a:ext cx="2413194" cy="1815694"/>
            </a:xfrm>
            <a:prstGeom prst="rect">
              <a:avLst/>
            </a:prstGeom>
            <a:noFill/>
          </p:spPr>
          <p:txBody>
            <a:bodyPr wrap="square">
              <a:spAutoFit/>
            </a:bodyPr>
            <a:lstStyle/>
            <a:p>
              <a:pPr>
                <a:buNone/>
              </a:pPr>
              <a:r>
                <a:rPr lang="en-GB" sz="1700" noProof="0" dirty="0">
                  <a:latin typeface="+mj-lt"/>
                </a:rPr>
                <a:t>La rilevanza rispetto a questioni sociali quali la giustizia climatica, la salute mentale o l'inclusività crea risonanza e si allinea alle priorità dei finanziatori</a:t>
              </a:r>
              <a:endParaRPr lang="en-GB" sz="1700" noProof="0" dirty="0">
                <a:latin typeface="+mj-lt"/>
                <a:ea typeface="Arial" panose="020B060402020202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91AD4A9F-D8CE-2AB6-57B0-0AD2F764A7E7}"/>
                </a:ext>
              </a:extLst>
            </p:cNvPr>
            <p:cNvSpPr txBox="1"/>
            <p:nvPr/>
          </p:nvSpPr>
          <p:spPr>
            <a:xfrm>
              <a:off x="9581724" y="6817600"/>
              <a:ext cx="2205660" cy="1815694"/>
            </a:xfrm>
            <a:prstGeom prst="rect">
              <a:avLst/>
            </a:prstGeom>
            <a:noFill/>
          </p:spPr>
          <p:txBody>
            <a:bodyPr wrap="square">
              <a:spAutoFit/>
            </a:bodyPr>
            <a:lstStyle/>
            <a:p>
              <a:pPr>
                <a:buNone/>
              </a:pPr>
              <a:r>
                <a:rPr lang="en-GB" sz="1700" noProof="0" dirty="0">
                  <a:latin typeface="+mj-lt"/>
                </a:rPr>
                <a:t>L'uso innovativo degli spazi fisici, del merchandising o della proprietà intellettuale aumenta la sostenibilità finanziaria</a:t>
              </a:r>
              <a:endParaRPr lang="en-GB" sz="1700" noProof="0" dirty="0">
                <a:latin typeface="+mj-lt"/>
                <a:ea typeface="Arial" panose="020B060402020202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3FB1A299-D962-26DD-3FE1-7B07E9BB7627}"/>
                </a:ext>
              </a:extLst>
            </p:cNvPr>
            <p:cNvSpPr txBox="1"/>
            <p:nvPr/>
          </p:nvSpPr>
          <p:spPr>
            <a:xfrm>
              <a:off x="10792918" y="4390153"/>
              <a:ext cx="2450973" cy="1815694"/>
            </a:xfrm>
            <a:prstGeom prst="rect">
              <a:avLst/>
            </a:prstGeom>
            <a:noFill/>
          </p:spPr>
          <p:txBody>
            <a:bodyPr wrap="square">
              <a:spAutoFit/>
            </a:bodyPr>
            <a:lstStyle/>
            <a:p>
              <a:pPr>
                <a:buNone/>
              </a:pPr>
              <a:r>
                <a:rPr lang="en-GB" sz="1700" noProof="0" dirty="0">
                  <a:latin typeface="+mj-lt"/>
                </a:rPr>
                <a:t>Il lavoro intersettoriale (ad esempio, istruzione, tecnologia, impresa sociale) consente la condivisione delle risorse e l'ampliamento del pubblico</a:t>
              </a:r>
              <a:endParaRPr lang="en-GB" sz="1700" noProof="0" dirty="0">
                <a:latin typeface="+mj-lt"/>
                <a:ea typeface="Arial" panose="020B060402020202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D997FDA2-46D2-74D7-50EF-65E40617BC2C}"/>
                </a:ext>
              </a:extLst>
            </p:cNvPr>
            <p:cNvSpPr txBox="1"/>
            <p:nvPr/>
          </p:nvSpPr>
          <p:spPr>
            <a:xfrm>
              <a:off x="9678555" y="1557364"/>
              <a:ext cx="1886397" cy="2101498"/>
            </a:xfrm>
            <a:prstGeom prst="rect">
              <a:avLst/>
            </a:prstGeom>
            <a:noFill/>
          </p:spPr>
          <p:txBody>
            <a:bodyPr wrap="square">
              <a:spAutoFit/>
            </a:bodyPr>
            <a:lstStyle/>
            <a:p>
              <a:pPr>
                <a:buNone/>
              </a:pPr>
              <a:r>
                <a:rPr lang="en-GB" sz="1700" noProof="0" dirty="0">
                  <a:latin typeface="+mj-lt"/>
                </a:rPr>
                <a:t>Nuovi programmi di sovvenzioni, cambiamenti normativi e strategie filantropiche aprono lo spazio all'innovazione</a:t>
              </a:r>
              <a:endParaRPr lang="en-GB" sz="1700" noProof="0" dirty="0">
                <a:latin typeface="+mj-lt"/>
                <a:ea typeface="Arial" panose="020B0604020202020204" pitchFamily="34" charset="0"/>
                <a:cs typeface="Times New Roman" panose="02020603050405020304" pitchFamily="18" charset="0"/>
              </a:endParaRPr>
            </a:p>
          </p:txBody>
        </p:sp>
      </p:grpSp>
    </p:spTree>
    <p:extLst>
      <p:ext uri="{BB962C8B-B14F-4D97-AF65-F5344CB8AC3E}">
        <p14:creationId xmlns:p14="http://schemas.microsoft.com/office/powerpoint/2010/main" val="2754521598"/>
      </p:ext>
    </p:extLst>
  </p:cSld>
  <p:clrMapOvr>
    <a:masterClrMapping/>
  </p:clrMapOvr>
</p:sld>
</file>

<file path=ppt/slides/slide79.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8F778-4560-C0B9-D7CF-3186734EFA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AE6CCCF-B709-C3A0-991B-5FEFF04E0483}"/>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B0A588F5-2423-132F-0329-83A910EE245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7054E570-C48A-4B90-4E89-0AFA5BB02433}"/>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Fondamenti organizzativi per le opportunità</a:t>
            </a:r>
            <a:endParaRPr lang="en-GB" sz="5000" b="1" noProof="0" dirty="0"/>
          </a:p>
        </p:txBody>
      </p:sp>
      <p:sp>
        <p:nvSpPr>
          <p:cNvPr id="6" name="TextBox 5">
            <a:extLst>
              <a:ext uri="{FF2B5EF4-FFF2-40B4-BE49-F238E27FC236}">
                <a16:creationId xmlns:a16="http://schemas.microsoft.com/office/drawing/2014/main" id="{B6128927-D3D5-D3DD-8F8C-D0FBD0D3F285}"/>
              </a:ext>
            </a:extLst>
          </p:cNvPr>
          <p:cNvSpPr txBox="1"/>
          <p:nvPr/>
        </p:nvSpPr>
        <p:spPr>
          <a:xfrm>
            <a:off x="6382188" y="3470811"/>
            <a:ext cx="11734800" cy="668709"/>
          </a:xfrm>
          <a:prstGeom prst="rect">
            <a:avLst/>
          </a:prstGeom>
          <a:noFill/>
        </p:spPr>
        <p:txBody>
          <a:bodyPr wrap="square">
            <a:spAutoFit/>
          </a:bodyPr>
          <a:lstStyle/>
          <a:p>
            <a:pPr>
              <a:lnSpc>
                <a:spcPct val="107000"/>
              </a:lnSpc>
              <a:spcAft>
                <a:spcPts val="800"/>
              </a:spcAft>
              <a:buNone/>
            </a:pPr>
            <a:r>
              <a:rPr lang="en-GB" sz="3700" b="1" noProof="0" dirty="0">
                <a:solidFill>
                  <a:srgbClr val="3F6031"/>
                </a:solidFill>
              </a:rPr>
              <a:t>Punti di forza organizzativi che favoriscono le opportunità:</a:t>
            </a:r>
            <a:endParaRPr lang="en-GB" sz="37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B4A116D-F6E7-F44B-DF9E-AB8A4755BC13}"/>
              </a:ext>
            </a:extLst>
          </p:cNvPr>
          <p:cNvSpPr txBox="1"/>
          <p:nvPr/>
        </p:nvSpPr>
        <p:spPr>
          <a:xfrm>
            <a:off x="6352371" y="4838756"/>
            <a:ext cx="11237842" cy="3256084"/>
          </a:xfrm>
          <a:prstGeom prst="rect">
            <a:avLst/>
          </a:prstGeom>
          <a:noFill/>
        </p:spPr>
        <p:txBody>
          <a:bodyPr wrap="square">
            <a:spAutoFit/>
          </a:bodyPr>
          <a:lstStyle/>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Buona pianificazione = più spazio alla creatività </a:t>
            </a:r>
            <a:r>
              <a:rPr lang="en-GB" sz="3500" b="1" kern="100" noProof="0" dirty="0">
                <a:solidFill>
                  <a:srgbClr val="04A6C2"/>
                </a:solidFill>
                <a:latin typeface="+mj-lt"/>
                <a:cs typeface="Times New Roman" panose="02020603050405020304" pitchFamily="18" charset="0"/>
              </a:rPr>
              <a:t>(pianificazione)</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Gestione strategica e operativa che lavorano insieme </a:t>
            </a:r>
            <a:r>
              <a:rPr lang="en-GB" sz="3500" b="1" kern="100" noProof="0" dirty="0">
                <a:solidFill>
                  <a:srgbClr val="04A6C2"/>
                </a:solidFill>
                <a:latin typeface="+mj-lt"/>
                <a:cs typeface="Times New Roman" panose="02020603050405020304" pitchFamily="18" charset="0"/>
              </a:rPr>
              <a:t>(organizzazione)</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Una sana amministrazione sostiene l'innovazione </a:t>
            </a:r>
            <a:r>
              <a:rPr lang="en-GB" sz="3500" b="1" kern="100" noProof="0" dirty="0">
                <a:solidFill>
                  <a:srgbClr val="04A6C2"/>
                </a:solidFill>
                <a:latin typeface="+mj-lt"/>
                <a:cs typeface="Times New Roman" panose="02020603050405020304" pitchFamily="18" charset="0"/>
              </a:rPr>
              <a:t>(controllo)</a:t>
            </a:r>
          </a:p>
          <a:p>
            <a:pPr marL="542925" indent="-542925">
              <a:lnSpc>
                <a:spcPct val="107000"/>
              </a:lnSpc>
              <a:spcAft>
                <a:spcPts val="800"/>
              </a:spcAft>
              <a:buClr>
                <a:srgbClr val="3F6031"/>
              </a:buClr>
              <a:buFont typeface="Wingdings" panose="05000000000000000000" pitchFamily="2" charset="2"/>
              <a:buChar char="ü"/>
            </a:pPr>
            <a:r>
              <a:rPr lang="en-GB" sz="3500" kern="100" noProof="0" dirty="0">
                <a:latin typeface="+mj-lt"/>
                <a:cs typeface="Times New Roman" panose="02020603050405020304" pitchFamily="18" charset="0"/>
              </a:rPr>
              <a:t>La leadership consente una visione a lungo termine </a:t>
            </a:r>
            <a:r>
              <a:rPr lang="en-GB" sz="3500" b="1" kern="100" noProof="0" dirty="0">
                <a:solidFill>
                  <a:srgbClr val="04A6C2"/>
                </a:solidFill>
                <a:latin typeface="+mj-lt"/>
                <a:cs typeface="Times New Roman" panose="02020603050405020304" pitchFamily="18" charset="0"/>
              </a:rPr>
              <a:t>(leadership)</a:t>
            </a:r>
          </a:p>
        </p:txBody>
      </p:sp>
      <p:pic>
        <p:nvPicPr>
          <p:cNvPr id="10" name="Γραφικό 9">
            <a:extLst>
              <a:ext uri="{FF2B5EF4-FFF2-40B4-BE49-F238E27FC236}">
                <a16:creationId xmlns:a16="http://schemas.microsoft.com/office/drawing/2014/main" id="{EBC66552-402E-DB96-3179-D2A13723A68B}"/>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697787" y="3470811"/>
            <a:ext cx="4953000" cy="4598629"/>
          </a:xfrm>
          <a:prstGeom prst="rect">
            <a:avLst/>
          </a:prstGeom>
        </p:spPr>
      </p:pic>
    </p:spTree>
    <p:extLst>
      <p:ext uri="{BB962C8B-B14F-4D97-AF65-F5344CB8AC3E}">
        <p14:creationId xmlns:p14="http://schemas.microsoft.com/office/powerpoint/2010/main" val="3174223783"/>
      </p:ext>
    </p:extLst>
  </p:cSld>
  <p:clrMapOvr>
    <a:masterClrMapping/>
  </p:clrMapOvr>
</p:sld>
</file>

<file path=ppt/slides/slide8.xml><?xml version="1.0" encoding="utf-8"?>
<p:sld xmlns:a16="http://schemas.microsoft.com/office/drawing/2014/main" xmlns:adec="http://schemas.microsoft.com/office/drawing/2017/decorative" xmlns:p16="http://schemas.microsoft.com/office/powerpoint/2015/main" xmlns:a14="http://schemas.microsoft.com/office/drawing/2010/main" xmlns:a1611="http://schemas.microsoft.com/office/drawing/2016/11/main" xmlns:ahyp="http://schemas.microsoft.com/office/drawing/2018/hyperlinkcolor" xmlns:p14="http://schemas.microsoft.com/office/powerpoint/2010/main" xmlns:dgm="http://schemas.openxmlformats.org/drawingml/2006/diagram" xmlns:ask="http://schemas.microsoft.com/office/drawing/2018/sketchyshap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4" name="Grafik 3" descr="Ein Bild, das Person, Kleidung, Menschliches Gesicht, Im Haus enthält.&#10;&#10;KI-generierte Inhalte können fehlerhaft sein.">
            <a:extLst>
              <a:ext uri="{FF2B5EF4-FFF2-40B4-BE49-F238E27FC236}">
                <a16:creationId xmlns:a16="http://schemas.microsoft.com/office/drawing/2014/main" id="{8F8C1C71-1EAE-CA8C-2382-4B29AA74A2EF}"/>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7967553" y="10"/>
            <a:ext cx="10318162" cy="10286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feld 4">
            <a:extLst>
              <a:ext uri="{FF2B5EF4-FFF2-40B4-BE49-F238E27FC236}">
                <a16:creationId xmlns:a16="http://schemas.microsoft.com/office/drawing/2014/main" id="{E9792B4A-E849-242F-4316-3AEDCCD7C3FD}"/>
              </a:ext>
            </a:extLst>
          </p:cNvPr>
          <p:cNvSpPr txBox="1"/>
          <p:nvPr/>
        </p:nvSpPr>
        <p:spPr>
          <a:xfrm>
            <a:off x="15762950" y="10299700"/>
            <a:ext cx="2525050" cy="200055"/>
          </a:xfrm>
          <a:prstGeom prst="rect">
            <a:avLst/>
          </a:prstGeom>
          <a:solidFill>
            <a:srgbClr val="000000"/>
          </a:solidFill>
        </p:spPr>
        <p:txBody>
          <a:bodyPr wrap="square" rtlCol="0">
            <a:spAutoFit/>
          </a:bodyPr>
          <a:lstStyle/>
          <a:p>
            <a:pPr algn="r">
              <a:spcAft>
                <a:spcPts val="600"/>
              </a:spcAft>
            </a:pPr>
            <a:r>
              <a:rPr lang="en-GB" sz="700" noProof="0" dirty="0">
                <a:solidFill>
                  <a:srgbClr val="FFFFFF"/>
                </a:solidFill>
              </a:rPr>
              <a:t>"</a:t>
            </a:r>
            <a:r>
              <a:rPr lang="en-GB" sz="700" noProof="0" dirty="0">
                <a:solidFill>
                  <a:srgbClr val="FFFFFF"/>
                </a:solidFill>
                <a:hlinkClick r:id="rId4" tooltip="https://www.teachinginlifelonglearning.org.uk/article/doi/10.5920/till.537/">
                  <a:extLst>
                    <a:ext uri="{A12FA001-AC4F-418D-AE19-62706E023703}">
                      <ahyp:hlinkClr xmlns:ahyp="http://schemas.microsoft.com/office/drawing/2018/hyperlinkcolor" val="tx"/>
                    </a:ext>
                  </a:extLst>
                </a:hlinkClick>
              </a:rPr>
              <a:t>Dieses Foto</a:t>
            </a:r>
            <a:r>
              <a:rPr lang="en-GB" sz="700" noProof="0" dirty="0">
                <a:solidFill>
                  <a:srgbClr val="FFFFFF"/>
                </a:solidFill>
              </a:rPr>
              <a:t>" di </a:t>
            </a:r>
            <a:r>
              <a:rPr lang="en-GB" sz="700" noProof="0" dirty="0">
                <a:solidFill>
                  <a:srgbClr val="FFFFFF"/>
                </a:solidFill>
              </a:rPr>
              <a:t>autore </a:t>
            </a:r>
            <a:r>
              <a:rPr lang="en-GB" sz="700" noProof="0" dirty="0" err="1">
                <a:solidFill>
                  <a:srgbClr val="FFFFFF"/>
                </a:solidFill>
              </a:rPr>
              <a:t>sconosciuto </a:t>
            </a:r>
            <a:r>
              <a:rPr lang="en-GB" sz="700" noProof="0" dirty="0" err="1">
                <a:solidFill>
                  <a:srgbClr val="FFFFFF"/>
                </a:solidFill>
              </a:rPr>
              <a:t>è </a:t>
            </a:r>
            <a:r>
              <a:rPr lang="en-GB" sz="700" noProof="0" dirty="0" err="1">
                <a:solidFill>
                  <a:srgbClr val="FFFFFF"/>
                </a:solidFill>
              </a:rPr>
              <a:t>concesso in licenza </a:t>
            </a:r>
            <a:r>
              <a:rPr lang="en-GB" sz="700" noProof="0" dirty="0" err="1">
                <a:solidFill>
                  <a:srgbClr val="FFFFFF"/>
                </a:solidFill>
              </a:rPr>
              <a:t>ai sensi della </a:t>
            </a:r>
            <a:r>
              <a:rPr lang="en-GB" sz="700" noProof="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GB" sz="700" noProof="0" dirty="0">
              <a:solidFill>
                <a:srgbClr val="FFFFFF"/>
              </a:solidFill>
            </a:endParaRPr>
          </a:p>
        </p:txBody>
      </p:sp>
      <p:graphicFrame>
        <p:nvGraphicFramePr>
          <p:cNvPr id="18" name="Content Placeholder 2">
            <a:extLst>
              <a:ext uri="{FF2B5EF4-FFF2-40B4-BE49-F238E27FC236}">
                <a16:creationId xmlns:a16="http://schemas.microsoft.com/office/drawing/2014/main" id="{BF4AE533-E6EB-56D9-207C-747C03448EA3}"/>
              </a:ext>
            </a:extLst>
          </p:cNvPr>
          <p:cNvGraphicFramePr>
            <a:graphicFrameLocks noGrp="1"/>
          </p:cNvGraphicFramePr>
          <p:nvPr>
            <p:ph idx="1"/>
            <p:extLst>
              <p:ext uri="{D42A27DB-BD31-4B8C-83A1-F6EECF244321}">
                <p14:modId xmlns:p14="http://schemas.microsoft.com/office/powerpoint/2010/main" val="4010717621"/>
              </p:ext>
            </p:extLst>
          </p:nvPr>
        </p:nvGraphicFramePr>
        <p:xfrm>
          <a:off x="609599" y="4065985"/>
          <a:ext cx="7794171" cy="608130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120" y="3880491"/>
            <a:ext cx="5212080" cy="27432"/>
          </a:xfrm>
          <a:custGeom>
            <a:avLst/>
            <a:gdLst>
              <a:gd name="connsiteX0" fmla="*/ 0 w 5212080"/>
              <a:gd name="connsiteY0" fmla="*/ 0 h 27432"/>
              <a:gd name="connsiteX1" fmla="*/ 599389 w 5212080"/>
              <a:gd name="connsiteY1" fmla="*/ 0 h 27432"/>
              <a:gd name="connsiteX2" fmla="*/ 1198778 w 5212080"/>
              <a:gd name="connsiteY2" fmla="*/ 0 h 27432"/>
              <a:gd name="connsiteX3" fmla="*/ 1954530 w 5212080"/>
              <a:gd name="connsiteY3" fmla="*/ 0 h 27432"/>
              <a:gd name="connsiteX4" fmla="*/ 2501798 w 5212080"/>
              <a:gd name="connsiteY4" fmla="*/ 0 h 27432"/>
              <a:gd name="connsiteX5" fmla="*/ 3049067 w 5212080"/>
              <a:gd name="connsiteY5" fmla="*/ 0 h 27432"/>
              <a:gd name="connsiteX6" fmla="*/ 3700577 w 5212080"/>
              <a:gd name="connsiteY6" fmla="*/ 0 h 27432"/>
              <a:gd name="connsiteX7" fmla="*/ 4247845 w 5212080"/>
              <a:gd name="connsiteY7" fmla="*/ 0 h 27432"/>
              <a:gd name="connsiteX8" fmla="*/ 5212080 w 5212080"/>
              <a:gd name="connsiteY8" fmla="*/ 0 h 27432"/>
              <a:gd name="connsiteX9" fmla="*/ 5212080 w 5212080"/>
              <a:gd name="connsiteY9" fmla="*/ 27432 h 27432"/>
              <a:gd name="connsiteX10" fmla="*/ 4664812 w 5212080"/>
              <a:gd name="connsiteY10" fmla="*/ 27432 h 27432"/>
              <a:gd name="connsiteX11" fmla="*/ 4117543 w 5212080"/>
              <a:gd name="connsiteY11" fmla="*/ 27432 h 27432"/>
              <a:gd name="connsiteX12" fmla="*/ 3466033 w 5212080"/>
              <a:gd name="connsiteY12" fmla="*/ 27432 h 27432"/>
              <a:gd name="connsiteX13" fmla="*/ 2918765 w 5212080"/>
              <a:gd name="connsiteY13" fmla="*/ 27432 h 27432"/>
              <a:gd name="connsiteX14" fmla="*/ 2423617 w 5212080"/>
              <a:gd name="connsiteY14" fmla="*/ 27432 h 27432"/>
              <a:gd name="connsiteX15" fmla="*/ 1772107 w 5212080"/>
              <a:gd name="connsiteY15" fmla="*/ 27432 h 27432"/>
              <a:gd name="connsiteX16" fmla="*/ 1120597 w 5212080"/>
              <a:gd name="connsiteY16" fmla="*/ 27432 h 27432"/>
              <a:gd name="connsiteX17" fmla="*/ 0 w 5212080"/>
              <a:gd name="connsiteY17" fmla="*/ 27432 h 27432"/>
              <a:gd name="connsiteX18" fmla="*/ 0 w 521208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12080" h="27432" fill="none" extrusionOk="0">
                <a:moveTo>
                  <a:pt x="0" y="0"/>
                </a:moveTo>
                <a:cubicBezTo>
                  <a:pt x="128838" y="-11329"/>
                  <a:pt x="306779" y="5198"/>
                  <a:pt x="599389" y="0"/>
                </a:cubicBezTo>
                <a:cubicBezTo>
                  <a:pt x="891999" y="-5198"/>
                  <a:pt x="916635" y="-24425"/>
                  <a:pt x="1198778" y="0"/>
                </a:cubicBezTo>
                <a:cubicBezTo>
                  <a:pt x="1480921" y="24425"/>
                  <a:pt x="1761605" y="-17440"/>
                  <a:pt x="1954530" y="0"/>
                </a:cubicBezTo>
                <a:cubicBezTo>
                  <a:pt x="2147455" y="17440"/>
                  <a:pt x="2239112" y="-16223"/>
                  <a:pt x="2501798" y="0"/>
                </a:cubicBezTo>
                <a:cubicBezTo>
                  <a:pt x="2764484" y="16223"/>
                  <a:pt x="2838074" y="12987"/>
                  <a:pt x="3049067" y="0"/>
                </a:cubicBezTo>
                <a:cubicBezTo>
                  <a:pt x="3260060" y="-12987"/>
                  <a:pt x="3470388" y="-15138"/>
                  <a:pt x="3700577" y="0"/>
                </a:cubicBezTo>
                <a:cubicBezTo>
                  <a:pt x="3930766" y="15138"/>
                  <a:pt x="4052672" y="-14938"/>
                  <a:pt x="4247845" y="0"/>
                </a:cubicBezTo>
                <a:cubicBezTo>
                  <a:pt x="4443018" y="14938"/>
                  <a:pt x="4730158" y="-1623"/>
                  <a:pt x="5212080" y="0"/>
                </a:cubicBezTo>
                <a:cubicBezTo>
                  <a:pt x="5212790" y="9050"/>
                  <a:pt x="5211442" y="21151"/>
                  <a:pt x="5212080" y="27432"/>
                </a:cubicBezTo>
                <a:cubicBezTo>
                  <a:pt x="4991075" y="27722"/>
                  <a:pt x="4932008" y="37429"/>
                  <a:pt x="4664812" y="27432"/>
                </a:cubicBezTo>
                <a:cubicBezTo>
                  <a:pt x="4397616" y="17435"/>
                  <a:pt x="4374940" y="47585"/>
                  <a:pt x="4117543" y="27432"/>
                </a:cubicBezTo>
                <a:cubicBezTo>
                  <a:pt x="3860146" y="7279"/>
                  <a:pt x="3773367" y="36569"/>
                  <a:pt x="3466033" y="27432"/>
                </a:cubicBezTo>
                <a:cubicBezTo>
                  <a:pt x="3158699" y="18296"/>
                  <a:pt x="3137854" y="54523"/>
                  <a:pt x="2918765" y="27432"/>
                </a:cubicBezTo>
                <a:cubicBezTo>
                  <a:pt x="2699676" y="341"/>
                  <a:pt x="2536311" y="13149"/>
                  <a:pt x="2423617" y="27432"/>
                </a:cubicBezTo>
                <a:cubicBezTo>
                  <a:pt x="2310923" y="41715"/>
                  <a:pt x="2021228" y="23141"/>
                  <a:pt x="1772107" y="27432"/>
                </a:cubicBezTo>
                <a:cubicBezTo>
                  <a:pt x="1522986" y="31724"/>
                  <a:pt x="1317107" y="20364"/>
                  <a:pt x="1120597" y="27432"/>
                </a:cubicBezTo>
                <a:cubicBezTo>
                  <a:pt x="924087" y="34501"/>
                  <a:pt x="454536" y="8495"/>
                  <a:pt x="0" y="27432"/>
                </a:cubicBezTo>
                <a:cubicBezTo>
                  <a:pt x="-1228" y="21145"/>
                  <a:pt x="-815" y="8816"/>
                  <a:pt x="0" y="0"/>
                </a:cubicBezTo>
                <a:close/>
              </a:path>
              <a:path w="5212080" h="27432" stroke="0" extrusionOk="0">
                <a:moveTo>
                  <a:pt x="0" y="0"/>
                </a:moveTo>
                <a:cubicBezTo>
                  <a:pt x="233695" y="-764"/>
                  <a:pt x="364103" y="24957"/>
                  <a:pt x="547268" y="0"/>
                </a:cubicBezTo>
                <a:cubicBezTo>
                  <a:pt x="730433" y="-24957"/>
                  <a:pt x="937737" y="-21107"/>
                  <a:pt x="1303020" y="0"/>
                </a:cubicBezTo>
                <a:cubicBezTo>
                  <a:pt x="1668303" y="21107"/>
                  <a:pt x="1620404" y="13071"/>
                  <a:pt x="1798168" y="0"/>
                </a:cubicBezTo>
                <a:cubicBezTo>
                  <a:pt x="1975932" y="-13071"/>
                  <a:pt x="2090998" y="4232"/>
                  <a:pt x="2293315" y="0"/>
                </a:cubicBezTo>
                <a:cubicBezTo>
                  <a:pt x="2495632" y="-4232"/>
                  <a:pt x="2738710" y="-17332"/>
                  <a:pt x="2944825" y="0"/>
                </a:cubicBezTo>
                <a:cubicBezTo>
                  <a:pt x="3150940" y="17332"/>
                  <a:pt x="3308101" y="26665"/>
                  <a:pt x="3544214" y="0"/>
                </a:cubicBezTo>
                <a:cubicBezTo>
                  <a:pt x="3780327" y="-26665"/>
                  <a:pt x="4028425" y="-24303"/>
                  <a:pt x="4247845" y="0"/>
                </a:cubicBezTo>
                <a:cubicBezTo>
                  <a:pt x="4467265" y="24303"/>
                  <a:pt x="4779418" y="33057"/>
                  <a:pt x="5212080" y="0"/>
                </a:cubicBezTo>
                <a:cubicBezTo>
                  <a:pt x="5212137" y="6776"/>
                  <a:pt x="5210915" y="20935"/>
                  <a:pt x="5212080" y="27432"/>
                </a:cubicBezTo>
                <a:cubicBezTo>
                  <a:pt x="4921467" y="60248"/>
                  <a:pt x="4631077" y="62273"/>
                  <a:pt x="4456328" y="27432"/>
                </a:cubicBezTo>
                <a:cubicBezTo>
                  <a:pt x="4281579" y="-7409"/>
                  <a:pt x="4048724" y="47667"/>
                  <a:pt x="3856939" y="27432"/>
                </a:cubicBezTo>
                <a:cubicBezTo>
                  <a:pt x="3665154" y="7197"/>
                  <a:pt x="3498754" y="15866"/>
                  <a:pt x="3257550" y="27432"/>
                </a:cubicBezTo>
                <a:cubicBezTo>
                  <a:pt x="3016346" y="38998"/>
                  <a:pt x="2854089" y="39360"/>
                  <a:pt x="2710282" y="27432"/>
                </a:cubicBezTo>
                <a:cubicBezTo>
                  <a:pt x="2566475" y="15504"/>
                  <a:pt x="2336282" y="56792"/>
                  <a:pt x="2110892" y="27432"/>
                </a:cubicBezTo>
                <a:cubicBezTo>
                  <a:pt x="1885502" y="-1928"/>
                  <a:pt x="1825148" y="42061"/>
                  <a:pt x="1615745" y="27432"/>
                </a:cubicBezTo>
                <a:cubicBezTo>
                  <a:pt x="1406342" y="12803"/>
                  <a:pt x="1193655" y="44031"/>
                  <a:pt x="1016356" y="27432"/>
                </a:cubicBezTo>
                <a:cubicBezTo>
                  <a:pt x="839057" y="10833"/>
                  <a:pt x="292902" y="7819"/>
                  <a:pt x="0" y="27432"/>
                </a:cubicBezTo>
                <a:cubicBezTo>
                  <a:pt x="-234" y="21031"/>
                  <a:pt x="-921" y="6323"/>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title"/>
          </p:nvPr>
        </p:nvSpPr>
        <p:spPr>
          <a:xfrm>
            <a:off x="960120" y="472615"/>
            <a:ext cx="6552903" cy="2935262"/>
          </a:xfrm>
        </p:spPr>
        <p:txBody>
          <a:bodyPr anchor="b">
            <a:normAutofit/>
          </a:bodyPr>
          <a:lstStyle/>
          <a:p>
            <a:pPr algn="l"/>
            <a:r>
              <a:rPr lang="en-GB" sz="5500" b="1" noProof="0" dirty="0">
                <a:effectLst>
                  <a:outerShdw blurRad="38100" dist="38100" dir="2700000" algn="tl">
                    <a:srgbClr val="000000">
                      <a:alpha val="43137"/>
                    </a:srgbClr>
                  </a:outerShdw>
                </a:effectLst>
              </a:rPr>
              <a:t>Perché INSPIRE è importante</a:t>
            </a:r>
          </a:p>
        </p:txBody>
      </p:sp>
    </p:spTree>
    <p:extLst>
      <p:ext uri="{BB962C8B-B14F-4D97-AF65-F5344CB8AC3E}">
        <p14:creationId xmlns:p14="http://schemas.microsoft.com/office/powerpoint/2010/main" val="1980364309"/>
      </p:ext>
    </p:extLst>
  </p:cSld>
  <p:clrMapOvr>
    <a:masterClrMapping/>
  </p:clrMapOvr>
</p:sld>
</file>

<file path=ppt/slides/slide80.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860FE-9BB5-375E-E8EF-72C9C1BCD4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B476A14-0C2F-6EE7-1C57-E8DFFA1CF71C}"/>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6FEF0FB6-7F8E-1B5E-0E82-5ABEC3D42CD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B50AFD92-CFB7-9062-F31F-14DBB97940F6}"/>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Le strutture determinano la strategia</a:t>
            </a:r>
            <a:endParaRPr lang="en-GB" sz="5000" b="1" noProof="0" dirty="0"/>
          </a:p>
        </p:txBody>
      </p:sp>
      <p:sp>
        <p:nvSpPr>
          <p:cNvPr id="8" name="TextBox 7">
            <a:extLst>
              <a:ext uri="{FF2B5EF4-FFF2-40B4-BE49-F238E27FC236}">
                <a16:creationId xmlns:a16="http://schemas.microsoft.com/office/drawing/2014/main" id="{71E5ABEB-3F05-D785-CACA-D66E3DF932AD}"/>
              </a:ext>
            </a:extLst>
          </p:cNvPr>
          <p:cNvSpPr txBox="1"/>
          <p:nvPr/>
        </p:nvSpPr>
        <p:spPr>
          <a:xfrm>
            <a:off x="457200" y="2528852"/>
            <a:ext cx="17830800" cy="646331"/>
          </a:xfrm>
          <a:prstGeom prst="rect">
            <a:avLst/>
          </a:prstGeom>
          <a:noFill/>
        </p:spPr>
        <p:txBody>
          <a:bodyPr wrap="square">
            <a:spAutoFit/>
          </a:bodyPr>
          <a:lstStyle/>
          <a:p>
            <a:r>
              <a:rPr lang="en-GB" sz="3600" b="1" noProof="0" dirty="0">
                <a:solidFill>
                  <a:srgbClr val="3F6031"/>
                </a:solidFill>
              </a:rPr>
              <a:t>Il modo in cui un'organizzazione è strutturata influenza il modo in cui pianifica, si adatta e agisce sulle opportunità.</a:t>
            </a:r>
          </a:p>
        </p:txBody>
      </p:sp>
      <p:graphicFrame>
        <p:nvGraphicFramePr>
          <p:cNvPr id="13" name="Πίνακας 12">
            <a:extLst>
              <a:ext uri="{FF2B5EF4-FFF2-40B4-BE49-F238E27FC236}">
                <a16:creationId xmlns:a16="http://schemas.microsoft.com/office/drawing/2014/main" id="{CC75DA57-2012-363A-1902-4A4763AF8165}"/>
              </a:ext>
            </a:extLst>
          </p:cNvPr>
          <p:cNvGraphicFramePr>
            <a:graphicFrameLocks noGrp="1"/>
          </p:cNvGraphicFramePr>
          <p:nvPr>
            <p:extLst>
              <p:ext uri="{D42A27DB-BD31-4B8C-83A1-F6EECF244321}">
                <p14:modId xmlns:p14="http://schemas.microsoft.com/office/powerpoint/2010/main" val="56901762"/>
              </p:ext>
            </p:extLst>
          </p:nvPr>
        </p:nvGraphicFramePr>
        <p:xfrm>
          <a:off x="576000" y="3606530"/>
          <a:ext cx="17136000" cy="5859040"/>
        </p:xfrm>
        <a:graphic>
          <a:graphicData uri="http://schemas.openxmlformats.org/drawingml/2006/table">
            <a:tbl>
              <a:tblPr>
                <a:tableStyleId>{5940675A-B579-460E-94D1-54222C63F5DA}</a:tableStyleId>
              </a:tblPr>
              <a:tblGrid>
                <a:gridCol w="5712000">
                  <a:extLst>
                    <a:ext uri="{9D8B030D-6E8A-4147-A177-3AD203B41FA5}">
                      <a16:colId xmlns:a16="http://schemas.microsoft.com/office/drawing/2014/main" val="4282247826"/>
                    </a:ext>
                  </a:extLst>
                </a:gridCol>
                <a:gridCol w="5712000">
                  <a:extLst>
                    <a:ext uri="{9D8B030D-6E8A-4147-A177-3AD203B41FA5}">
                      <a16:colId xmlns:a16="http://schemas.microsoft.com/office/drawing/2014/main" val="2909860756"/>
                    </a:ext>
                  </a:extLst>
                </a:gridCol>
                <a:gridCol w="5712000">
                  <a:extLst>
                    <a:ext uri="{9D8B030D-6E8A-4147-A177-3AD203B41FA5}">
                      <a16:colId xmlns:a16="http://schemas.microsoft.com/office/drawing/2014/main" val="2372176874"/>
                    </a:ext>
                  </a:extLst>
                </a:gridCol>
              </a:tblGrid>
              <a:tr h="1256000">
                <a:tc>
                  <a:txBody>
                    <a:bodyPr/>
                    <a:lstStyle/>
                    <a:p>
                      <a:r>
                        <a:rPr lang="en-GB" sz="4500" b="1" noProof="0" dirty="0">
                          <a:solidFill>
                            <a:schemeClr val="bg1"/>
                          </a:solidFill>
                        </a:rPr>
                        <a:t>Liberi professionisti</a:t>
                      </a:r>
                      <a:endParaRPr lang="en-GB" sz="4500"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4500" b="1" noProof="0" dirty="0">
                          <a:solidFill>
                            <a:schemeClr val="bg1"/>
                          </a:solidFill>
                        </a:rPr>
                        <a:t>Istituzioni</a:t>
                      </a:r>
                      <a:endParaRPr lang="en-GB" sz="4500"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4500" b="1" noProof="0" dirty="0">
                          <a:solidFill>
                            <a:schemeClr val="bg1"/>
                          </a:solidFill>
                        </a:rPr>
                        <a:t>Imprese ibride/sociali</a:t>
                      </a:r>
                      <a:endParaRPr lang="en-GB" sz="4500" noProof="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195924945"/>
                  </a:ext>
                </a:extLst>
              </a:tr>
              <a:tr h="2198000">
                <a:tc>
                  <a:txBody>
                    <a:bodyPr/>
                    <a:lstStyle/>
                    <a:p>
                      <a:r>
                        <a:rPr lang="en-GB" sz="3500" noProof="0" dirty="0">
                          <a:solidFill>
                            <a:schemeClr val="bg1"/>
                          </a:solidFill>
                        </a:rPr>
                        <a:t>Elevata autonomia, infrastrutture limitate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noProof="0" dirty="0">
                          <a:solidFill>
                            <a:schemeClr val="bg1"/>
                          </a:solidFill>
                        </a:rPr>
                        <a:t>Sistemi consolidati, adattamento più lento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noProof="0" dirty="0">
                          <a:solidFill>
                            <a:schemeClr val="bg1"/>
                          </a:solidFill>
                        </a:rPr>
                        <a:t>Equilibrio tra missione creativa e ricavi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609682261"/>
                  </a:ext>
                </a:extLst>
              </a:tr>
              <a:tr h="2198000">
                <a:tc>
                  <a:txBody>
                    <a:bodyPr/>
                    <a:lstStyle/>
                    <a:p>
                      <a:r>
                        <a:rPr lang="en-GB" sz="3500" noProof="0" dirty="0">
                          <a:solidFill>
                            <a:schemeClr val="bg1"/>
                          </a:solidFill>
                        </a:rPr>
                        <a:t>Rapida capacità di cambiamento, ma risorse limitate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69938"/>
                    </a:solidFill>
                  </a:tcPr>
                </a:tc>
                <a:tc>
                  <a:txBody>
                    <a:bodyPr/>
                    <a:lstStyle/>
                    <a:p>
                      <a:r>
                        <a:rPr lang="en-GB" sz="3500" noProof="0" dirty="0">
                          <a:solidFill>
                            <a:schemeClr val="bg1"/>
                          </a:solidFill>
                        </a:rPr>
                        <a:t>Maggiore visibilità e supporto, ma complesse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4A6C2"/>
                    </a:solidFill>
                  </a:tcPr>
                </a:tc>
                <a:tc>
                  <a:txBody>
                    <a:bodyPr/>
                    <a:lstStyle/>
                    <a:p>
                      <a:r>
                        <a:rPr lang="en-GB" sz="3500" noProof="0" dirty="0">
                          <a:solidFill>
                            <a:schemeClr val="bg1"/>
                          </a:solidFill>
                        </a:rPr>
                        <a:t>Agile con uno scopo chiaro, orientato all'impatto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00067992"/>
                  </a:ext>
                </a:extLst>
              </a:tr>
            </a:tbl>
          </a:graphicData>
        </a:graphic>
      </p:graphicFrame>
    </p:spTree>
    <p:extLst>
      <p:ext uri="{BB962C8B-B14F-4D97-AF65-F5344CB8AC3E}">
        <p14:creationId xmlns:p14="http://schemas.microsoft.com/office/powerpoint/2010/main" val="218679272"/>
      </p:ext>
    </p:extLst>
  </p:cSld>
  <p:clrMapOvr>
    <a:masterClrMapping/>
  </p:clrMapOvr>
</p:sld>
</file>

<file path=ppt/slides/slide81.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559D8-6A9A-87F0-7EFC-20EAE94F399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ED8F93-FA54-5049-84AE-1ECF6B295F77}"/>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EDAB1E7-0A89-A381-E717-D4516D361891}"/>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FAEDD902-4EF7-0628-2487-69DB26A3EBFE}"/>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Strumenti per trasformare le intuizioni in azioni</a:t>
            </a:r>
          </a:p>
        </p:txBody>
      </p:sp>
      <p:sp>
        <p:nvSpPr>
          <p:cNvPr id="6" name="TextBox 5">
            <a:extLst>
              <a:ext uri="{FF2B5EF4-FFF2-40B4-BE49-F238E27FC236}">
                <a16:creationId xmlns:a16="http://schemas.microsoft.com/office/drawing/2014/main" id="{01BFD604-9893-BCA0-3AE2-8436A818C2FC}"/>
              </a:ext>
            </a:extLst>
          </p:cNvPr>
          <p:cNvSpPr txBox="1"/>
          <p:nvPr/>
        </p:nvSpPr>
        <p:spPr>
          <a:xfrm>
            <a:off x="381000" y="3467100"/>
            <a:ext cx="14249400" cy="4794967"/>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Analisi PESTLE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Analisi dell'ambiente esterno</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Design Thinking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Comprendere le esigenze degli utenti</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Riformulazione del problema e pensiero inverso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Sfida alle ipotesi</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Strategia Blue Ocean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Trovare spazi inesplorati</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b="1" kern="100" noProof="0" dirty="0">
                <a:solidFill>
                  <a:srgbClr val="3F6031"/>
                </a:solidFill>
                <a:latin typeface="+mj-lt"/>
                <a:cs typeface="Times New Roman" panose="02020603050405020304" pitchFamily="18" charset="0"/>
              </a:rPr>
              <a:t>Ricerca sul pubblico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Identificare la domanda reale</a:t>
            </a:r>
          </a:p>
        </p:txBody>
      </p:sp>
      <p:pic>
        <p:nvPicPr>
          <p:cNvPr id="4" name="Γραφικό 3">
            <a:extLst>
              <a:ext uri="{FF2B5EF4-FFF2-40B4-BE49-F238E27FC236}">
                <a16:creationId xmlns:a16="http://schemas.microsoft.com/office/drawing/2014/main" id="{E0187561-922E-E675-ABD5-590C170FAE8F}"/>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258800" y="3648557"/>
            <a:ext cx="4648200" cy="4613509"/>
          </a:xfrm>
          <a:prstGeom prst="rect">
            <a:avLst/>
          </a:prstGeom>
        </p:spPr>
      </p:pic>
    </p:spTree>
    <p:extLst>
      <p:ext uri="{BB962C8B-B14F-4D97-AF65-F5344CB8AC3E}">
        <p14:creationId xmlns:p14="http://schemas.microsoft.com/office/powerpoint/2010/main" val="3745476645"/>
      </p:ext>
    </p:extLst>
  </p:cSld>
  <p:clrMapOvr>
    <a:masterClrMapping/>
  </p:clrMapOvr>
</p:sld>
</file>

<file path=ppt/slides/slide82.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AA3A7-C4EC-0C1F-AE9E-16CD3EC8061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0FECCE-5D3A-9C8C-F9F2-6244AE753D93}"/>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8E441CD-588B-F39A-1526-65EEB63012C9}"/>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847C927-0BB6-E3E3-5B44-C9B33660854A}"/>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Rischio e opportunità: due facce della stessa medaglia</a:t>
            </a:r>
          </a:p>
        </p:txBody>
      </p:sp>
      <p:sp>
        <p:nvSpPr>
          <p:cNvPr id="6" name="TextBox 5">
            <a:extLst>
              <a:ext uri="{FF2B5EF4-FFF2-40B4-BE49-F238E27FC236}">
                <a16:creationId xmlns:a16="http://schemas.microsoft.com/office/drawing/2014/main" id="{AA4A1196-7BB7-1A6F-D025-415D84D4C4D5}"/>
              </a:ext>
            </a:extLst>
          </p:cNvPr>
          <p:cNvSpPr txBox="1"/>
          <p:nvPr/>
        </p:nvSpPr>
        <p:spPr>
          <a:xfrm>
            <a:off x="2286000" y="2408179"/>
            <a:ext cx="11734800" cy="1036438"/>
          </a:xfrm>
          <a:prstGeom prst="rect">
            <a:avLst/>
          </a:prstGeom>
          <a:noFill/>
        </p:spPr>
        <p:txBody>
          <a:bodyPr wrap="square">
            <a:spAutoFit/>
          </a:bodyPr>
          <a:lstStyle/>
          <a:p>
            <a:pPr>
              <a:lnSpc>
                <a:spcPct val="107000"/>
              </a:lnSpc>
              <a:spcAft>
                <a:spcPts val="800"/>
              </a:spcAft>
              <a:buNone/>
            </a:pPr>
            <a:r>
              <a:rPr lang="en-GB" sz="4500" b="1" noProof="0" dirty="0">
                <a:solidFill>
                  <a:srgbClr val="3F6031"/>
                </a:solidFill>
              </a:rPr>
              <a:t>Opportunità </a:t>
            </a:r>
            <a:r>
              <a:rPr lang="en-GB" sz="6000" b="1" noProof="0" dirty="0">
                <a:solidFill>
                  <a:srgbClr val="FF0000"/>
                </a:solidFill>
              </a:rPr>
              <a:t> = </a:t>
            </a:r>
            <a:r>
              <a:rPr lang="en-GB" sz="4500" b="1" noProof="0" dirty="0">
                <a:solidFill>
                  <a:srgbClr val="3F6031"/>
                </a:solidFill>
              </a:rPr>
              <a:t> Rischio positivo</a:t>
            </a:r>
            <a:endParaRPr lang="en-GB" sz="45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sp>
        <p:nvSpPr>
          <p:cNvPr id="7" name="Freeform: Shape 5">
            <a:extLst>
              <a:ext uri="{FF2B5EF4-FFF2-40B4-BE49-F238E27FC236}">
                <a16:creationId xmlns:a16="http://schemas.microsoft.com/office/drawing/2014/main" id="{7E4D9AE1-3C4F-C2B7-2D14-CAD29B2D9E5E}"/>
              </a:ext>
            </a:extLst>
          </p:cNvPr>
          <p:cNvSpPr/>
          <p:nvPr/>
        </p:nvSpPr>
        <p:spPr>
          <a:xfrm>
            <a:off x="2358602" y="4163485"/>
            <a:ext cx="6862818" cy="2334267"/>
          </a:xfrm>
          <a:custGeom>
            <a:avLst/>
            <a:gdLst>
              <a:gd name="connsiteX0" fmla="*/ -205 w 5981700"/>
              <a:gd name="connsiteY0" fmla="*/ 1124804 h 1694860"/>
              <a:gd name="connsiteX1" fmla="*/ -205 w 5981700"/>
              <a:gd name="connsiteY1" fmla="*/ 569687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4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7"/>
                </a:lnTo>
                <a:cubicBezTo>
                  <a:pt x="-195" y="254952"/>
                  <a:pt x="254951" y="-184"/>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5"/>
                  <a:pt x="5444190" y="1416174"/>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8" name="Freeform: Shape 6">
            <a:extLst>
              <a:ext uri="{FF2B5EF4-FFF2-40B4-BE49-F238E27FC236}">
                <a16:creationId xmlns:a16="http://schemas.microsoft.com/office/drawing/2014/main" id="{2F5CC8F5-FB41-FD1A-B3E3-1E40B9AFAB7D}"/>
              </a:ext>
            </a:extLst>
          </p:cNvPr>
          <p:cNvSpPr/>
          <p:nvPr/>
        </p:nvSpPr>
        <p:spPr>
          <a:xfrm>
            <a:off x="7391400" y="5934305"/>
            <a:ext cx="6862818" cy="1944516"/>
          </a:xfrm>
          <a:custGeom>
            <a:avLst/>
            <a:gdLst>
              <a:gd name="connsiteX0" fmla="*/ 5981495 w 5981700"/>
              <a:gd name="connsiteY0" fmla="*/ 1124804 h 1694860"/>
              <a:gd name="connsiteX1" fmla="*/ 5981495 w 5981700"/>
              <a:gd name="connsiteY1" fmla="*/ 569686 h 1694860"/>
              <a:gd name="connsiteX2" fmla="*/ 5411596 w 5981700"/>
              <a:gd name="connsiteY2" fmla="*/ -175 h 1694860"/>
              <a:gd name="connsiteX3" fmla="*/ 5378944 w 5981700"/>
              <a:gd name="connsiteY3" fmla="*/ 758 h 1694860"/>
              <a:gd name="connsiteX4" fmla="*/ 537100 w 5981700"/>
              <a:gd name="connsiteY4" fmla="*/ 278317 h 1694860"/>
              <a:gd name="connsiteX5" fmla="*/ -205 w 5981700"/>
              <a:gd name="connsiteY5" fmla="*/ 847245 h 1694860"/>
              <a:gd name="connsiteX6" fmla="*/ -205 w 5981700"/>
              <a:gd name="connsiteY6" fmla="*/ 847245 h 1694860"/>
              <a:gd name="connsiteX7" fmla="*/ 537100 w 5981700"/>
              <a:gd name="connsiteY7" fmla="*/ 1416173 h 1694860"/>
              <a:gd name="connsiteX8" fmla="*/ 5378944 w 5981700"/>
              <a:gd name="connsiteY8" fmla="*/ 1693732 h 1694860"/>
              <a:gd name="connsiteX9" fmla="*/ 5980562 w 5981700"/>
              <a:gd name="connsiteY9" fmla="*/ 1157455 h 1694860"/>
              <a:gd name="connsiteX10" fmla="*/ 598149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5981495" y="1124804"/>
                </a:moveTo>
                <a:lnTo>
                  <a:pt x="5981495" y="569686"/>
                </a:lnTo>
                <a:cubicBezTo>
                  <a:pt x="5981486" y="254952"/>
                  <a:pt x="5726339" y="-185"/>
                  <a:pt x="5411596" y="-175"/>
                </a:cubicBezTo>
                <a:cubicBezTo>
                  <a:pt x="5400709" y="-175"/>
                  <a:pt x="5389821" y="130"/>
                  <a:pt x="5378944" y="758"/>
                </a:cubicBezTo>
                <a:lnTo>
                  <a:pt x="537100" y="278317"/>
                </a:lnTo>
                <a:cubicBezTo>
                  <a:pt x="235520" y="295586"/>
                  <a:pt x="-195" y="545169"/>
                  <a:pt x="-205" y="847245"/>
                </a:cubicBezTo>
                <a:lnTo>
                  <a:pt x="-205" y="847245"/>
                </a:lnTo>
                <a:cubicBezTo>
                  <a:pt x="-195" y="1149321"/>
                  <a:pt x="235520" y="1398904"/>
                  <a:pt x="537100" y="1416173"/>
                </a:cubicBezTo>
                <a:lnTo>
                  <a:pt x="5378944" y="1693732"/>
                </a:lnTo>
                <a:cubicBezTo>
                  <a:pt x="5693164" y="1711772"/>
                  <a:pt x="5962512" y="1471676"/>
                  <a:pt x="5980562" y="1157455"/>
                </a:cubicBezTo>
                <a:cubicBezTo>
                  <a:pt x="5981181" y="1146587"/>
                  <a:pt x="5981495" y="1135700"/>
                  <a:pt x="598149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9" name="Freeform: Shape 7">
            <a:extLst>
              <a:ext uri="{FF2B5EF4-FFF2-40B4-BE49-F238E27FC236}">
                <a16:creationId xmlns:a16="http://schemas.microsoft.com/office/drawing/2014/main" id="{0FAA45C0-951A-1253-5055-8AB0F41B0F26}"/>
              </a:ext>
            </a:extLst>
          </p:cNvPr>
          <p:cNvSpPr/>
          <p:nvPr/>
        </p:nvSpPr>
        <p:spPr>
          <a:xfrm>
            <a:off x="2330528" y="7385207"/>
            <a:ext cx="6862818" cy="1944516"/>
          </a:xfrm>
          <a:custGeom>
            <a:avLst/>
            <a:gdLst>
              <a:gd name="connsiteX0" fmla="*/ -205 w 5981700"/>
              <a:gd name="connsiteY0" fmla="*/ 1124804 h 1694860"/>
              <a:gd name="connsiteX1" fmla="*/ -205 w 5981700"/>
              <a:gd name="connsiteY1" fmla="*/ 569686 h 1694860"/>
              <a:gd name="connsiteX2" fmla="*/ 569695 w 5981700"/>
              <a:gd name="connsiteY2" fmla="*/ -175 h 1694860"/>
              <a:gd name="connsiteX3" fmla="*/ 602347 w 5981700"/>
              <a:gd name="connsiteY3" fmla="*/ 758 h 1694860"/>
              <a:gd name="connsiteX4" fmla="*/ 5444190 w 5981700"/>
              <a:gd name="connsiteY4" fmla="*/ 278317 h 1694860"/>
              <a:gd name="connsiteX5" fmla="*/ 5981495 w 5981700"/>
              <a:gd name="connsiteY5" fmla="*/ 847245 h 1694860"/>
              <a:gd name="connsiteX6" fmla="*/ 5981495 w 5981700"/>
              <a:gd name="connsiteY6" fmla="*/ 847245 h 1694860"/>
              <a:gd name="connsiteX7" fmla="*/ 5444190 w 5981700"/>
              <a:gd name="connsiteY7" fmla="*/ 1416173 h 1694860"/>
              <a:gd name="connsiteX8" fmla="*/ 602347 w 5981700"/>
              <a:gd name="connsiteY8" fmla="*/ 1693732 h 1694860"/>
              <a:gd name="connsiteX9" fmla="*/ 729 w 5981700"/>
              <a:gd name="connsiteY9" fmla="*/ 1157455 h 1694860"/>
              <a:gd name="connsiteX10" fmla="*/ -205 w 5981700"/>
              <a:gd name="connsiteY10" fmla="*/ 1124804 h 169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1700" h="1694860">
                <a:moveTo>
                  <a:pt x="-205" y="1124804"/>
                </a:moveTo>
                <a:lnTo>
                  <a:pt x="-205" y="569686"/>
                </a:lnTo>
                <a:cubicBezTo>
                  <a:pt x="-195" y="254952"/>
                  <a:pt x="254951" y="-185"/>
                  <a:pt x="569695" y="-175"/>
                </a:cubicBezTo>
                <a:cubicBezTo>
                  <a:pt x="580582" y="-175"/>
                  <a:pt x="591469" y="130"/>
                  <a:pt x="602347" y="758"/>
                </a:cubicBezTo>
                <a:lnTo>
                  <a:pt x="5444190" y="278317"/>
                </a:lnTo>
                <a:cubicBezTo>
                  <a:pt x="5745771" y="295586"/>
                  <a:pt x="5981486" y="545169"/>
                  <a:pt x="5981495" y="847245"/>
                </a:cubicBezTo>
                <a:lnTo>
                  <a:pt x="5981495" y="847245"/>
                </a:lnTo>
                <a:cubicBezTo>
                  <a:pt x="5981486" y="1149321"/>
                  <a:pt x="5745771" y="1398904"/>
                  <a:pt x="5444190" y="1416173"/>
                </a:cubicBezTo>
                <a:lnTo>
                  <a:pt x="602347" y="1693732"/>
                </a:lnTo>
                <a:cubicBezTo>
                  <a:pt x="288126" y="1711772"/>
                  <a:pt x="18778" y="1471676"/>
                  <a:pt x="729" y="1157455"/>
                </a:cubicBezTo>
                <a:cubicBezTo>
                  <a:pt x="109" y="1146587"/>
                  <a:pt x="-205" y="1135700"/>
                  <a:pt x="-205" y="1124804"/>
                </a:cubicBezTo>
                <a:close/>
              </a:path>
            </a:pathLst>
          </a:custGeom>
          <a:solidFill>
            <a:srgbClr val="3F6031"/>
          </a:solidFill>
          <a:ln w="9525" cap="flat">
            <a:noFill/>
            <a:prstDash val="solid"/>
            <a:miter/>
          </a:ln>
        </p:spPr>
        <p:txBody>
          <a:bodyPr rtlCol="0" anchor="ctr"/>
          <a:lstStyle/>
          <a:p>
            <a:endParaRPr lang="en-GB" sz="3500" noProof="0" dirty="0">
              <a:solidFill>
                <a:schemeClr val="bg1"/>
              </a:solidFill>
              <a:latin typeface="+mj-lt"/>
            </a:endParaRPr>
          </a:p>
        </p:txBody>
      </p:sp>
      <p:sp>
        <p:nvSpPr>
          <p:cNvPr id="12" name="TextBox 11">
            <a:extLst>
              <a:ext uri="{FF2B5EF4-FFF2-40B4-BE49-F238E27FC236}">
                <a16:creationId xmlns:a16="http://schemas.microsoft.com/office/drawing/2014/main" id="{7AEA5FCA-B70E-FD8B-28D1-A5E9A02E37C4}"/>
              </a:ext>
            </a:extLst>
          </p:cNvPr>
          <p:cNvSpPr txBox="1"/>
          <p:nvPr/>
        </p:nvSpPr>
        <p:spPr>
          <a:xfrm>
            <a:off x="2725610" y="4453456"/>
            <a:ext cx="5657000" cy="1754326"/>
          </a:xfrm>
          <a:prstGeom prst="rect">
            <a:avLst/>
          </a:prstGeom>
          <a:noFill/>
        </p:spPr>
        <p:txBody>
          <a:bodyPr wrap="square" lIns="0" rIns="0" anchor="ctr">
            <a:spAutoFit/>
          </a:bodyPr>
          <a:lstStyle/>
          <a:p>
            <a:pPr algn="r">
              <a:spcBef>
                <a:spcPts val="450"/>
              </a:spcBef>
            </a:pPr>
            <a:r>
              <a:rPr lang="en-GB" sz="3600" noProof="0" dirty="0">
                <a:solidFill>
                  <a:schemeClr val="bg1"/>
                </a:solidFill>
              </a:rPr>
              <a:t>Ogni opportunità comporta dei rischi: finanziari, reputazionali, operativi</a:t>
            </a:r>
            <a:endParaRPr lang="en-GB" sz="3500" b="1" noProof="0" dirty="0">
              <a:solidFill>
                <a:schemeClr val="bg1"/>
              </a:solidFill>
              <a:latin typeface="+mj-lt"/>
            </a:endParaRPr>
          </a:p>
        </p:txBody>
      </p:sp>
      <p:sp>
        <p:nvSpPr>
          <p:cNvPr id="13" name="TextBox 12">
            <a:extLst>
              <a:ext uri="{FF2B5EF4-FFF2-40B4-BE49-F238E27FC236}">
                <a16:creationId xmlns:a16="http://schemas.microsoft.com/office/drawing/2014/main" id="{24B43E26-6A71-EC24-DE7A-8AC943EE68B7}"/>
              </a:ext>
            </a:extLst>
          </p:cNvPr>
          <p:cNvSpPr txBox="1"/>
          <p:nvPr/>
        </p:nvSpPr>
        <p:spPr>
          <a:xfrm>
            <a:off x="1846694" y="7757299"/>
            <a:ext cx="5889597" cy="1200329"/>
          </a:xfrm>
          <a:prstGeom prst="rect">
            <a:avLst/>
          </a:prstGeom>
          <a:noFill/>
        </p:spPr>
        <p:txBody>
          <a:bodyPr wrap="square" lIns="0" rIns="0" anchor="ctr">
            <a:spAutoFit/>
          </a:bodyPr>
          <a:lstStyle/>
          <a:p>
            <a:pPr algn="r">
              <a:spcBef>
                <a:spcPts val="450"/>
              </a:spcBef>
            </a:pPr>
            <a:r>
              <a:rPr lang="en-GB" sz="3600" noProof="0" dirty="0">
                <a:solidFill>
                  <a:schemeClr val="bg1"/>
                </a:solidFill>
              </a:rPr>
              <a:t>Preparare strategie di risposta: mitigare, migliorare, accettare</a:t>
            </a:r>
            <a:endParaRPr lang="en-GB" sz="3500" b="1" noProof="0" dirty="0">
              <a:solidFill>
                <a:schemeClr val="bg1"/>
              </a:solidFill>
              <a:latin typeface="+mj-lt"/>
            </a:endParaRPr>
          </a:p>
        </p:txBody>
      </p:sp>
      <p:sp>
        <p:nvSpPr>
          <p:cNvPr id="24" name="TextBox 23">
            <a:extLst>
              <a:ext uri="{FF2B5EF4-FFF2-40B4-BE49-F238E27FC236}">
                <a16:creationId xmlns:a16="http://schemas.microsoft.com/office/drawing/2014/main" id="{006AB1FA-60EC-7646-88BA-1B7B365F4CB6}"/>
              </a:ext>
            </a:extLst>
          </p:cNvPr>
          <p:cNvSpPr txBox="1"/>
          <p:nvPr/>
        </p:nvSpPr>
        <p:spPr>
          <a:xfrm>
            <a:off x="8672604" y="6306399"/>
            <a:ext cx="5551797" cy="1200329"/>
          </a:xfrm>
          <a:prstGeom prst="rect">
            <a:avLst/>
          </a:prstGeom>
          <a:noFill/>
        </p:spPr>
        <p:txBody>
          <a:bodyPr wrap="square" lIns="0" rIns="0" anchor="ctr">
            <a:spAutoFit/>
          </a:bodyPr>
          <a:lstStyle/>
          <a:p>
            <a:pPr>
              <a:spcBef>
                <a:spcPts val="450"/>
              </a:spcBef>
            </a:pPr>
            <a:r>
              <a:rPr lang="en-GB" sz="3600" noProof="0" dirty="0">
                <a:solidFill>
                  <a:schemeClr val="bg1"/>
                </a:solidFill>
              </a:rPr>
              <a:t>Utilizzare strumenti come registri dei rischi o matrici di impatto</a:t>
            </a:r>
            <a:endParaRPr lang="en-GB" sz="3500" b="1" noProof="0" dirty="0">
              <a:solidFill>
                <a:schemeClr val="bg1"/>
              </a:solidFill>
              <a:latin typeface="+mj-lt"/>
            </a:endParaRPr>
          </a:p>
        </p:txBody>
      </p:sp>
      <p:sp>
        <p:nvSpPr>
          <p:cNvPr id="10" name="TextBox 9">
            <a:extLst>
              <a:ext uri="{FF2B5EF4-FFF2-40B4-BE49-F238E27FC236}">
                <a16:creationId xmlns:a16="http://schemas.microsoft.com/office/drawing/2014/main" id="{4187A562-5FE7-2F99-CFB2-C50D8512FC52}"/>
              </a:ext>
            </a:extLst>
          </p:cNvPr>
          <p:cNvSpPr txBox="1"/>
          <p:nvPr/>
        </p:nvSpPr>
        <p:spPr>
          <a:xfrm>
            <a:off x="12115800" y="8787867"/>
            <a:ext cx="5486400" cy="861774"/>
          </a:xfrm>
          <a:prstGeom prst="rect">
            <a:avLst/>
          </a:prstGeom>
          <a:solidFill>
            <a:srgbClr val="04A6C2"/>
          </a:solidFill>
        </p:spPr>
        <p:txBody>
          <a:bodyPr wrap="square">
            <a:spAutoFit/>
          </a:bodyPr>
          <a:lstStyle/>
          <a:p>
            <a:pPr algn="r"/>
            <a:r>
              <a:rPr lang="en-GB" sz="5000" b="1" i="1" noProof="0" dirty="0">
                <a:solidFill>
                  <a:schemeClr val="bg1"/>
                </a:solidFill>
              </a:rPr>
              <a:t>Speranza con un piano!</a:t>
            </a:r>
          </a:p>
        </p:txBody>
      </p:sp>
    </p:spTree>
    <p:extLst>
      <p:ext uri="{BB962C8B-B14F-4D97-AF65-F5344CB8AC3E}">
        <p14:creationId xmlns:p14="http://schemas.microsoft.com/office/powerpoint/2010/main" val="498372031"/>
      </p:ext>
    </p:extLst>
  </p:cSld>
  <p:clrMapOvr>
    <a:masterClrMapping/>
  </p:clrMapOvr>
</p:sld>
</file>

<file path=ppt/slides/slide83.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A29DC-F1A9-DFC1-38A8-344A32E58E5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EAEA808-96DD-C75B-743F-CB1AAD58E9A6}"/>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49237441-6785-046E-FC9A-E42E0AAD5BC5}"/>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21E9C66F-5DEA-85C5-34BD-0DD9A022A2E6}"/>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Come il riconoscimento delle opportunità si collega alla strategia</a:t>
            </a:r>
            <a:endParaRPr lang="en-GB" sz="5000" b="1" noProof="0" dirty="0"/>
          </a:p>
        </p:txBody>
      </p:sp>
      <p:cxnSp>
        <p:nvCxnSpPr>
          <p:cNvPr id="8" name="Straight Connector 6">
            <a:extLst>
              <a:ext uri="{FF2B5EF4-FFF2-40B4-BE49-F238E27FC236}">
                <a16:creationId xmlns:a16="http://schemas.microsoft.com/office/drawing/2014/main" id="{313D4EED-142D-0D0C-A2E6-B42EE5A0B777}"/>
              </a:ext>
            </a:extLst>
          </p:cNvPr>
          <p:cNvCxnSpPr/>
          <p:nvPr/>
        </p:nvCxnSpPr>
        <p:spPr>
          <a:xfrm>
            <a:off x="8811337" y="6330905"/>
            <a:ext cx="0" cy="75808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51">
            <a:extLst>
              <a:ext uri="{FF2B5EF4-FFF2-40B4-BE49-F238E27FC236}">
                <a16:creationId xmlns:a16="http://schemas.microsoft.com/office/drawing/2014/main" id="{C636B4B1-6A62-191F-6787-E057ADCC1A85}"/>
              </a:ext>
            </a:extLst>
          </p:cNvPr>
          <p:cNvCxnSpPr/>
          <p:nvPr/>
        </p:nvCxnSpPr>
        <p:spPr>
          <a:xfrm>
            <a:off x="12145160" y="6330905"/>
            <a:ext cx="0" cy="75808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55">
            <a:extLst>
              <a:ext uri="{FF2B5EF4-FFF2-40B4-BE49-F238E27FC236}">
                <a16:creationId xmlns:a16="http://schemas.microsoft.com/office/drawing/2014/main" id="{AE7A30F1-07BA-5246-2127-B5D9427D8FA9}"/>
              </a:ext>
            </a:extLst>
          </p:cNvPr>
          <p:cNvCxnSpPr/>
          <p:nvPr/>
        </p:nvCxnSpPr>
        <p:spPr>
          <a:xfrm>
            <a:off x="15480943" y="6330905"/>
            <a:ext cx="0" cy="75808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Freeform 854">
            <a:extLst>
              <a:ext uri="{FF2B5EF4-FFF2-40B4-BE49-F238E27FC236}">
                <a16:creationId xmlns:a16="http://schemas.microsoft.com/office/drawing/2014/main" id="{207F5D93-62DE-0E60-7205-FDE03E941AEE}"/>
              </a:ext>
            </a:extLst>
          </p:cNvPr>
          <p:cNvSpPr>
            <a:spLocks/>
          </p:cNvSpPr>
          <p:nvPr/>
        </p:nvSpPr>
        <p:spPr bwMode="auto">
          <a:xfrm>
            <a:off x="13708538" y="2529600"/>
            <a:ext cx="3544813" cy="3830596"/>
          </a:xfrm>
          <a:custGeom>
            <a:avLst/>
            <a:gdLst>
              <a:gd name="T0" fmla="*/ 997 w 1958"/>
              <a:gd name="T1" fmla="*/ 5 h 2134"/>
              <a:gd name="T2" fmla="*/ 1207 w 1958"/>
              <a:gd name="T3" fmla="*/ 47 h 2134"/>
              <a:gd name="T4" fmla="*/ 1398 w 1958"/>
              <a:gd name="T5" fmla="*/ 129 h 2134"/>
              <a:gd name="T6" fmla="*/ 1569 w 1958"/>
              <a:gd name="T7" fmla="*/ 243 h 2134"/>
              <a:gd name="T8" fmla="*/ 1712 w 1958"/>
              <a:gd name="T9" fmla="*/ 388 h 2134"/>
              <a:gd name="T10" fmla="*/ 1828 w 1958"/>
              <a:gd name="T11" fmla="*/ 557 h 2134"/>
              <a:gd name="T12" fmla="*/ 1908 w 1958"/>
              <a:gd name="T13" fmla="*/ 750 h 2134"/>
              <a:gd name="T14" fmla="*/ 1952 w 1958"/>
              <a:gd name="T15" fmla="*/ 958 h 2134"/>
              <a:gd name="T16" fmla="*/ 1952 w 1958"/>
              <a:gd name="T17" fmla="*/ 1176 h 2134"/>
              <a:gd name="T18" fmla="*/ 1908 w 1958"/>
              <a:gd name="T19" fmla="*/ 1384 h 2134"/>
              <a:gd name="T20" fmla="*/ 1828 w 1958"/>
              <a:gd name="T21" fmla="*/ 1576 h 2134"/>
              <a:gd name="T22" fmla="*/ 1712 w 1958"/>
              <a:gd name="T23" fmla="*/ 1745 h 2134"/>
              <a:gd name="T24" fmla="*/ 1569 w 1958"/>
              <a:gd name="T25" fmla="*/ 1891 h 2134"/>
              <a:gd name="T26" fmla="*/ 1398 w 1958"/>
              <a:gd name="T27" fmla="*/ 2006 h 2134"/>
              <a:gd name="T28" fmla="*/ 1207 w 1958"/>
              <a:gd name="T29" fmla="*/ 2087 h 2134"/>
              <a:gd name="T30" fmla="*/ 997 w 1958"/>
              <a:gd name="T31" fmla="*/ 2128 h 2134"/>
              <a:gd name="T32" fmla="*/ 779 w 1958"/>
              <a:gd name="T33" fmla="*/ 2128 h 2134"/>
              <a:gd name="T34" fmla="*/ 569 w 1958"/>
              <a:gd name="T35" fmla="*/ 2085 h 2134"/>
              <a:gd name="T36" fmla="*/ 377 w 1958"/>
              <a:gd name="T37" fmla="*/ 2004 h 2134"/>
              <a:gd name="T38" fmla="*/ 206 w 1958"/>
              <a:gd name="T39" fmla="*/ 1887 h 2134"/>
              <a:gd name="T40" fmla="*/ 61 w 1958"/>
              <a:gd name="T41" fmla="*/ 1741 h 2134"/>
              <a:gd name="T42" fmla="*/ 8 w 1958"/>
              <a:gd name="T43" fmla="*/ 1643 h 2134"/>
              <a:gd name="T44" fmla="*/ 57 w 1958"/>
              <a:gd name="T45" fmla="*/ 1686 h 2134"/>
              <a:gd name="T46" fmla="*/ 155 w 1958"/>
              <a:gd name="T47" fmla="*/ 1802 h 2134"/>
              <a:gd name="T48" fmla="*/ 314 w 1958"/>
              <a:gd name="T49" fmla="*/ 1932 h 2134"/>
              <a:gd name="T50" fmla="*/ 491 w 1958"/>
              <a:gd name="T51" fmla="*/ 2026 h 2134"/>
              <a:gd name="T52" fmla="*/ 685 w 1958"/>
              <a:gd name="T53" fmla="*/ 2085 h 2134"/>
              <a:gd name="T54" fmla="*/ 889 w 1958"/>
              <a:gd name="T55" fmla="*/ 2105 h 2134"/>
              <a:gd name="T56" fmla="*/ 1094 w 1958"/>
              <a:gd name="T57" fmla="*/ 2085 h 2134"/>
              <a:gd name="T58" fmla="*/ 1286 w 1958"/>
              <a:gd name="T59" fmla="*/ 2026 h 2134"/>
              <a:gd name="T60" fmla="*/ 1465 w 1958"/>
              <a:gd name="T61" fmla="*/ 1932 h 2134"/>
              <a:gd name="T62" fmla="*/ 1624 w 1958"/>
              <a:gd name="T63" fmla="*/ 1802 h 2134"/>
              <a:gd name="T64" fmla="*/ 1753 w 1958"/>
              <a:gd name="T65" fmla="*/ 1643 h 2134"/>
              <a:gd name="T66" fmla="*/ 1850 w 1958"/>
              <a:gd name="T67" fmla="*/ 1464 h 2134"/>
              <a:gd name="T68" fmla="*/ 1908 w 1958"/>
              <a:gd name="T69" fmla="*/ 1272 h 2134"/>
              <a:gd name="T70" fmla="*/ 1928 w 1958"/>
              <a:gd name="T71" fmla="*/ 1068 h 2134"/>
              <a:gd name="T72" fmla="*/ 1908 w 1958"/>
              <a:gd name="T73" fmla="*/ 864 h 2134"/>
              <a:gd name="T74" fmla="*/ 1850 w 1958"/>
              <a:gd name="T75" fmla="*/ 669 h 2134"/>
              <a:gd name="T76" fmla="*/ 1753 w 1958"/>
              <a:gd name="T77" fmla="*/ 490 h 2134"/>
              <a:gd name="T78" fmla="*/ 1624 w 1958"/>
              <a:gd name="T79" fmla="*/ 333 h 2134"/>
              <a:gd name="T80" fmla="*/ 1465 w 1958"/>
              <a:gd name="T81" fmla="*/ 202 h 2134"/>
              <a:gd name="T82" fmla="*/ 1286 w 1958"/>
              <a:gd name="T83" fmla="*/ 108 h 2134"/>
              <a:gd name="T84" fmla="*/ 1094 w 1958"/>
              <a:gd name="T85" fmla="*/ 49 h 2134"/>
              <a:gd name="T86" fmla="*/ 889 w 1958"/>
              <a:gd name="T87" fmla="*/ 29 h 2134"/>
              <a:gd name="T88" fmla="*/ 685 w 1958"/>
              <a:gd name="T89" fmla="*/ 49 h 2134"/>
              <a:gd name="T90" fmla="*/ 493 w 1958"/>
              <a:gd name="T91" fmla="*/ 106 h 2134"/>
              <a:gd name="T92" fmla="*/ 316 w 1958"/>
              <a:gd name="T93" fmla="*/ 202 h 2134"/>
              <a:gd name="T94" fmla="*/ 281 w 1958"/>
              <a:gd name="T95" fmla="*/ 312 h 2134"/>
              <a:gd name="T96" fmla="*/ 169 w 1958"/>
              <a:gd name="T97" fmla="*/ 190 h 2134"/>
              <a:gd name="T98" fmla="*/ 296 w 1958"/>
              <a:gd name="T99" fmla="*/ 178 h 2134"/>
              <a:gd name="T100" fmla="*/ 477 w 1958"/>
              <a:gd name="T101" fmla="*/ 82 h 2134"/>
              <a:gd name="T102" fmla="*/ 675 w 1958"/>
              <a:gd name="T103" fmla="*/ 21 h 2134"/>
              <a:gd name="T104" fmla="*/ 889 w 1958"/>
              <a:gd name="T105" fmla="*/ 0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58" h="2134">
                <a:moveTo>
                  <a:pt x="889" y="0"/>
                </a:moveTo>
                <a:lnTo>
                  <a:pt x="997" y="5"/>
                </a:lnTo>
                <a:lnTo>
                  <a:pt x="1103" y="21"/>
                </a:lnTo>
                <a:lnTo>
                  <a:pt x="1207" y="47"/>
                </a:lnTo>
                <a:lnTo>
                  <a:pt x="1304" y="84"/>
                </a:lnTo>
                <a:lnTo>
                  <a:pt x="1398" y="129"/>
                </a:lnTo>
                <a:lnTo>
                  <a:pt x="1486" y="182"/>
                </a:lnTo>
                <a:lnTo>
                  <a:pt x="1569" y="243"/>
                </a:lnTo>
                <a:lnTo>
                  <a:pt x="1643" y="312"/>
                </a:lnTo>
                <a:lnTo>
                  <a:pt x="1712" y="388"/>
                </a:lnTo>
                <a:lnTo>
                  <a:pt x="1775" y="471"/>
                </a:lnTo>
                <a:lnTo>
                  <a:pt x="1828" y="557"/>
                </a:lnTo>
                <a:lnTo>
                  <a:pt x="1873" y="652"/>
                </a:lnTo>
                <a:lnTo>
                  <a:pt x="1908" y="750"/>
                </a:lnTo>
                <a:lnTo>
                  <a:pt x="1934" y="852"/>
                </a:lnTo>
                <a:lnTo>
                  <a:pt x="1952" y="958"/>
                </a:lnTo>
                <a:lnTo>
                  <a:pt x="1958" y="1068"/>
                </a:lnTo>
                <a:lnTo>
                  <a:pt x="1952" y="1176"/>
                </a:lnTo>
                <a:lnTo>
                  <a:pt x="1934" y="1282"/>
                </a:lnTo>
                <a:lnTo>
                  <a:pt x="1908" y="1384"/>
                </a:lnTo>
                <a:lnTo>
                  <a:pt x="1873" y="1482"/>
                </a:lnTo>
                <a:lnTo>
                  <a:pt x="1828" y="1576"/>
                </a:lnTo>
                <a:lnTo>
                  <a:pt x="1775" y="1665"/>
                </a:lnTo>
                <a:lnTo>
                  <a:pt x="1712" y="1745"/>
                </a:lnTo>
                <a:lnTo>
                  <a:pt x="1643" y="1822"/>
                </a:lnTo>
                <a:lnTo>
                  <a:pt x="1569" y="1891"/>
                </a:lnTo>
                <a:lnTo>
                  <a:pt x="1486" y="1951"/>
                </a:lnTo>
                <a:lnTo>
                  <a:pt x="1398" y="2006"/>
                </a:lnTo>
                <a:lnTo>
                  <a:pt x="1304" y="2050"/>
                </a:lnTo>
                <a:lnTo>
                  <a:pt x="1207" y="2087"/>
                </a:lnTo>
                <a:lnTo>
                  <a:pt x="1103" y="2112"/>
                </a:lnTo>
                <a:lnTo>
                  <a:pt x="997" y="2128"/>
                </a:lnTo>
                <a:lnTo>
                  <a:pt x="889" y="2134"/>
                </a:lnTo>
                <a:lnTo>
                  <a:pt x="779" y="2128"/>
                </a:lnTo>
                <a:lnTo>
                  <a:pt x="673" y="2112"/>
                </a:lnTo>
                <a:lnTo>
                  <a:pt x="569" y="2085"/>
                </a:lnTo>
                <a:lnTo>
                  <a:pt x="471" y="2050"/>
                </a:lnTo>
                <a:lnTo>
                  <a:pt x="377" y="2004"/>
                </a:lnTo>
                <a:lnTo>
                  <a:pt x="288" y="1949"/>
                </a:lnTo>
                <a:lnTo>
                  <a:pt x="206" y="1887"/>
                </a:lnTo>
                <a:lnTo>
                  <a:pt x="131" y="1818"/>
                </a:lnTo>
                <a:lnTo>
                  <a:pt x="61" y="1741"/>
                </a:lnTo>
                <a:lnTo>
                  <a:pt x="0" y="1659"/>
                </a:lnTo>
                <a:lnTo>
                  <a:pt x="8" y="1643"/>
                </a:lnTo>
                <a:lnTo>
                  <a:pt x="14" y="1625"/>
                </a:lnTo>
                <a:lnTo>
                  <a:pt x="57" y="1686"/>
                </a:lnTo>
                <a:lnTo>
                  <a:pt x="104" y="1745"/>
                </a:lnTo>
                <a:lnTo>
                  <a:pt x="155" y="1802"/>
                </a:lnTo>
                <a:lnTo>
                  <a:pt x="232" y="1871"/>
                </a:lnTo>
                <a:lnTo>
                  <a:pt x="314" y="1932"/>
                </a:lnTo>
                <a:lnTo>
                  <a:pt x="400" y="1983"/>
                </a:lnTo>
                <a:lnTo>
                  <a:pt x="491" y="2026"/>
                </a:lnTo>
                <a:lnTo>
                  <a:pt x="587" y="2061"/>
                </a:lnTo>
                <a:lnTo>
                  <a:pt x="685" y="2085"/>
                </a:lnTo>
                <a:lnTo>
                  <a:pt x="785" y="2101"/>
                </a:lnTo>
                <a:lnTo>
                  <a:pt x="889" y="2105"/>
                </a:lnTo>
                <a:lnTo>
                  <a:pt x="991" y="2101"/>
                </a:lnTo>
                <a:lnTo>
                  <a:pt x="1094" y="2085"/>
                </a:lnTo>
                <a:lnTo>
                  <a:pt x="1192" y="2061"/>
                </a:lnTo>
                <a:lnTo>
                  <a:pt x="1286" y="2026"/>
                </a:lnTo>
                <a:lnTo>
                  <a:pt x="1378" y="1983"/>
                </a:lnTo>
                <a:lnTo>
                  <a:pt x="1465" y="1932"/>
                </a:lnTo>
                <a:lnTo>
                  <a:pt x="1547" y="1871"/>
                </a:lnTo>
                <a:lnTo>
                  <a:pt x="1624" y="1802"/>
                </a:lnTo>
                <a:lnTo>
                  <a:pt x="1692" y="1726"/>
                </a:lnTo>
                <a:lnTo>
                  <a:pt x="1753" y="1643"/>
                </a:lnTo>
                <a:lnTo>
                  <a:pt x="1806" y="1557"/>
                </a:lnTo>
                <a:lnTo>
                  <a:pt x="1850" y="1464"/>
                </a:lnTo>
                <a:lnTo>
                  <a:pt x="1883" y="1370"/>
                </a:lnTo>
                <a:lnTo>
                  <a:pt x="1908" y="1272"/>
                </a:lnTo>
                <a:lnTo>
                  <a:pt x="1922" y="1170"/>
                </a:lnTo>
                <a:lnTo>
                  <a:pt x="1928" y="1068"/>
                </a:lnTo>
                <a:lnTo>
                  <a:pt x="1922" y="964"/>
                </a:lnTo>
                <a:lnTo>
                  <a:pt x="1908" y="864"/>
                </a:lnTo>
                <a:lnTo>
                  <a:pt x="1883" y="765"/>
                </a:lnTo>
                <a:lnTo>
                  <a:pt x="1850" y="669"/>
                </a:lnTo>
                <a:lnTo>
                  <a:pt x="1806" y="579"/>
                </a:lnTo>
                <a:lnTo>
                  <a:pt x="1753" y="490"/>
                </a:lnTo>
                <a:lnTo>
                  <a:pt x="1692" y="410"/>
                </a:lnTo>
                <a:lnTo>
                  <a:pt x="1624" y="333"/>
                </a:lnTo>
                <a:lnTo>
                  <a:pt x="1547" y="263"/>
                </a:lnTo>
                <a:lnTo>
                  <a:pt x="1465" y="202"/>
                </a:lnTo>
                <a:lnTo>
                  <a:pt x="1378" y="151"/>
                </a:lnTo>
                <a:lnTo>
                  <a:pt x="1286" y="108"/>
                </a:lnTo>
                <a:lnTo>
                  <a:pt x="1192" y="72"/>
                </a:lnTo>
                <a:lnTo>
                  <a:pt x="1094" y="49"/>
                </a:lnTo>
                <a:lnTo>
                  <a:pt x="991" y="33"/>
                </a:lnTo>
                <a:lnTo>
                  <a:pt x="889" y="29"/>
                </a:lnTo>
                <a:lnTo>
                  <a:pt x="787" y="33"/>
                </a:lnTo>
                <a:lnTo>
                  <a:pt x="685" y="49"/>
                </a:lnTo>
                <a:lnTo>
                  <a:pt x="589" y="72"/>
                </a:lnTo>
                <a:lnTo>
                  <a:pt x="493" y="106"/>
                </a:lnTo>
                <a:lnTo>
                  <a:pt x="402" y="149"/>
                </a:lnTo>
                <a:lnTo>
                  <a:pt x="316" y="202"/>
                </a:lnTo>
                <a:lnTo>
                  <a:pt x="233" y="261"/>
                </a:lnTo>
                <a:lnTo>
                  <a:pt x="281" y="312"/>
                </a:lnTo>
                <a:lnTo>
                  <a:pt x="116" y="345"/>
                </a:lnTo>
                <a:lnTo>
                  <a:pt x="169" y="190"/>
                </a:lnTo>
                <a:lnTo>
                  <a:pt x="214" y="239"/>
                </a:lnTo>
                <a:lnTo>
                  <a:pt x="296" y="178"/>
                </a:lnTo>
                <a:lnTo>
                  <a:pt x="385" y="127"/>
                </a:lnTo>
                <a:lnTo>
                  <a:pt x="477" y="82"/>
                </a:lnTo>
                <a:lnTo>
                  <a:pt x="575" y="47"/>
                </a:lnTo>
                <a:lnTo>
                  <a:pt x="675" y="21"/>
                </a:lnTo>
                <a:lnTo>
                  <a:pt x="781" y="5"/>
                </a:lnTo>
                <a:lnTo>
                  <a:pt x="889" y="0"/>
                </a:lnTo>
                <a:close/>
              </a:path>
            </a:pathLst>
          </a:custGeom>
          <a:solidFill>
            <a:srgbClr val="FF0000"/>
          </a:solidFill>
          <a:ln w="28575">
            <a:solidFill>
              <a:srgbClr val="FF0000"/>
            </a:solid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3" name="Freeform 1114">
            <a:extLst>
              <a:ext uri="{FF2B5EF4-FFF2-40B4-BE49-F238E27FC236}">
                <a16:creationId xmlns:a16="http://schemas.microsoft.com/office/drawing/2014/main" id="{97AC332C-966B-0611-4F09-772275A20DA2}"/>
              </a:ext>
            </a:extLst>
          </p:cNvPr>
          <p:cNvSpPr>
            <a:spLocks/>
          </p:cNvSpPr>
          <p:nvPr/>
        </p:nvSpPr>
        <p:spPr bwMode="auto">
          <a:xfrm>
            <a:off x="13870158" y="3015624"/>
            <a:ext cx="2873970" cy="2851376"/>
          </a:xfrm>
          <a:custGeom>
            <a:avLst/>
            <a:gdLst>
              <a:gd name="T0" fmla="*/ 632 w 1263"/>
              <a:gd name="T1" fmla="*/ 0 h 1262"/>
              <a:gd name="T2" fmla="*/ 717 w 1263"/>
              <a:gd name="T3" fmla="*/ 5 h 1262"/>
              <a:gd name="T4" fmla="*/ 799 w 1263"/>
              <a:gd name="T5" fmla="*/ 21 h 1262"/>
              <a:gd name="T6" fmla="*/ 878 w 1263"/>
              <a:gd name="T7" fmla="*/ 49 h 1262"/>
              <a:gd name="T8" fmla="*/ 951 w 1263"/>
              <a:gd name="T9" fmla="*/ 86 h 1262"/>
              <a:gd name="T10" fmla="*/ 1017 w 1263"/>
              <a:gd name="T11" fmla="*/ 131 h 1262"/>
              <a:gd name="T12" fmla="*/ 1078 w 1263"/>
              <a:gd name="T13" fmla="*/ 184 h 1262"/>
              <a:gd name="T14" fmla="*/ 1131 w 1263"/>
              <a:gd name="T15" fmla="*/ 245 h 1262"/>
              <a:gd name="T16" fmla="*/ 1176 w 1263"/>
              <a:gd name="T17" fmla="*/ 312 h 1262"/>
              <a:gd name="T18" fmla="*/ 1214 w 1263"/>
              <a:gd name="T19" fmla="*/ 384 h 1262"/>
              <a:gd name="T20" fmla="*/ 1241 w 1263"/>
              <a:gd name="T21" fmla="*/ 463 h 1262"/>
              <a:gd name="T22" fmla="*/ 1257 w 1263"/>
              <a:gd name="T23" fmla="*/ 545 h 1262"/>
              <a:gd name="T24" fmla="*/ 1263 w 1263"/>
              <a:gd name="T25" fmla="*/ 630 h 1262"/>
              <a:gd name="T26" fmla="*/ 1257 w 1263"/>
              <a:gd name="T27" fmla="*/ 716 h 1262"/>
              <a:gd name="T28" fmla="*/ 1241 w 1263"/>
              <a:gd name="T29" fmla="*/ 799 h 1262"/>
              <a:gd name="T30" fmla="*/ 1214 w 1263"/>
              <a:gd name="T31" fmla="*/ 877 h 1262"/>
              <a:gd name="T32" fmla="*/ 1176 w 1263"/>
              <a:gd name="T33" fmla="*/ 950 h 1262"/>
              <a:gd name="T34" fmla="*/ 1131 w 1263"/>
              <a:gd name="T35" fmla="*/ 1017 h 1262"/>
              <a:gd name="T36" fmla="*/ 1078 w 1263"/>
              <a:gd name="T37" fmla="*/ 1078 h 1262"/>
              <a:gd name="T38" fmla="*/ 1017 w 1263"/>
              <a:gd name="T39" fmla="*/ 1131 h 1262"/>
              <a:gd name="T40" fmla="*/ 951 w 1263"/>
              <a:gd name="T41" fmla="*/ 1176 h 1262"/>
              <a:gd name="T42" fmla="*/ 878 w 1263"/>
              <a:gd name="T43" fmla="*/ 1213 h 1262"/>
              <a:gd name="T44" fmla="*/ 799 w 1263"/>
              <a:gd name="T45" fmla="*/ 1241 h 1262"/>
              <a:gd name="T46" fmla="*/ 717 w 1263"/>
              <a:gd name="T47" fmla="*/ 1256 h 1262"/>
              <a:gd name="T48" fmla="*/ 632 w 1263"/>
              <a:gd name="T49" fmla="*/ 1262 h 1262"/>
              <a:gd name="T50" fmla="*/ 546 w 1263"/>
              <a:gd name="T51" fmla="*/ 1256 h 1262"/>
              <a:gd name="T52" fmla="*/ 464 w 1263"/>
              <a:gd name="T53" fmla="*/ 1241 h 1262"/>
              <a:gd name="T54" fmla="*/ 385 w 1263"/>
              <a:gd name="T55" fmla="*/ 1213 h 1262"/>
              <a:gd name="T56" fmla="*/ 312 w 1263"/>
              <a:gd name="T57" fmla="*/ 1176 h 1262"/>
              <a:gd name="T58" fmla="*/ 246 w 1263"/>
              <a:gd name="T59" fmla="*/ 1131 h 1262"/>
              <a:gd name="T60" fmla="*/ 185 w 1263"/>
              <a:gd name="T61" fmla="*/ 1078 h 1262"/>
              <a:gd name="T62" fmla="*/ 132 w 1263"/>
              <a:gd name="T63" fmla="*/ 1017 h 1262"/>
              <a:gd name="T64" fmla="*/ 87 w 1263"/>
              <a:gd name="T65" fmla="*/ 950 h 1262"/>
              <a:gd name="T66" fmla="*/ 49 w 1263"/>
              <a:gd name="T67" fmla="*/ 877 h 1262"/>
              <a:gd name="T68" fmla="*/ 22 w 1263"/>
              <a:gd name="T69" fmla="*/ 799 h 1262"/>
              <a:gd name="T70" fmla="*/ 6 w 1263"/>
              <a:gd name="T71" fmla="*/ 716 h 1262"/>
              <a:gd name="T72" fmla="*/ 0 w 1263"/>
              <a:gd name="T73" fmla="*/ 630 h 1262"/>
              <a:gd name="T74" fmla="*/ 6 w 1263"/>
              <a:gd name="T75" fmla="*/ 545 h 1262"/>
              <a:gd name="T76" fmla="*/ 22 w 1263"/>
              <a:gd name="T77" fmla="*/ 463 h 1262"/>
              <a:gd name="T78" fmla="*/ 49 w 1263"/>
              <a:gd name="T79" fmla="*/ 384 h 1262"/>
              <a:gd name="T80" fmla="*/ 87 w 1263"/>
              <a:gd name="T81" fmla="*/ 312 h 1262"/>
              <a:gd name="T82" fmla="*/ 132 w 1263"/>
              <a:gd name="T83" fmla="*/ 245 h 1262"/>
              <a:gd name="T84" fmla="*/ 185 w 1263"/>
              <a:gd name="T85" fmla="*/ 184 h 1262"/>
              <a:gd name="T86" fmla="*/ 246 w 1263"/>
              <a:gd name="T87" fmla="*/ 131 h 1262"/>
              <a:gd name="T88" fmla="*/ 312 w 1263"/>
              <a:gd name="T89" fmla="*/ 86 h 1262"/>
              <a:gd name="T90" fmla="*/ 385 w 1263"/>
              <a:gd name="T91" fmla="*/ 49 h 1262"/>
              <a:gd name="T92" fmla="*/ 464 w 1263"/>
              <a:gd name="T93" fmla="*/ 21 h 1262"/>
              <a:gd name="T94" fmla="*/ 546 w 1263"/>
              <a:gd name="T95" fmla="*/ 5 h 1262"/>
              <a:gd name="T96" fmla="*/ 632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2" y="0"/>
                </a:moveTo>
                <a:lnTo>
                  <a:pt x="717" y="5"/>
                </a:lnTo>
                <a:lnTo>
                  <a:pt x="799" y="21"/>
                </a:lnTo>
                <a:lnTo>
                  <a:pt x="878" y="49"/>
                </a:lnTo>
                <a:lnTo>
                  <a:pt x="951" y="86"/>
                </a:lnTo>
                <a:lnTo>
                  <a:pt x="1017" y="131"/>
                </a:lnTo>
                <a:lnTo>
                  <a:pt x="1078" y="184"/>
                </a:lnTo>
                <a:lnTo>
                  <a:pt x="1131" y="245"/>
                </a:lnTo>
                <a:lnTo>
                  <a:pt x="1176" y="312"/>
                </a:lnTo>
                <a:lnTo>
                  <a:pt x="1214" y="384"/>
                </a:lnTo>
                <a:lnTo>
                  <a:pt x="1241" y="463"/>
                </a:lnTo>
                <a:lnTo>
                  <a:pt x="1257" y="545"/>
                </a:lnTo>
                <a:lnTo>
                  <a:pt x="1263" y="630"/>
                </a:lnTo>
                <a:lnTo>
                  <a:pt x="1257" y="716"/>
                </a:lnTo>
                <a:lnTo>
                  <a:pt x="1241" y="799"/>
                </a:lnTo>
                <a:lnTo>
                  <a:pt x="1214" y="877"/>
                </a:lnTo>
                <a:lnTo>
                  <a:pt x="1176" y="950"/>
                </a:lnTo>
                <a:lnTo>
                  <a:pt x="1131" y="1017"/>
                </a:lnTo>
                <a:lnTo>
                  <a:pt x="1078" y="1078"/>
                </a:lnTo>
                <a:lnTo>
                  <a:pt x="1017" y="1131"/>
                </a:lnTo>
                <a:lnTo>
                  <a:pt x="951" y="1176"/>
                </a:lnTo>
                <a:lnTo>
                  <a:pt x="878" y="1213"/>
                </a:lnTo>
                <a:lnTo>
                  <a:pt x="799" y="1241"/>
                </a:lnTo>
                <a:lnTo>
                  <a:pt x="717" y="1256"/>
                </a:lnTo>
                <a:lnTo>
                  <a:pt x="632" y="1262"/>
                </a:lnTo>
                <a:lnTo>
                  <a:pt x="546" y="1256"/>
                </a:lnTo>
                <a:lnTo>
                  <a:pt x="464" y="1241"/>
                </a:lnTo>
                <a:lnTo>
                  <a:pt x="385" y="1213"/>
                </a:lnTo>
                <a:lnTo>
                  <a:pt x="312" y="1176"/>
                </a:lnTo>
                <a:lnTo>
                  <a:pt x="246" y="1131"/>
                </a:lnTo>
                <a:lnTo>
                  <a:pt x="185" y="1078"/>
                </a:lnTo>
                <a:lnTo>
                  <a:pt x="132" y="1017"/>
                </a:lnTo>
                <a:lnTo>
                  <a:pt x="87" y="950"/>
                </a:lnTo>
                <a:lnTo>
                  <a:pt x="49" y="877"/>
                </a:lnTo>
                <a:lnTo>
                  <a:pt x="22" y="799"/>
                </a:lnTo>
                <a:lnTo>
                  <a:pt x="6" y="716"/>
                </a:lnTo>
                <a:lnTo>
                  <a:pt x="0" y="630"/>
                </a:lnTo>
                <a:lnTo>
                  <a:pt x="6" y="545"/>
                </a:lnTo>
                <a:lnTo>
                  <a:pt x="22" y="463"/>
                </a:lnTo>
                <a:lnTo>
                  <a:pt x="49" y="384"/>
                </a:lnTo>
                <a:lnTo>
                  <a:pt x="87" y="312"/>
                </a:lnTo>
                <a:lnTo>
                  <a:pt x="132" y="245"/>
                </a:lnTo>
                <a:lnTo>
                  <a:pt x="185" y="184"/>
                </a:lnTo>
                <a:lnTo>
                  <a:pt x="246" y="131"/>
                </a:lnTo>
                <a:lnTo>
                  <a:pt x="312" y="86"/>
                </a:lnTo>
                <a:lnTo>
                  <a:pt x="385" y="49"/>
                </a:lnTo>
                <a:lnTo>
                  <a:pt x="464" y="21"/>
                </a:lnTo>
                <a:lnTo>
                  <a:pt x="546" y="5"/>
                </a:lnTo>
                <a:lnTo>
                  <a:pt x="632"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4" name="Freeform 853">
            <a:extLst>
              <a:ext uri="{FF2B5EF4-FFF2-40B4-BE49-F238E27FC236}">
                <a16:creationId xmlns:a16="http://schemas.microsoft.com/office/drawing/2014/main" id="{14DD8994-23F4-AB1A-3B19-663146E996AB}"/>
              </a:ext>
            </a:extLst>
          </p:cNvPr>
          <p:cNvSpPr>
            <a:spLocks/>
          </p:cNvSpPr>
          <p:nvPr/>
        </p:nvSpPr>
        <p:spPr bwMode="auto">
          <a:xfrm>
            <a:off x="7042551" y="2529600"/>
            <a:ext cx="3537572" cy="3830596"/>
          </a:xfrm>
          <a:custGeom>
            <a:avLst/>
            <a:gdLst>
              <a:gd name="T0" fmla="*/ 1177 w 1954"/>
              <a:gd name="T1" fmla="*/ 5 h 2134"/>
              <a:gd name="T2" fmla="*/ 1383 w 1954"/>
              <a:gd name="T3" fmla="*/ 47 h 2134"/>
              <a:gd name="T4" fmla="*/ 1571 w 1954"/>
              <a:gd name="T5" fmla="*/ 125 h 2134"/>
              <a:gd name="T6" fmla="*/ 1740 w 1954"/>
              <a:gd name="T7" fmla="*/ 237 h 2134"/>
              <a:gd name="T8" fmla="*/ 1836 w 1954"/>
              <a:gd name="T9" fmla="*/ 345 h 2134"/>
              <a:gd name="T10" fmla="*/ 1721 w 1954"/>
              <a:gd name="T11" fmla="*/ 259 h 2134"/>
              <a:gd name="T12" fmla="*/ 1554 w 1954"/>
              <a:gd name="T13" fmla="*/ 147 h 2134"/>
              <a:gd name="T14" fmla="*/ 1369 w 1954"/>
              <a:gd name="T15" fmla="*/ 72 h 2134"/>
              <a:gd name="T16" fmla="*/ 1171 w 1954"/>
              <a:gd name="T17" fmla="*/ 33 h 2134"/>
              <a:gd name="T18" fmla="*/ 967 w 1954"/>
              <a:gd name="T19" fmla="*/ 33 h 2134"/>
              <a:gd name="T20" fmla="*/ 766 w 1954"/>
              <a:gd name="T21" fmla="*/ 72 h 2134"/>
              <a:gd name="T22" fmla="*/ 580 w 1954"/>
              <a:gd name="T23" fmla="*/ 151 h 2134"/>
              <a:gd name="T24" fmla="*/ 411 w 1954"/>
              <a:gd name="T25" fmla="*/ 263 h 2134"/>
              <a:gd name="T26" fmla="*/ 266 w 1954"/>
              <a:gd name="T27" fmla="*/ 410 h 2134"/>
              <a:gd name="T28" fmla="*/ 152 w 1954"/>
              <a:gd name="T29" fmla="*/ 579 h 2134"/>
              <a:gd name="T30" fmla="*/ 75 w 1954"/>
              <a:gd name="T31" fmla="*/ 765 h 2134"/>
              <a:gd name="T32" fmla="*/ 36 w 1954"/>
              <a:gd name="T33" fmla="*/ 964 h 2134"/>
              <a:gd name="T34" fmla="*/ 36 w 1954"/>
              <a:gd name="T35" fmla="*/ 1170 h 2134"/>
              <a:gd name="T36" fmla="*/ 75 w 1954"/>
              <a:gd name="T37" fmla="*/ 1370 h 2134"/>
              <a:gd name="T38" fmla="*/ 152 w 1954"/>
              <a:gd name="T39" fmla="*/ 1557 h 2134"/>
              <a:gd name="T40" fmla="*/ 266 w 1954"/>
              <a:gd name="T41" fmla="*/ 1726 h 2134"/>
              <a:gd name="T42" fmla="*/ 411 w 1954"/>
              <a:gd name="T43" fmla="*/ 1871 h 2134"/>
              <a:gd name="T44" fmla="*/ 580 w 1954"/>
              <a:gd name="T45" fmla="*/ 1983 h 2134"/>
              <a:gd name="T46" fmla="*/ 766 w 1954"/>
              <a:gd name="T47" fmla="*/ 2061 h 2134"/>
              <a:gd name="T48" fmla="*/ 967 w 1954"/>
              <a:gd name="T49" fmla="*/ 2101 h 2134"/>
              <a:gd name="T50" fmla="*/ 1173 w 1954"/>
              <a:gd name="T51" fmla="*/ 2101 h 2134"/>
              <a:gd name="T52" fmla="*/ 1371 w 1954"/>
              <a:gd name="T53" fmla="*/ 2061 h 2134"/>
              <a:gd name="T54" fmla="*/ 1558 w 1954"/>
              <a:gd name="T55" fmla="*/ 1983 h 2134"/>
              <a:gd name="T56" fmla="*/ 1726 w 1954"/>
              <a:gd name="T57" fmla="*/ 1871 h 2134"/>
              <a:gd name="T58" fmla="*/ 1872 w 1954"/>
              <a:gd name="T59" fmla="*/ 1724 h 2134"/>
              <a:gd name="T60" fmla="*/ 1942 w 1954"/>
              <a:gd name="T61" fmla="*/ 1655 h 2134"/>
              <a:gd name="T62" fmla="*/ 1891 w 1954"/>
              <a:gd name="T63" fmla="*/ 1747 h 2134"/>
              <a:gd name="T64" fmla="*/ 1748 w 1954"/>
              <a:gd name="T65" fmla="*/ 1891 h 2134"/>
              <a:gd name="T66" fmla="*/ 1577 w 1954"/>
              <a:gd name="T67" fmla="*/ 2006 h 2134"/>
              <a:gd name="T68" fmla="*/ 1387 w 1954"/>
              <a:gd name="T69" fmla="*/ 2087 h 2134"/>
              <a:gd name="T70" fmla="*/ 1179 w 1954"/>
              <a:gd name="T71" fmla="*/ 2128 h 2134"/>
              <a:gd name="T72" fmla="*/ 961 w 1954"/>
              <a:gd name="T73" fmla="*/ 2128 h 2134"/>
              <a:gd name="T74" fmla="*/ 751 w 1954"/>
              <a:gd name="T75" fmla="*/ 2087 h 2134"/>
              <a:gd name="T76" fmla="*/ 560 w 1954"/>
              <a:gd name="T77" fmla="*/ 2006 h 2134"/>
              <a:gd name="T78" fmla="*/ 389 w 1954"/>
              <a:gd name="T79" fmla="*/ 1891 h 2134"/>
              <a:gd name="T80" fmla="*/ 246 w 1954"/>
              <a:gd name="T81" fmla="*/ 1745 h 2134"/>
              <a:gd name="T82" fmla="*/ 130 w 1954"/>
              <a:gd name="T83" fmla="*/ 1576 h 2134"/>
              <a:gd name="T84" fmla="*/ 50 w 1954"/>
              <a:gd name="T85" fmla="*/ 1384 h 2134"/>
              <a:gd name="T86" fmla="*/ 6 w 1954"/>
              <a:gd name="T87" fmla="*/ 1176 h 2134"/>
              <a:gd name="T88" fmla="*/ 6 w 1954"/>
              <a:gd name="T89" fmla="*/ 958 h 2134"/>
              <a:gd name="T90" fmla="*/ 50 w 1954"/>
              <a:gd name="T91" fmla="*/ 750 h 2134"/>
              <a:gd name="T92" fmla="*/ 130 w 1954"/>
              <a:gd name="T93" fmla="*/ 557 h 2134"/>
              <a:gd name="T94" fmla="*/ 246 w 1954"/>
              <a:gd name="T95" fmla="*/ 388 h 2134"/>
              <a:gd name="T96" fmla="*/ 389 w 1954"/>
              <a:gd name="T97" fmla="*/ 243 h 2134"/>
              <a:gd name="T98" fmla="*/ 560 w 1954"/>
              <a:gd name="T99" fmla="*/ 129 h 2134"/>
              <a:gd name="T100" fmla="*/ 751 w 1954"/>
              <a:gd name="T101" fmla="*/ 47 h 2134"/>
              <a:gd name="T102" fmla="*/ 961 w 1954"/>
              <a:gd name="T103" fmla="*/ 5 h 2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4" h="2134">
                <a:moveTo>
                  <a:pt x="1069" y="0"/>
                </a:moveTo>
                <a:lnTo>
                  <a:pt x="1177" y="5"/>
                </a:lnTo>
                <a:lnTo>
                  <a:pt x="1281" y="21"/>
                </a:lnTo>
                <a:lnTo>
                  <a:pt x="1383" y="47"/>
                </a:lnTo>
                <a:lnTo>
                  <a:pt x="1479" y="82"/>
                </a:lnTo>
                <a:lnTo>
                  <a:pt x="1571" y="125"/>
                </a:lnTo>
                <a:lnTo>
                  <a:pt x="1658" y="176"/>
                </a:lnTo>
                <a:lnTo>
                  <a:pt x="1740" y="237"/>
                </a:lnTo>
                <a:lnTo>
                  <a:pt x="1783" y="190"/>
                </a:lnTo>
                <a:lnTo>
                  <a:pt x="1836" y="345"/>
                </a:lnTo>
                <a:lnTo>
                  <a:pt x="1671" y="312"/>
                </a:lnTo>
                <a:lnTo>
                  <a:pt x="1721" y="259"/>
                </a:lnTo>
                <a:lnTo>
                  <a:pt x="1638" y="198"/>
                </a:lnTo>
                <a:lnTo>
                  <a:pt x="1554" y="147"/>
                </a:lnTo>
                <a:lnTo>
                  <a:pt x="1461" y="106"/>
                </a:lnTo>
                <a:lnTo>
                  <a:pt x="1369" y="72"/>
                </a:lnTo>
                <a:lnTo>
                  <a:pt x="1271" y="49"/>
                </a:lnTo>
                <a:lnTo>
                  <a:pt x="1171" y="33"/>
                </a:lnTo>
                <a:lnTo>
                  <a:pt x="1069" y="29"/>
                </a:lnTo>
                <a:lnTo>
                  <a:pt x="967" y="33"/>
                </a:lnTo>
                <a:lnTo>
                  <a:pt x="864" y="49"/>
                </a:lnTo>
                <a:lnTo>
                  <a:pt x="766" y="72"/>
                </a:lnTo>
                <a:lnTo>
                  <a:pt x="672" y="108"/>
                </a:lnTo>
                <a:lnTo>
                  <a:pt x="580" y="151"/>
                </a:lnTo>
                <a:lnTo>
                  <a:pt x="493" y="202"/>
                </a:lnTo>
                <a:lnTo>
                  <a:pt x="411" y="263"/>
                </a:lnTo>
                <a:lnTo>
                  <a:pt x="334" y="333"/>
                </a:lnTo>
                <a:lnTo>
                  <a:pt x="266" y="410"/>
                </a:lnTo>
                <a:lnTo>
                  <a:pt x="205" y="490"/>
                </a:lnTo>
                <a:lnTo>
                  <a:pt x="152" y="579"/>
                </a:lnTo>
                <a:lnTo>
                  <a:pt x="108" y="669"/>
                </a:lnTo>
                <a:lnTo>
                  <a:pt x="75" y="765"/>
                </a:lnTo>
                <a:lnTo>
                  <a:pt x="50" y="864"/>
                </a:lnTo>
                <a:lnTo>
                  <a:pt x="36" y="964"/>
                </a:lnTo>
                <a:lnTo>
                  <a:pt x="30" y="1068"/>
                </a:lnTo>
                <a:lnTo>
                  <a:pt x="36" y="1170"/>
                </a:lnTo>
                <a:lnTo>
                  <a:pt x="50" y="1272"/>
                </a:lnTo>
                <a:lnTo>
                  <a:pt x="75" y="1370"/>
                </a:lnTo>
                <a:lnTo>
                  <a:pt x="108" y="1464"/>
                </a:lnTo>
                <a:lnTo>
                  <a:pt x="152" y="1557"/>
                </a:lnTo>
                <a:lnTo>
                  <a:pt x="205" y="1643"/>
                </a:lnTo>
                <a:lnTo>
                  <a:pt x="266" y="1726"/>
                </a:lnTo>
                <a:lnTo>
                  <a:pt x="334" y="1802"/>
                </a:lnTo>
                <a:lnTo>
                  <a:pt x="411" y="1871"/>
                </a:lnTo>
                <a:lnTo>
                  <a:pt x="493" y="1932"/>
                </a:lnTo>
                <a:lnTo>
                  <a:pt x="580" y="1983"/>
                </a:lnTo>
                <a:lnTo>
                  <a:pt x="672" y="2026"/>
                </a:lnTo>
                <a:lnTo>
                  <a:pt x="766" y="2061"/>
                </a:lnTo>
                <a:lnTo>
                  <a:pt x="864" y="2085"/>
                </a:lnTo>
                <a:lnTo>
                  <a:pt x="967" y="2101"/>
                </a:lnTo>
                <a:lnTo>
                  <a:pt x="1069" y="2105"/>
                </a:lnTo>
                <a:lnTo>
                  <a:pt x="1173" y="2101"/>
                </a:lnTo>
                <a:lnTo>
                  <a:pt x="1273" y="2085"/>
                </a:lnTo>
                <a:lnTo>
                  <a:pt x="1371" y="2061"/>
                </a:lnTo>
                <a:lnTo>
                  <a:pt x="1467" y="2026"/>
                </a:lnTo>
                <a:lnTo>
                  <a:pt x="1558" y="1983"/>
                </a:lnTo>
                <a:lnTo>
                  <a:pt x="1644" y="1932"/>
                </a:lnTo>
                <a:lnTo>
                  <a:pt x="1726" y="1871"/>
                </a:lnTo>
                <a:lnTo>
                  <a:pt x="1803" y="1802"/>
                </a:lnTo>
                <a:lnTo>
                  <a:pt x="1872" y="1724"/>
                </a:lnTo>
                <a:lnTo>
                  <a:pt x="1933" y="1643"/>
                </a:lnTo>
                <a:lnTo>
                  <a:pt x="1942" y="1655"/>
                </a:lnTo>
                <a:lnTo>
                  <a:pt x="1954" y="1665"/>
                </a:lnTo>
                <a:lnTo>
                  <a:pt x="1891" y="1747"/>
                </a:lnTo>
                <a:lnTo>
                  <a:pt x="1823" y="1822"/>
                </a:lnTo>
                <a:lnTo>
                  <a:pt x="1748" y="1891"/>
                </a:lnTo>
                <a:lnTo>
                  <a:pt x="1666" y="1951"/>
                </a:lnTo>
                <a:lnTo>
                  <a:pt x="1577" y="2006"/>
                </a:lnTo>
                <a:lnTo>
                  <a:pt x="1485" y="2052"/>
                </a:lnTo>
                <a:lnTo>
                  <a:pt x="1387" y="2087"/>
                </a:lnTo>
                <a:lnTo>
                  <a:pt x="1285" y="2112"/>
                </a:lnTo>
                <a:lnTo>
                  <a:pt x="1179" y="2128"/>
                </a:lnTo>
                <a:lnTo>
                  <a:pt x="1069" y="2134"/>
                </a:lnTo>
                <a:lnTo>
                  <a:pt x="961" y="2128"/>
                </a:lnTo>
                <a:lnTo>
                  <a:pt x="855" y="2112"/>
                </a:lnTo>
                <a:lnTo>
                  <a:pt x="751" y="2087"/>
                </a:lnTo>
                <a:lnTo>
                  <a:pt x="652" y="2050"/>
                </a:lnTo>
                <a:lnTo>
                  <a:pt x="560" y="2006"/>
                </a:lnTo>
                <a:lnTo>
                  <a:pt x="472" y="1951"/>
                </a:lnTo>
                <a:lnTo>
                  <a:pt x="389" y="1891"/>
                </a:lnTo>
                <a:lnTo>
                  <a:pt x="315" y="1822"/>
                </a:lnTo>
                <a:lnTo>
                  <a:pt x="246" y="1745"/>
                </a:lnTo>
                <a:lnTo>
                  <a:pt x="183" y="1665"/>
                </a:lnTo>
                <a:lnTo>
                  <a:pt x="130" y="1576"/>
                </a:lnTo>
                <a:lnTo>
                  <a:pt x="85" y="1482"/>
                </a:lnTo>
                <a:lnTo>
                  <a:pt x="50" y="1384"/>
                </a:lnTo>
                <a:lnTo>
                  <a:pt x="24" y="1282"/>
                </a:lnTo>
                <a:lnTo>
                  <a:pt x="6" y="1176"/>
                </a:lnTo>
                <a:lnTo>
                  <a:pt x="0" y="1068"/>
                </a:lnTo>
                <a:lnTo>
                  <a:pt x="6" y="958"/>
                </a:lnTo>
                <a:lnTo>
                  <a:pt x="24" y="852"/>
                </a:lnTo>
                <a:lnTo>
                  <a:pt x="50" y="750"/>
                </a:lnTo>
                <a:lnTo>
                  <a:pt x="85" y="652"/>
                </a:lnTo>
                <a:lnTo>
                  <a:pt x="130" y="557"/>
                </a:lnTo>
                <a:lnTo>
                  <a:pt x="183" y="471"/>
                </a:lnTo>
                <a:lnTo>
                  <a:pt x="246" y="388"/>
                </a:lnTo>
                <a:lnTo>
                  <a:pt x="315" y="312"/>
                </a:lnTo>
                <a:lnTo>
                  <a:pt x="389" y="243"/>
                </a:lnTo>
                <a:lnTo>
                  <a:pt x="472" y="182"/>
                </a:lnTo>
                <a:lnTo>
                  <a:pt x="560" y="129"/>
                </a:lnTo>
                <a:lnTo>
                  <a:pt x="652" y="84"/>
                </a:lnTo>
                <a:lnTo>
                  <a:pt x="751" y="47"/>
                </a:lnTo>
                <a:lnTo>
                  <a:pt x="855" y="21"/>
                </a:lnTo>
                <a:lnTo>
                  <a:pt x="961" y="5"/>
                </a:lnTo>
                <a:lnTo>
                  <a:pt x="1069" y="0"/>
                </a:lnTo>
                <a:close/>
              </a:path>
            </a:pathLst>
          </a:custGeom>
          <a:solidFill>
            <a:srgbClr val="3E6E28"/>
          </a:solidFill>
          <a:ln w="28575">
            <a:solidFill>
              <a:srgbClr val="3E6E28"/>
            </a:solid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5" name="Freeform 1171">
            <a:extLst>
              <a:ext uri="{FF2B5EF4-FFF2-40B4-BE49-F238E27FC236}">
                <a16:creationId xmlns:a16="http://schemas.microsoft.com/office/drawing/2014/main" id="{B16A94AD-B328-3D24-DDB3-13EC46FFF659}"/>
              </a:ext>
            </a:extLst>
          </p:cNvPr>
          <p:cNvSpPr>
            <a:spLocks/>
          </p:cNvSpPr>
          <p:nvPr/>
        </p:nvSpPr>
        <p:spPr bwMode="auto">
          <a:xfrm>
            <a:off x="7525963" y="3019209"/>
            <a:ext cx="2878527" cy="2851376"/>
          </a:xfrm>
          <a:custGeom>
            <a:avLst/>
            <a:gdLst>
              <a:gd name="T0" fmla="*/ 633 w 1263"/>
              <a:gd name="T1" fmla="*/ 0 h 1262"/>
              <a:gd name="T2" fmla="*/ 717 w 1263"/>
              <a:gd name="T3" fmla="*/ 5 h 1262"/>
              <a:gd name="T4" fmla="*/ 800 w 1263"/>
              <a:gd name="T5" fmla="*/ 23 h 1262"/>
              <a:gd name="T6" fmla="*/ 878 w 1263"/>
              <a:gd name="T7" fmla="*/ 51 h 1262"/>
              <a:gd name="T8" fmla="*/ 951 w 1263"/>
              <a:gd name="T9" fmla="*/ 86 h 1262"/>
              <a:gd name="T10" fmla="*/ 1018 w 1263"/>
              <a:gd name="T11" fmla="*/ 131 h 1262"/>
              <a:gd name="T12" fmla="*/ 1079 w 1263"/>
              <a:gd name="T13" fmla="*/ 186 h 1262"/>
              <a:gd name="T14" fmla="*/ 1132 w 1263"/>
              <a:gd name="T15" fmla="*/ 245 h 1262"/>
              <a:gd name="T16" fmla="*/ 1177 w 1263"/>
              <a:gd name="T17" fmla="*/ 314 h 1262"/>
              <a:gd name="T18" fmla="*/ 1214 w 1263"/>
              <a:gd name="T19" fmla="*/ 386 h 1262"/>
              <a:gd name="T20" fmla="*/ 1241 w 1263"/>
              <a:gd name="T21" fmla="*/ 463 h 1262"/>
              <a:gd name="T22" fmla="*/ 1257 w 1263"/>
              <a:gd name="T23" fmla="*/ 545 h 1262"/>
              <a:gd name="T24" fmla="*/ 1263 w 1263"/>
              <a:gd name="T25" fmla="*/ 632 h 1262"/>
              <a:gd name="T26" fmla="*/ 1257 w 1263"/>
              <a:gd name="T27" fmla="*/ 718 h 1262"/>
              <a:gd name="T28" fmla="*/ 1241 w 1263"/>
              <a:gd name="T29" fmla="*/ 799 h 1262"/>
              <a:gd name="T30" fmla="*/ 1214 w 1263"/>
              <a:gd name="T31" fmla="*/ 877 h 1262"/>
              <a:gd name="T32" fmla="*/ 1177 w 1263"/>
              <a:gd name="T33" fmla="*/ 950 h 1262"/>
              <a:gd name="T34" fmla="*/ 1132 w 1263"/>
              <a:gd name="T35" fmla="*/ 1017 h 1262"/>
              <a:gd name="T36" fmla="*/ 1079 w 1263"/>
              <a:gd name="T37" fmla="*/ 1078 h 1262"/>
              <a:gd name="T38" fmla="*/ 1018 w 1263"/>
              <a:gd name="T39" fmla="*/ 1131 h 1262"/>
              <a:gd name="T40" fmla="*/ 951 w 1263"/>
              <a:gd name="T41" fmla="*/ 1178 h 1262"/>
              <a:gd name="T42" fmla="*/ 878 w 1263"/>
              <a:gd name="T43" fmla="*/ 1213 h 1262"/>
              <a:gd name="T44" fmla="*/ 800 w 1263"/>
              <a:gd name="T45" fmla="*/ 1241 h 1262"/>
              <a:gd name="T46" fmla="*/ 717 w 1263"/>
              <a:gd name="T47" fmla="*/ 1258 h 1262"/>
              <a:gd name="T48" fmla="*/ 633 w 1263"/>
              <a:gd name="T49" fmla="*/ 1262 h 1262"/>
              <a:gd name="T50" fmla="*/ 546 w 1263"/>
              <a:gd name="T51" fmla="*/ 1258 h 1262"/>
              <a:gd name="T52" fmla="*/ 464 w 1263"/>
              <a:gd name="T53" fmla="*/ 1241 h 1262"/>
              <a:gd name="T54" fmla="*/ 387 w 1263"/>
              <a:gd name="T55" fmla="*/ 1213 h 1262"/>
              <a:gd name="T56" fmla="*/ 313 w 1263"/>
              <a:gd name="T57" fmla="*/ 1178 h 1262"/>
              <a:gd name="T58" fmla="*/ 246 w 1263"/>
              <a:gd name="T59" fmla="*/ 1131 h 1262"/>
              <a:gd name="T60" fmla="*/ 185 w 1263"/>
              <a:gd name="T61" fmla="*/ 1078 h 1262"/>
              <a:gd name="T62" fmla="*/ 132 w 1263"/>
              <a:gd name="T63" fmla="*/ 1017 h 1262"/>
              <a:gd name="T64" fmla="*/ 87 w 1263"/>
              <a:gd name="T65" fmla="*/ 950 h 1262"/>
              <a:gd name="T66" fmla="*/ 52 w 1263"/>
              <a:gd name="T67" fmla="*/ 877 h 1262"/>
              <a:gd name="T68" fmla="*/ 24 w 1263"/>
              <a:gd name="T69" fmla="*/ 799 h 1262"/>
              <a:gd name="T70" fmla="*/ 6 w 1263"/>
              <a:gd name="T71" fmla="*/ 718 h 1262"/>
              <a:gd name="T72" fmla="*/ 0 w 1263"/>
              <a:gd name="T73" fmla="*/ 632 h 1262"/>
              <a:gd name="T74" fmla="*/ 6 w 1263"/>
              <a:gd name="T75" fmla="*/ 545 h 1262"/>
              <a:gd name="T76" fmla="*/ 24 w 1263"/>
              <a:gd name="T77" fmla="*/ 463 h 1262"/>
              <a:gd name="T78" fmla="*/ 52 w 1263"/>
              <a:gd name="T79" fmla="*/ 386 h 1262"/>
              <a:gd name="T80" fmla="*/ 87 w 1263"/>
              <a:gd name="T81" fmla="*/ 314 h 1262"/>
              <a:gd name="T82" fmla="*/ 132 w 1263"/>
              <a:gd name="T83" fmla="*/ 245 h 1262"/>
              <a:gd name="T84" fmla="*/ 185 w 1263"/>
              <a:gd name="T85" fmla="*/ 186 h 1262"/>
              <a:gd name="T86" fmla="*/ 246 w 1263"/>
              <a:gd name="T87" fmla="*/ 131 h 1262"/>
              <a:gd name="T88" fmla="*/ 313 w 1263"/>
              <a:gd name="T89" fmla="*/ 86 h 1262"/>
              <a:gd name="T90" fmla="*/ 387 w 1263"/>
              <a:gd name="T91" fmla="*/ 51 h 1262"/>
              <a:gd name="T92" fmla="*/ 464 w 1263"/>
              <a:gd name="T93" fmla="*/ 23 h 1262"/>
              <a:gd name="T94" fmla="*/ 546 w 1263"/>
              <a:gd name="T95" fmla="*/ 5 h 1262"/>
              <a:gd name="T96" fmla="*/ 633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3" y="0"/>
                </a:moveTo>
                <a:lnTo>
                  <a:pt x="717" y="5"/>
                </a:lnTo>
                <a:lnTo>
                  <a:pt x="800" y="23"/>
                </a:lnTo>
                <a:lnTo>
                  <a:pt x="878" y="51"/>
                </a:lnTo>
                <a:lnTo>
                  <a:pt x="951" y="86"/>
                </a:lnTo>
                <a:lnTo>
                  <a:pt x="1018" y="131"/>
                </a:lnTo>
                <a:lnTo>
                  <a:pt x="1079" y="186"/>
                </a:lnTo>
                <a:lnTo>
                  <a:pt x="1132" y="245"/>
                </a:lnTo>
                <a:lnTo>
                  <a:pt x="1177" y="314"/>
                </a:lnTo>
                <a:lnTo>
                  <a:pt x="1214" y="386"/>
                </a:lnTo>
                <a:lnTo>
                  <a:pt x="1241" y="463"/>
                </a:lnTo>
                <a:lnTo>
                  <a:pt x="1257" y="545"/>
                </a:lnTo>
                <a:lnTo>
                  <a:pt x="1263" y="632"/>
                </a:lnTo>
                <a:lnTo>
                  <a:pt x="1257" y="718"/>
                </a:lnTo>
                <a:lnTo>
                  <a:pt x="1241" y="799"/>
                </a:lnTo>
                <a:lnTo>
                  <a:pt x="1214" y="877"/>
                </a:lnTo>
                <a:lnTo>
                  <a:pt x="1177" y="950"/>
                </a:lnTo>
                <a:lnTo>
                  <a:pt x="1132" y="1017"/>
                </a:lnTo>
                <a:lnTo>
                  <a:pt x="1079" y="1078"/>
                </a:lnTo>
                <a:lnTo>
                  <a:pt x="1018" y="1131"/>
                </a:lnTo>
                <a:lnTo>
                  <a:pt x="951" y="1178"/>
                </a:lnTo>
                <a:lnTo>
                  <a:pt x="878" y="1213"/>
                </a:lnTo>
                <a:lnTo>
                  <a:pt x="800" y="1241"/>
                </a:lnTo>
                <a:lnTo>
                  <a:pt x="717" y="1258"/>
                </a:lnTo>
                <a:lnTo>
                  <a:pt x="633" y="1262"/>
                </a:lnTo>
                <a:lnTo>
                  <a:pt x="546" y="1258"/>
                </a:lnTo>
                <a:lnTo>
                  <a:pt x="464" y="1241"/>
                </a:lnTo>
                <a:lnTo>
                  <a:pt x="387" y="1213"/>
                </a:lnTo>
                <a:lnTo>
                  <a:pt x="313" y="1178"/>
                </a:lnTo>
                <a:lnTo>
                  <a:pt x="246" y="1131"/>
                </a:lnTo>
                <a:lnTo>
                  <a:pt x="185" y="1078"/>
                </a:lnTo>
                <a:lnTo>
                  <a:pt x="132" y="1017"/>
                </a:lnTo>
                <a:lnTo>
                  <a:pt x="87" y="950"/>
                </a:lnTo>
                <a:lnTo>
                  <a:pt x="52" y="877"/>
                </a:lnTo>
                <a:lnTo>
                  <a:pt x="24" y="799"/>
                </a:lnTo>
                <a:lnTo>
                  <a:pt x="6" y="718"/>
                </a:lnTo>
                <a:lnTo>
                  <a:pt x="0" y="632"/>
                </a:lnTo>
                <a:lnTo>
                  <a:pt x="6" y="545"/>
                </a:lnTo>
                <a:lnTo>
                  <a:pt x="24" y="463"/>
                </a:lnTo>
                <a:lnTo>
                  <a:pt x="52" y="386"/>
                </a:lnTo>
                <a:lnTo>
                  <a:pt x="87" y="314"/>
                </a:lnTo>
                <a:lnTo>
                  <a:pt x="132" y="245"/>
                </a:lnTo>
                <a:lnTo>
                  <a:pt x="185" y="186"/>
                </a:lnTo>
                <a:lnTo>
                  <a:pt x="246" y="131"/>
                </a:lnTo>
                <a:lnTo>
                  <a:pt x="313" y="86"/>
                </a:lnTo>
                <a:lnTo>
                  <a:pt x="387" y="51"/>
                </a:lnTo>
                <a:lnTo>
                  <a:pt x="464" y="23"/>
                </a:lnTo>
                <a:lnTo>
                  <a:pt x="546" y="5"/>
                </a:lnTo>
                <a:lnTo>
                  <a:pt x="633"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6" name="Freeform 1110">
            <a:extLst>
              <a:ext uri="{FF2B5EF4-FFF2-40B4-BE49-F238E27FC236}">
                <a16:creationId xmlns:a16="http://schemas.microsoft.com/office/drawing/2014/main" id="{A71CE6C7-44DF-6FC5-3EC4-85337F79A365}"/>
              </a:ext>
            </a:extLst>
          </p:cNvPr>
          <p:cNvSpPr>
            <a:spLocks noEditPoints="1"/>
          </p:cNvSpPr>
          <p:nvPr/>
        </p:nvSpPr>
        <p:spPr bwMode="auto">
          <a:xfrm>
            <a:off x="10210800" y="2529600"/>
            <a:ext cx="3863448" cy="3830596"/>
          </a:xfrm>
          <a:prstGeom prst="ellipse">
            <a:avLst/>
          </a:prstGeom>
          <a:solidFill>
            <a:schemeClr val="bg1">
              <a:lumMod val="95000"/>
            </a:schemeClr>
          </a:solidFill>
          <a:ln w="57150">
            <a:solidFill>
              <a:srgbClr val="04A6C2"/>
            </a:solid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7" name="Freeform 1205">
            <a:extLst>
              <a:ext uri="{FF2B5EF4-FFF2-40B4-BE49-F238E27FC236}">
                <a16:creationId xmlns:a16="http://schemas.microsoft.com/office/drawing/2014/main" id="{8C15D260-8001-116E-A00B-F8644939C8D7}"/>
              </a:ext>
            </a:extLst>
          </p:cNvPr>
          <p:cNvSpPr>
            <a:spLocks/>
          </p:cNvSpPr>
          <p:nvPr/>
        </p:nvSpPr>
        <p:spPr bwMode="auto">
          <a:xfrm>
            <a:off x="10689594" y="3005677"/>
            <a:ext cx="2905858" cy="2878449"/>
          </a:xfrm>
          <a:custGeom>
            <a:avLst/>
            <a:gdLst>
              <a:gd name="T0" fmla="*/ 638 w 1276"/>
              <a:gd name="T1" fmla="*/ 0 h 1274"/>
              <a:gd name="T2" fmla="*/ 724 w 1276"/>
              <a:gd name="T3" fmla="*/ 6 h 1274"/>
              <a:gd name="T4" fmla="*/ 807 w 1276"/>
              <a:gd name="T5" fmla="*/ 23 h 1274"/>
              <a:gd name="T6" fmla="*/ 885 w 1276"/>
              <a:gd name="T7" fmla="*/ 51 h 1274"/>
              <a:gd name="T8" fmla="*/ 960 w 1276"/>
              <a:gd name="T9" fmla="*/ 86 h 1274"/>
              <a:gd name="T10" fmla="*/ 1027 w 1276"/>
              <a:gd name="T11" fmla="*/ 133 h 1274"/>
              <a:gd name="T12" fmla="*/ 1090 w 1276"/>
              <a:gd name="T13" fmla="*/ 186 h 1274"/>
              <a:gd name="T14" fmla="*/ 1143 w 1276"/>
              <a:gd name="T15" fmla="*/ 247 h 1274"/>
              <a:gd name="T16" fmla="*/ 1188 w 1276"/>
              <a:gd name="T17" fmla="*/ 316 h 1274"/>
              <a:gd name="T18" fmla="*/ 1225 w 1276"/>
              <a:gd name="T19" fmla="*/ 388 h 1274"/>
              <a:gd name="T20" fmla="*/ 1253 w 1276"/>
              <a:gd name="T21" fmla="*/ 467 h 1274"/>
              <a:gd name="T22" fmla="*/ 1270 w 1276"/>
              <a:gd name="T23" fmla="*/ 551 h 1274"/>
              <a:gd name="T24" fmla="*/ 1276 w 1276"/>
              <a:gd name="T25" fmla="*/ 638 h 1274"/>
              <a:gd name="T26" fmla="*/ 1270 w 1276"/>
              <a:gd name="T27" fmla="*/ 724 h 1274"/>
              <a:gd name="T28" fmla="*/ 1253 w 1276"/>
              <a:gd name="T29" fmla="*/ 807 h 1274"/>
              <a:gd name="T30" fmla="*/ 1225 w 1276"/>
              <a:gd name="T31" fmla="*/ 885 h 1274"/>
              <a:gd name="T32" fmla="*/ 1188 w 1276"/>
              <a:gd name="T33" fmla="*/ 958 h 1274"/>
              <a:gd name="T34" fmla="*/ 1143 w 1276"/>
              <a:gd name="T35" fmla="*/ 1027 h 1274"/>
              <a:gd name="T36" fmla="*/ 1090 w 1276"/>
              <a:gd name="T37" fmla="*/ 1087 h 1274"/>
              <a:gd name="T38" fmla="*/ 1027 w 1276"/>
              <a:gd name="T39" fmla="*/ 1142 h 1274"/>
              <a:gd name="T40" fmla="*/ 960 w 1276"/>
              <a:gd name="T41" fmla="*/ 1188 h 1274"/>
              <a:gd name="T42" fmla="*/ 885 w 1276"/>
              <a:gd name="T43" fmla="*/ 1225 h 1274"/>
              <a:gd name="T44" fmla="*/ 807 w 1276"/>
              <a:gd name="T45" fmla="*/ 1252 h 1274"/>
              <a:gd name="T46" fmla="*/ 724 w 1276"/>
              <a:gd name="T47" fmla="*/ 1268 h 1274"/>
              <a:gd name="T48" fmla="*/ 638 w 1276"/>
              <a:gd name="T49" fmla="*/ 1274 h 1274"/>
              <a:gd name="T50" fmla="*/ 552 w 1276"/>
              <a:gd name="T51" fmla="*/ 1268 h 1274"/>
              <a:gd name="T52" fmla="*/ 469 w 1276"/>
              <a:gd name="T53" fmla="*/ 1252 h 1274"/>
              <a:gd name="T54" fmla="*/ 391 w 1276"/>
              <a:gd name="T55" fmla="*/ 1225 h 1274"/>
              <a:gd name="T56" fmla="*/ 316 w 1276"/>
              <a:gd name="T57" fmla="*/ 1188 h 1274"/>
              <a:gd name="T58" fmla="*/ 249 w 1276"/>
              <a:gd name="T59" fmla="*/ 1142 h 1274"/>
              <a:gd name="T60" fmla="*/ 186 w 1276"/>
              <a:gd name="T61" fmla="*/ 1087 h 1274"/>
              <a:gd name="T62" fmla="*/ 133 w 1276"/>
              <a:gd name="T63" fmla="*/ 1027 h 1274"/>
              <a:gd name="T64" fmla="*/ 88 w 1276"/>
              <a:gd name="T65" fmla="*/ 958 h 1274"/>
              <a:gd name="T66" fmla="*/ 51 w 1276"/>
              <a:gd name="T67" fmla="*/ 885 h 1274"/>
              <a:gd name="T68" fmla="*/ 23 w 1276"/>
              <a:gd name="T69" fmla="*/ 807 h 1274"/>
              <a:gd name="T70" fmla="*/ 6 w 1276"/>
              <a:gd name="T71" fmla="*/ 724 h 1274"/>
              <a:gd name="T72" fmla="*/ 0 w 1276"/>
              <a:gd name="T73" fmla="*/ 638 h 1274"/>
              <a:gd name="T74" fmla="*/ 6 w 1276"/>
              <a:gd name="T75" fmla="*/ 551 h 1274"/>
              <a:gd name="T76" fmla="*/ 23 w 1276"/>
              <a:gd name="T77" fmla="*/ 467 h 1274"/>
              <a:gd name="T78" fmla="*/ 51 w 1276"/>
              <a:gd name="T79" fmla="*/ 388 h 1274"/>
              <a:gd name="T80" fmla="*/ 88 w 1276"/>
              <a:gd name="T81" fmla="*/ 316 h 1274"/>
              <a:gd name="T82" fmla="*/ 133 w 1276"/>
              <a:gd name="T83" fmla="*/ 247 h 1274"/>
              <a:gd name="T84" fmla="*/ 186 w 1276"/>
              <a:gd name="T85" fmla="*/ 186 h 1274"/>
              <a:gd name="T86" fmla="*/ 249 w 1276"/>
              <a:gd name="T87" fmla="*/ 133 h 1274"/>
              <a:gd name="T88" fmla="*/ 316 w 1276"/>
              <a:gd name="T89" fmla="*/ 86 h 1274"/>
              <a:gd name="T90" fmla="*/ 391 w 1276"/>
              <a:gd name="T91" fmla="*/ 51 h 1274"/>
              <a:gd name="T92" fmla="*/ 469 w 1276"/>
              <a:gd name="T93" fmla="*/ 23 h 1274"/>
              <a:gd name="T94" fmla="*/ 552 w 1276"/>
              <a:gd name="T95" fmla="*/ 6 h 1274"/>
              <a:gd name="T96" fmla="*/ 638 w 1276"/>
              <a:gd name="T97" fmla="*/ 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274">
                <a:moveTo>
                  <a:pt x="638" y="0"/>
                </a:moveTo>
                <a:lnTo>
                  <a:pt x="724" y="6"/>
                </a:lnTo>
                <a:lnTo>
                  <a:pt x="807" y="23"/>
                </a:lnTo>
                <a:lnTo>
                  <a:pt x="885" y="51"/>
                </a:lnTo>
                <a:lnTo>
                  <a:pt x="960" y="86"/>
                </a:lnTo>
                <a:lnTo>
                  <a:pt x="1027" y="133"/>
                </a:lnTo>
                <a:lnTo>
                  <a:pt x="1090" y="186"/>
                </a:lnTo>
                <a:lnTo>
                  <a:pt x="1143" y="247"/>
                </a:lnTo>
                <a:lnTo>
                  <a:pt x="1188" y="316"/>
                </a:lnTo>
                <a:lnTo>
                  <a:pt x="1225" y="388"/>
                </a:lnTo>
                <a:lnTo>
                  <a:pt x="1253" y="467"/>
                </a:lnTo>
                <a:lnTo>
                  <a:pt x="1270" y="551"/>
                </a:lnTo>
                <a:lnTo>
                  <a:pt x="1276" y="638"/>
                </a:lnTo>
                <a:lnTo>
                  <a:pt x="1270" y="724"/>
                </a:lnTo>
                <a:lnTo>
                  <a:pt x="1253" y="807"/>
                </a:lnTo>
                <a:lnTo>
                  <a:pt x="1225" y="885"/>
                </a:lnTo>
                <a:lnTo>
                  <a:pt x="1188" y="958"/>
                </a:lnTo>
                <a:lnTo>
                  <a:pt x="1143" y="1027"/>
                </a:lnTo>
                <a:lnTo>
                  <a:pt x="1090" y="1087"/>
                </a:lnTo>
                <a:lnTo>
                  <a:pt x="1027" y="1142"/>
                </a:lnTo>
                <a:lnTo>
                  <a:pt x="960" y="1188"/>
                </a:lnTo>
                <a:lnTo>
                  <a:pt x="885" y="1225"/>
                </a:lnTo>
                <a:lnTo>
                  <a:pt x="807" y="1252"/>
                </a:lnTo>
                <a:lnTo>
                  <a:pt x="724" y="1268"/>
                </a:lnTo>
                <a:lnTo>
                  <a:pt x="638" y="1274"/>
                </a:lnTo>
                <a:lnTo>
                  <a:pt x="552" y="1268"/>
                </a:lnTo>
                <a:lnTo>
                  <a:pt x="469" y="1252"/>
                </a:lnTo>
                <a:lnTo>
                  <a:pt x="391" y="1225"/>
                </a:lnTo>
                <a:lnTo>
                  <a:pt x="316" y="1188"/>
                </a:lnTo>
                <a:lnTo>
                  <a:pt x="249" y="1142"/>
                </a:lnTo>
                <a:lnTo>
                  <a:pt x="186" y="1087"/>
                </a:lnTo>
                <a:lnTo>
                  <a:pt x="133" y="1027"/>
                </a:lnTo>
                <a:lnTo>
                  <a:pt x="88" y="958"/>
                </a:lnTo>
                <a:lnTo>
                  <a:pt x="51" y="885"/>
                </a:lnTo>
                <a:lnTo>
                  <a:pt x="23" y="807"/>
                </a:lnTo>
                <a:lnTo>
                  <a:pt x="6" y="724"/>
                </a:lnTo>
                <a:lnTo>
                  <a:pt x="0" y="638"/>
                </a:lnTo>
                <a:lnTo>
                  <a:pt x="6" y="551"/>
                </a:lnTo>
                <a:lnTo>
                  <a:pt x="23" y="467"/>
                </a:lnTo>
                <a:lnTo>
                  <a:pt x="51" y="388"/>
                </a:lnTo>
                <a:lnTo>
                  <a:pt x="88" y="316"/>
                </a:lnTo>
                <a:lnTo>
                  <a:pt x="133" y="247"/>
                </a:lnTo>
                <a:lnTo>
                  <a:pt x="186" y="186"/>
                </a:lnTo>
                <a:lnTo>
                  <a:pt x="249" y="133"/>
                </a:lnTo>
                <a:lnTo>
                  <a:pt x="316" y="86"/>
                </a:lnTo>
                <a:lnTo>
                  <a:pt x="391" y="51"/>
                </a:lnTo>
                <a:lnTo>
                  <a:pt x="469" y="23"/>
                </a:lnTo>
                <a:lnTo>
                  <a:pt x="552" y="6"/>
                </a:lnTo>
                <a:lnTo>
                  <a:pt x="638" y="0"/>
                </a:lnTo>
                <a:close/>
              </a:path>
            </a:pathLst>
          </a:custGeom>
          <a:solidFill>
            <a:schemeClr val="bg1">
              <a:lumMod val="95000"/>
            </a:schemeClr>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18" name="Rectangle 855">
            <a:extLst>
              <a:ext uri="{FF2B5EF4-FFF2-40B4-BE49-F238E27FC236}">
                <a16:creationId xmlns:a16="http://schemas.microsoft.com/office/drawing/2014/main" id="{36A4483D-5794-D09D-6DD7-4460BC24F0FD}"/>
              </a:ext>
            </a:extLst>
          </p:cNvPr>
          <p:cNvSpPr>
            <a:spLocks noChangeArrowheads="1"/>
          </p:cNvSpPr>
          <p:nvPr/>
        </p:nvSpPr>
        <p:spPr bwMode="auto">
          <a:xfrm>
            <a:off x="7404642" y="6798173"/>
            <a:ext cx="2881355" cy="1419959"/>
          </a:xfrm>
          <a:prstGeom prst="roundRect">
            <a:avLst/>
          </a:prstGeom>
          <a:solidFill>
            <a:srgbClr val="3E6E28"/>
          </a:solidFill>
          <a:ln w="0">
            <a:noFill/>
            <a:prstDash val="solid"/>
            <a:miter lim="800000"/>
            <a:headEnd/>
            <a:tailEnd/>
          </a:ln>
        </p:spPr>
        <p:txBody>
          <a:bodyPr vert="horz" wrap="square" lIns="182880" tIns="91440" rIns="182880" bIns="91440" numCol="1" anchor="ctr" anchorCtr="0" compatLnSpc="1">
            <a:prstTxWarp prst="textNoShape">
              <a:avLst/>
            </a:prstTxWarp>
          </a:bodyPr>
          <a:lstStyle/>
          <a:p>
            <a:pPr algn="ctr"/>
            <a:r>
              <a:rPr lang="en-GB" sz="3000" b="1" noProof="0" dirty="0">
                <a:solidFill>
                  <a:schemeClr val="bg1"/>
                </a:solidFill>
                <a:latin typeface="+mj-lt"/>
              </a:rPr>
              <a:t>Riconoscimento delle opportunità</a:t>
            </a:r>
          </a:p>
        </p:txBody>
      </p:sp>
      <p:sp>
        <p:nvSpPr>
          <p:cNvPr id="19" name="Rectangle 68">
            <a:extLst>
              <a:ext uri="{FF2B5EF4-FFF2-40B4-BE49-F238E27FC236}">
                <a16:creationId xmlns:a16="http://schemas.microsoft.com/office/drawing/2014/main" id="{3AF0923F-6FCB-57B1-81DC-623E5F5D18BB}"/>
              </a:ext>
            </a:extLst>
          </p:cNvPr>
          <p:cNvSpPr/>
          <p:nvPr/>
        </p:nvSpPr>
        <p:spPr>
          <a:xfrm flipH="1">
            <a:off x="7446860" y="8560075"/>
            <a:ext cx="2728954" cy="825226"/>
          </a:xfrm>
          <a:prstGeom prst="rect">
            <a:avLst/>
          </a:prstGeom>
        </p:spPr>
        <p:txBody>
          <a:bodyPr wrap="square" lIns="0" tIns="0" rIns="0" bIns="0" anchor="ctr">
            <a:spAutoFit/>
          </a:bodyPr>
          <a:lstStyle/>
          <a:p>
            <a:pPr algn="ctr">
              <a:lnSpc>
                <a:spcPct val="110000"/>
              </a:lnSpc>
            </a:pPr>
            <a:r>
              <a:rPr lang="en-GB" sz="2500" kern="100" noProof="0" dirty="0">
                <a:latin typeface="+mj-lt"/>
                <a:ea typeface="Aptos" panose="020B0004020202020204" pitchFamily="34" charset="0"/>
                <a:cs typeface="Times New Roman" panose="02020603050405020304" pitchFamily="18" charset="0"/>
              </a:rPr>
              <a:t>Idee che nascono da esigenze o tendenze</a:t>
            </a:r>
            <a:endParaRPr lang="en-GB" sz="2500" noProof="0" dirty="0">
              <a:solidFill>
                <a:schemeClr val="tx1">
                  <a:lumMod val="75000"/>
                  <a:lumOff val="25000"/>
                </a:schemeClr>
              </a:solidFill>
              <a:latin typeface="+mj-lt"/>
            </a:endParaRPr>
          </a:p>
        </p:txBody>
      </p:sp>
      <p:sp>
        <p:nvSpPr>
          <p:cNvPr id="20" name="Rectangle 855">
            <a:extLst>
              <a:ext uri="{FF2B5EF4-FFF2-40B4-BE49-F238E27FC236}">
                <a16:creationId xmlns:a16="http://schemas.microsoft.com/office/drawing/2014/main" id="{08FD713C-10F5-84F8-6CA4-136F619F033C}"/>
              </a:ext>
            </a:extLst>
          </p:cNvPr>
          <p:cNvSpPr>
            <a:spLocks noChangeArrowheads="1"/>
          </p:cNvSpPr>
          <p:nvPr/>
        </p:nvSpPr>
        <p:spPr bwMode="auto">
          <a:xfrm>
            <a:off x="10738464" y="6798173"/>
            <a:ext cx="2881355" cy="1419959"/>
          </a:xfrm>
          <a:prstGeom prst="roundRect">
            <a:avLst/>
          </a:prstGeom>
          <a:solidFill>
            <a:srgbClr val="04A6C2"/>
          </a:solidFill>
          <a:ln w="0">
            <a:noFill/>
            <a:prstDash val="solid"/>
            <a:miter lim="800000"/>
            <a:headEnd/>
            <a:tailEnd/>
          </a:ln>
        </p:spPr>
        <p:txBody>
          <a:bodyPr vert="horz" wrap="square" lIns="182880" tIns="91440" rIns="182880" bIns="91440" numCol="1" anchor="ctr" anchorCtr="0" compatLnSpc="1">
            <a:prstTxWarp prst="textNoShape">
              <a:avLst/>
            </a:prstTxWarp>
          </a:bodyPr>
          <a:lstStyle/>
          <a:p>
            <a:pPr algn="ctr"/>
            <a:r>
              <a:rPr lang="en-GB" sz="3000" b="1" kern="100" noProof="0" dirty="0">
                <a:solidFill>
                  <a:schemeClr val="bg1"/>
                </a:solidFill>
                <a:latin typeface="+mj-lt"/>
                <a:ea typeface="Aptos" panose="020B0004020202020204" pitchFamily="34" charset="0"/>
                <a:cs typeface="Times New Roman" panose="02020603050405020304" pitchFamily="18" charset="0"/>
              </a:rPr>
              <a:t>Pensiero strategico e pianificazione</a:t>
            </a:r>
            <a:endParaRPr lang="en-GB" sz="3000" b="1" noProof="0" dirty="0">
              <a:solidFill>
                <a:schemeClr val="bg1"/>
              </a:solidFill>
              <a:latin typeface="+mj-lt"/>
            </a:endParaRPr>
          </a:p>
        </p:txBody>
      </p:sp>
      <p:sp>
        <p:nvSpPr>
          <p:cNvPr id="21" name="Rectangle 855">
            <a:extLst>
              <a:ext uri="{FF2B5EF4-FFF2-40B4-BE49-F238E27FC236}">
                <a16:creationId xmlns:a16="http://schemas.microsoft.com/office/drawing/2014/main" id="{24D5E53E-AB5D-0E98-9102-503F4C3435E8}"/>
              </a:ext>
            </a:extLst>
          </p:cNvPr>
          <p:cNvSpPr>
            <a:spLocks noChangeArrowheads="1"/>
          </p:cNvSpPr>
          <p:nvPr/>
        </p:nvSpPr>
        <p:spPr bwMode="auto">
          <a:xfrm>
            <a:off x="14074248" y="6798173"/>
            <a:ext cx="2881355" cy="1419959"/>
          </a:xfrm>
          <a:prstGeom prst="roundRect">
            <a:avLst/>
          </a:prstGeom>
          <a:solidFill>
            <a:srgbClr val="FF0000"/>
          </a:solidFill>
          <a:ln w="0">
            <a:solidFill>
              <a:srgbClr val="FF0000"/>
            </a:solidFill>
            <a:prstDash val="solid"/>
            <a:miter lim="800000"/>
            <a:headEnd/>
            <a:tailEnd/>
          </a:ln>
        </p:spPr>
        <p:txBody>
          <a:bodyPr vert="horz" wrap="square" lIns="182880" tIns="91440" rIns="182880" bIns="91440" numCol="1" anchor="ctr" anchorCtr="0" compatLnSpc="1">
            <a:prstTxWarp prst="textNoShape">
              <a:avLst/>
            </a:prstTxWarp>
          </a:bodyPr>
          <a:lstStyle/>
          <a:p>
            <a:pPr algn="ctr"/>
            <a:r>
              <a:rPr lang="en-GB" sz="3000" b="1" kern="100" noProof="0" dirty="0">
                <a:solidFill>
                  <a:schemeClr val="bg1"/>
                </a:solidFill>
                <a:latin typeface="+mj-lt"/>
                <a:ea typeface="Aptos" panose="020B0004020202020204" pitchFamily="34" charset="0"/>
                <a:cs typeface="Times New Roman" panose="02020603050405020304" pitchFamily="18" charset="0"/>
              </a:rPr>
              <a:t>Impatto sostenibile e creativo</a:t>
            </a:r>
            <a:endParaRPr lang="en-GB" sz="3000" b="1" noProof="0" dirty="0">
              <a:solidFill>
                <a:schemeClr val="bg1"/>
              </a:solidFill>
              <a:latin typeface="+mj-lt"/>
            </a:endParaRPr>
          </a:p>
        </p:txBody>
      </p:sp>
      <p:sp>
        <p:nvSpPr>
          <p:cNvPr id="22" name="Rectangle 71">
            <a:extLst>
              <a:ext uri="{FF2B5EF4-FFF2-40B4-BE49-F238E27FC236}">
                <a16:creationId xmlns:a16="http://schemas.microsoft.com/office/drawing/2014/main" id="{377F9551-228E-FA2E-3DDF-927E11B5A99B}"/>
              </a:ext>
            </a:extLst>
          </p:cNvPr>
          <p:cNvSpPr/>
          <p:nvPr/>
        </p:nvSpPr>
        <p:spPr>
          <a:xfrm flipH="1">
            <a:off x="10814664" y="8560075"/>
            <a:ext cx="2728954" cy="825226"/>
          </a:xfrm>
          <a:prstGeom prst="rect">
            <a:avLst/>
          </a:prstGeom>
        </p:spPr>
        <p:txBody>
          <a:bodyPr wrap="square" lIns="0" tIns="0" rIns="0" bIns="0" anchor="ctr">
            <a:spAutoFit/>
          </a:bodyPr>
          <a:lstStyle/>
          <a:p>
            <a:pPr algn="ctr">
              <a:lnSpc>
                <a:spcPct val="110000"/>
              </a:lnSpc>
            </a:pPr>
            <a:r>
              <a:rPr lang="en-GB" sz="2500" kern="100" noProof="0" dirty="0">
                <a:latin typeface="+mj-lt"/>
                <a:ea typeface="Aptos" panose="020B0004020202020204" pitchFamily="34" charset="0"/>
                <a:cs typeface="Times New Roman" panose="02020603050405020304" pitchFamily="18" charset="0"/>
              </a:rPr>
              <a:t>Strumenti, analisi dei rischi, percorsi pratici</a:t>
            </a:r>
            <a:endParaRPr lang="en-GB" sz="2500" noProof="0" dirty="0">
              <a:solidFill>
                <a:schemeClr val="tx1">
                  <a:lumMod val="75000"/>
                  <a:lumOff val="25000"/>
                </a:schemeClr>
              </a:solidFill>
              <a:latin typeface="+mj-lt"/>
            </a:endParaRPr>
          </a:p>
        </p:txBody>
      </p:sp>
      <p:sp>
        <p:nvSpPr>
          <p:cNvPr id="23" name="Rectangle 72">
            <a:extLst>
              <a:ext uri="{FF2B5EF4-FFF2-40B4-BE49-F238E27FC236}">
                <a16:creationId xmlns:a16="http://schemas.microsoft.com/office/drawing/2014/main" id="{A4F8102D-8490-49F3-7E57-A05224890886}"/>
              </a:ext>
            </a:extLst>
          </p:cNvPr>
          <p:cNvSpPr/>
          <p:nvPr/>
        </p:nvSpPr>
        <p:spPr>
          <a:xfrm flipH="1">
            <a:off x="14040265" y="8560075"/>
            <a:ext cx="2881355" cy="825226"/>
          </a:xfrm>
          <a:prstGeom prst="rect">
            <a:avLst/>
          </a:prstGeom>
        </p:spPr>
        <p:txBody>
          <a:bodyPr wrap="square" lIns="0" tIns="0" rIns="0" bIns="0" anchor="ctr">
            <a:spAutoFit/>
          </a:bodyPr>
          <a:lstStyle/>
          <a:p>
            <a:pPr algn="ctr">
              <a:lnSpc>
                <a:spcPct val="110000"/>
              </a:lnSpc>
            </a:pPr>
            <a:r>
              <a:rPr lang="en-GB" sz="2500" kern="100" noProof="0" dirty="0">
                <a:latin typeface="+mj-lt"/>
                <a:ea typeface="Aptos" panose="020B0004020202020204" pitchFamily="34" charset="0"/>
                <a:cs typeface="Times New Roman" panose="02020603050405020304" pitchFamily="18" charset="0"/>
              </a:rPr>
              <a:t>Attuazione ben allineata e realistica</a:t>
            </a:r>
            <a:endParaRPr lang="en-GB" sz="2500" noProof="0" dirty="0">
              <a:solidFill>
                <a:schemeClr val="tx1">
                  <a:lumMod val="75000"/>
                  <a:lumOff val="25000"/>
                </a:schemeClr>
              </a:solidFill>
              <a:latin typeface="+mj-lt"/>
            </a:endParaRPr>
          </a:p>
        </p:txBody>
      </p:sp>
      <p:sp>
        <p:nvSpPr>
          <p:cNvPr id="24" name="Freeform 1114">
            <a:extLst>
              <a:ext uri="{FF2B5EF4-FFF2-40B4-BE49-F238E27FC236}">
                <a16:creationId xmlns:a16="http://schemas.microsoft.com/office/drawing/2014/main" id="{01242DF2-404D-F322-455C-427982ADC85C}"/>
              </a:ext>
            </a:extLst>
          </p:cNvPr>
          <p:cNvSpPr>
            <a:spLocks/>
          </p:cNvSpPr>
          <p:nvPr/>
        </p:nvSpPr>
        <p:spPr bwMode="auto">
          <a:xfrm>
            <a:off x="14213628" y="3356393"/>
            <a:ext cx="2187031" cy="2169838"/>
          </a:xfrm>
          <a:custGeom>
            <a:avLst/>
            <a:gdLst>
              <a:gd name="T0" fmla="*/ 632 w 1263"/>
              <a:gd name="T1" fmla="*/ 0 h 1262"/>
              <a:gd name="T2" fmla="*/ 717 w 1263"/>
              <a:gd name="T3" fmla="*/ 5 h 1262"/>
              <a:gd name="T4" fmla="*/ 799 w 1263"/>
              <a:gd name="T5" fmla="*/ 21 h 1262"/>
              <a:gd name="T6" fmla="*/ 878 w 1263"/>
              <a:gd name="T7" fmla="*/ 49 h 1262"/>
              <a:gd name="T8" fmla="*/ 951 w 1263"/>
              <a:gd name="T9" fmla="*/ 86 h 1262"/>
              <a:gd name="T10" fmla="*/ 1017 w 1263"/>
              <a:gd name="T11" fmla="*/ 131 h 1262"/>
              <a:gd name="T12" fmla="*/ 1078 w 1263"/>
              <a:gd name="T13" fmla="*/ 184 h 1262"/>
              <a:gd name="T14" fmla="*/ 1131 w 1263"/>
              <a:gd name="T15" fmla="*/ 245 h 1262"/>
              <a:gd name="T16" fmla="*/ 1176 w 1263"/>
              <a:gd name="T17" fmla="*/ 312 h 1262"/>
              <a:gd name="T18" fmla="*/ 1214 w 1263"/>
              <a:gd name="T19" fmla="*/ 384 h 1262"/>
              <a:gd name="T20" fmla="*/ 1241 w 1263"/>
              <a:gd name="T21" fmla="*/ 463 h 1262"/>
              <a:gd name="T22" fmla="*/ 1257 w 1263"/>
              <a:gd name="T23" fmla="*/ 545 h 1262"/>
              <a:gd name="T24" fmla="*/ 1263 w 1263"/>
              <a:gd name="T25" fmla="*/ 630 h 1262"/>
              <a:gd name="T26" fmla="*/ 1257 w 1263"/>
              <a:gd name="T27" fmla="*/ 716 h 1262"/>
              <a:gd name="T28" fmla="*/ 1241 w 1263"/>
              <a:gd name="T29" fmla="*/ 799 h 1262"/>
              <a:gd name="T30" fmla="*/ 1214 w 1263"/>
              <a:gd name="T31" fmla="*/ 877 h 1262"/>
              <a:gd name="T32" fmla="*/ 1176 w 1263"/>
              <a:gd name="T33" fmla="*/ 950 h 1262"/>
              <a:gd name="T34" fmla="*/ 1131 w 1263"/>
              <a:gd name="T35" fmla="*/ 1017 h 1262"/>
              <a:gd name="T36" fmla="*/ 1078 w 1263"/>
              <a:gd name="T37" fmla="*/ 1078 h 1262"/>
              <a:gd name="T38" fmla="*/ 1017 w 1263"/>
              <a:gd name="T39" fmla="*/ 1131 h 1262"/>
              <a:gd name="T40" fmla="*/ 951 w 1263"/>
              <a:gd name="T41" fmla="*/ 1176 h 1262"/>
              <a:gd name="T42" fmla="*/ 878 w 1263"/>
              <a:gd name="T43" fmla="*/ 1213 h 1262"/>
              <a:gd name="T44" fmla="*/ 799 w 1263"/>
              <a:gd name="T45" fmla="*/ 1241 h 1262"/>
              <a:gd name="T46" fmla="*/ 717 w 1263"/>
              <a:gd name="T47" fmla="*/ 1256 h 1262"/>
              <a:gd name="T48" fmla="*/ 632 w 1263"/>
              <a:gd name="T49" fmla="*/ 1262 h 1262"/>
              <a:gd name="T50" fmla="*/ 546 w 1263"/>
              <a:gd name="T51" fmla="*/ 1256 h 1262"/>
              <a:gd name="T52" fmla="*/ 464 w 1263"/>
              <a:gd name="T53" fmla="*/ 1241 h 1262"/>
              <a:gd name="T54" fmla="*/ 385 w 1263"/>
              <a:gd name="T55" fmla="*/ 1213 h 1262"/>
              <a:gd name="T56" fmla="*/ 312 w 1263"/>
              <a:gd name="T57" fmla="*/ 1176 h 1262"/>
              <a:gd name="T58" fmla="*/ 246 w 1263"/>
              <a:gd name="T59" fmla="*/ 1131 h 1262"/>
              <a:gd name="T60" fmla="*/ 185 w 1263"/>
              <a:gd name="T61" fmla="*/ 1078 h 1262"/>
              <a:gd name="T62" fmla="*/ 132 w 1263"/>
              <a:gd name="T63" fmla="*/ 1017 h 1262"/>
              <a:gd name="T64" fmla="*/ 87 w 1263"/>
              <a:gd name="T65" fmla="*/ 950 h 1262"/>
              <a:gd name="T66" fmla="*/ 49 w 1263"/>
              <a:gd name="T67" fmla="*/ 877 h 1262"/>
              <a:gd name="T68" fmla="*/ 22 w 1263"/>
              <a:gd name="T69" fmla="*/ 799 h 1262"/>
              <a:gd name="T70" fmla="*/ 6 w 1263"/>
              <a:gd name="T71" fmla="*/ 716 h 1262"/>
              <a:gd name="T72" fmla="*/ 0 w 1263"/>
              <a:gd name="T73" fmla="*/ 630 h 1262"/>
              <a:gd name="T74" fmla="*/ 6 w 1263"/>
              <a:gd name="T75" fmla="*/ 545 h 1262"/>
              <a:gd name="T76" fmla="*/ 22 w 1263"/>
              <a:gd name="T77" fmla="*/ 463 h 1262"/>
              <a:gd name="T78" fmla="*/ 49 w 1263"/>
              <a:gd name="T79" fmla="*/ 384 h 1262"/>
              <a:gd name="T80" fmla="*/ 87 w 1263"/>
              <a:gd name="T81" fmla="*/ 312 h 1262"/>
              <a:gd name="T82" fmla="*/ 132 w 1263"/>
              <a:gd name="T83" fmla="*/ 245 h 1262"/>
              <a:gd name="T84" fmla="*/ 185 w 1263"/>
              <a:gd name="T85" fmla="*/ 184 h 1262"/>
              <a:gd name="T86" fmla="*/ 246 w 1263"/>
              <a:gd name="T87" fmla="*/ 131 h 1262"/>
              <a:gd name="T88" fmla="*/ 312 w 1263"/>
              <a:gd name="T89" fmla="*/ 86 h 1262"/>
              <a:gd name="T90" fmla="*/ 385 w 1263"/>
              <a:gd name="T91" fmla="*/ 49 h 1262"/>
              <a:gd name="T92" fmla="*/ 464 w 1263"/>
              <a:gd name="T93" fmla="*/ 21 h 1262"/>
              <a:gd name="T94" fmla="*/ 546 w 1263"/>
              <a:gd name="T95" fmla="*/ 5 h 1262"/>
              <a:gd name="T96" fmla="*/ 632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2" y="0"/>
                </a:moveTo>
                <a:lnTo>
                  <a:pt x="717" y="5"/>
                </a:lnTo>
                <a:lnTo>
                  <a:pt x="799" y="21"/>
                </a:lnTo>
                <a:lnTo>
                  <a:pt x="878" y="49"/>
                </a:lnTo>
                <a:lnTo>
                  <a:pt x="951" y="86"/>
                </a:lnTo>
                <a:lnTo>
                  <a:pt x="1017" y="131"/>
                </a:lnTo>
                <a:lnTo>
                  <a:pt x="1078" y="184"/>
                </a:lnTo>
                <a:lnTo>
                  <a:pt x="1131" y="245"/>
                </a:lnTo>
                <a:lnTo>
                  <a:pt x="1176" y="312"/>
                </a:lnTo>
                <a:lnTo>
                  <a:pt x="1214" y="384"/>
                </a:lnTo>
                <a:lnTo>
                  <a:pt x="1241" y="463"/>
                </a:lnTo>
                <a:lnTo>
                  <a:pt x="1257" y="545"/>
                </a:lnTo>
                <a:lnTo>
                  <a:pt x="1263" y="630"/>
                </a:lnTo>
                <a:lnTo>
                  <a:pt x="1257" y="716"/>
                </a:lnTo>
                <a:lnTo>
                  <a:pt x="1241" y="799"/>
                </a:lnTo>
                <a:lnTo>
                  <a:pt x="1214" y="877"/>
                </a:lnTo>
                <a:lnTo>
                  <a:pt x="1176" y="950"/>
                </a:lnTo>
                <a:lnTo>
                  <a:pt x="1131" y="1017"/>
                </a:lnTo>
                <a:lnTo>
                  <a:pt x="1078" y="1078"/>
                </a:lnTo>
                <a:lnTo>
                  <a:pt x="1017" y="1131"/>
                </a:lnTo>
                <a:lnTo>
                  <a:pt x="951" y="1176"/>
                </a:lnTo>
                <a:lnTo>
                  <a:pt x="878" y="1213"/>
                </a:lnTo>
                <a:lnTo>
                  <a:pt x="799" y="1241"/>
                </a:lnTo>
                <a:lnTo>
                  <a:pt x="717" y="1256"/>
                </a:lnTo>
                <a:lnTo>
                  <a:pt x="632" y="1262"/>
                </a:lnTo>
                <a:lnTo>
                  <a:pt x="546" y="1256"/>
                </a:lnTo>
                <a:lnTo>
                  <a:pt x="464" y="1241"/>
                </a:lnTo>
                <a:lnTo>
                  <a:pt x="385" y="1213"/>
                </a:lnTo>
                <a:lnTo>
                  <a:pt x="312" y="1176"/>
                </a:lnTo>
                <a:lnTo>
                  <a:pt x="246" y="1131"/>
                </a:lnTo>
                <a:lnTo>
                  <a:pt x="185" y="1078"/>
                </a:lnTo>
                <a:lnTo>
                  <a:pt x="132" y="1017"/>
                </a:lnTo>
                <a:lnTo>
                  <a:pt x="87" y="950"/>
                </a:lnTo>
                <a:lnTo>
                  <a:pt x="49" y="877"/>
                </a:lnTo>
                <a:lnTo>
                  <a:pt x="22" y="799"/>
                </a:lnTo>
                <a:lnTo>
                  <a:pt x="6" y="716"/>
                </a:lnTo>
                <a:lnTo>
                  <a:pt x="0" y="630"/>
                </a:lnTo>
                <a:lnTo>
                  <a:pt x="6" y="545"/>
                </a:lnTo>
                <a:lnTo>
                  <a:pt x="22" y="463"/>
                </a:lnTo>
                <a:lnTo>
                  <a:pt x="49" y="384"/>
                </a:lnTo>
                <a:lnTo>
                  <a:pt x="87" y="312"/>
                </a:lnTo>
                <a:lnTo>
                  <a:pt x="132" y="245"/>
                </a:lnTo>
                <a:lnTo>
                  <a:pt x="185" y="184"/>
                </a:lnTo>
                <a:lnTo>
                  <a:pt x="246" y="131"/>
                </a:lnTo>
                <a:lnTo>
                  <a:pt x="312" y="86"/>
                </a:lnTo>
                <a:lnTo>
                  <a:pt x="385" y="49"/>
                </a:lnTo>
                <a:lnTo>
                  <a:pt x="464" y="21"/>
                </a:lnTo>
                <a:lnTo>
                  <a:pt x="546" y="5"/>
                </a:lnTo>
                <a:lnTo>
                  <a:pt x="632" y="0"/>
                </a:lnTo>
                <a:close/>
              </a:path>
            </a:pathLst>
          </a:custGeom>
          <a:solidFill>
            <a:srgbClr val="FF0000"/>
          </a:solidFill>
          <a:ln w="0">
            <a:solidFill>
              <a:srgbClr val="FF0000"/>
            </a:solid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25" name="Freeform 1171">
            <a:extLst>
              <a:ext uri="{FF2B5EF4-FFF2-40B4-BE49-F238E27FC236}">
                <a16:creationId xmlns:a16="http://schemas.microsoft.com/office/drawing/2014/main" id="{765E2F2B-1AEB-AFD3-0E00-3CFC95025F69}"/>
              </a:ext>
            </a:extLst>
          </p:cNvPr>
          <p:cNvSpPr>
            <a:spLocks/>
          </p:cNvSpPr>
          <p:nvPr/>
        </p:nvSpPr>
        <p:spPr bwMode="auto">
          <a:xfrm>
            <a:off x="7869977" y="3359977"/>
            <a:ext cx="2190499" cy="2169838"/>
          </a:xfrm>
          <a:custGeom>
            <a:avLst/>
            <a:gdLst>
              <a:gd name="T0" fmla="*/ 633 w 1263"/>
              <a:gd name="T1" fmla="*/ 0 h 1262"/>
              <a:gd name="T2" fmla="*/ 717 w 1263"/>
              <a:gd name="T3" fmla="*/ 5 h 1262"/>
              <a:gd name="T4" fmla="*/ 800 w 1263"/>
              <a:gd name="T5" fmla="*/ 23 h 1262"/>
              <a:gd name="T6" fmla="*/ 878 w 1263"/>
              <a:gd name="T7" fmla="*/ 51 h 1262"/>
              <a:gd name="T8" fmla="*/ 951 w 1263"/>
              <a:gd name="T9" fmla="*/ 86 h 1262"/>
              <a:gd name="T10" fmla="*/ 1018 w 1263"/>
              <a:gd name="T11" fmla="*/ 131 h 1262"/>
              <a:gd name="T12" fmla="*/ 1079 w 1263"/>
              <a:gd name="T13" fmla="*/ 186 h 1262"/>
              <a:gd name="T14" fmla="*/ 1132 w 1263"/>
              <a:gd name="T15" fmla="*/ 245 h 1262"/>
              <a:gd name="T16" fmla="*/ 1177 w 1263"/>
              <a:gd name="T17" fmla="*/ 314 h 1262"/>
              <a:gd name="T18" fmla="*/ 1214 w 1263"/>
              <a:gd name="T19" fmla="*/ 386 h 1262"/>
              <a:gd name="T20" fmla="*/ 1241 w 1263"/>
              <a:gd name="T21" fmla="*/ 463 h 1262"/>
              <a:gd name="T22" fmla="*/ 1257 w 1263"/>
              <a:gd name="T23" fmla="*/ 545 h 1262"/>
              <a:gd name="T24" fmla="*/ 1263 w 1263"/>
              <a:gd name="T25" fmla="*/ 632 h 1262"/>
              <a:gd name="T26" fmla="*/ 1257 w 1263"/>
              <a:gd name="T27" fmla="*/ 718 h 1262"/>
              <a:gd name="T28" fmla="*/ 1241 w 1263"/>
              <a:gd name="T29" fmla="*/ 799 h 1262"/>
              <a:gd name="T30" fmla="*/ 1214 w 1263"/>
              <a:gd name="T31" fmla="*/ 877 h 1262"/>
              <a:gd name="T32" fmla="*/ 1177 w 1263"/>
              <a:gd name="T33" fmla="*/ 950 h 1262"/>
              <a:gd name="T34" fmla="*/ 1132 w 1263"/>
              <a:gd name="T35" fmla="*/ 1017 h 1262"/>
              <a:gd name="T36" fmla="*/ 1079 w 1263"/>
              <a:gd name="T37" fmla="*/ 1078 h 1262"/>
              <a:gd name="T38" fmla="*/ 1018 w 1263"/>
              <a:gd name="T39" fmla="*/ 1131 h 1262"/>
              <a:gd name="T40" fmla="*/ 951 w 1263"/>
              <a:gd name="T41" fmla="*/ 1178 h 1262"/>
              <a:gd name="T42" fmla="*/ 878 w 1263"/>
              <a:gd name="T43" fmla="*/ 1213 h 1262"/>
              <a:gd name="T44" fmla="*/ 800 w 1263"/>
              <a:gd name="T45" fmla="*/ 1241 h 1262"/>
              <a:gd name="T46" fmla="*/ 717 w 1263"/>
              <a:gd name="T47" fmla="*/ 1258 h 1262"/>
              <a:gd name="T48" fmla="*/ 633 w 1263"/>
              <a:gd name="T49" fmla="*/ 1262 h 1262"/>
              <a:gd name="T50" fmla="*/ 546 w 1263"/>
              <a:gd name="T51" fmla="*/ 1258 h 1262"/>
              <a:gd name="T52" fmla="*/ 464 w 1263"/>
              <a:gd name="T53" fmla="*/ 1241 h 1262"/>
              <a:gd name="T54" fmla="*/ 387 w 1263"/>
              <a:gd name="T55" fmla="*/ 1213 h 1262"/>
              <a:gd name="T56" fmla="*/ 313 w 1263"/>
              <a:gd name="T57" fmla="*/ 1178 h 1262"/>
              <a:gd name="T58" fmla="*/ 246 w 1263"/>
              <a:gd name="T59" fmla="*/ 1131 h 1262"/>
              <a:gd name="T60" fmla="*/ 185 w 1263"/>
              <a:gd name="T61" fmla="*/ 1078 h 1262"/>
              <a:gd name="T62" fmla="*/ 132 w 1263"/>
              <a:gd name="T63" fmla="*/ 1017 h 1262"/>
              <a:gd name="T64" fmla="*/ 87 w 1263"/>
              <a:gd name="T65" fmla="*/ 950 h 1262"/>
              <a:gd name="T66" fmla="*/ 52 w 1263"/>
              <a:gd name="T67" fmla="*/ 877 h 1262"/>
              <a:gd name="T68" fmla="*/ 24 w 1263"/>
              <a:gd name="T69" fmla="*/ 799 h 1262"/>
              <a:gd name="T70" fmla="*/ 6 w 1263"/>
              <a:gd name="T71" fmla="*/ 718 h 1262"/>
              <a:gd name="T72" fmla="*/ 0 w 1263"/>
              <a:gd name="T73" fmla="*/ 632 h 1262"/>
              <a:gd name="T74" fmla="*/ 6 w 1263"/>
              <a:gd name="T75" fmla="*/ 545 h 1262"/>
              <a:gd name="T76" fmla="*/ 24 w 1263"/>
              <a:gd name="T77" fmla="*/ 463 h 1262"/>
              <a:gd name="T78" fmla="*/ 52 w 1263"/>
              <a:gd name="T79" fmla="*/ 386 h 1262"/>
              <a:gd name="T80" fmla="*/ 87 w 1263"/>
              <a:gd name="T81" fmla="*/ 314 h 1262"/>
              <a:gd name="T82" fmla="*/ 132 w 1263"/>
              <a:gd name="T83" fmla="*/ 245 h 1262"/>
              <a:gd name="T84" fmla="*/ 185 w 1263"/>
              <a:gd name="T85" fmla="*/ 186 h 1262"/>
              <a:gd name="T86" fmla="*/ 246 w 1263"/>
              <a:gd name="T87" fmla="*/ 131 h 1262"/>
              <a:gd name="T88" fmla="*/ 313 w 1263"/>
              <a:gd name="T89" fmla="*/ 86 h 1262"/>
              <a:gd name="T90" fmla="*/ 387 w 1263"/>
              <a:gd name="T91" fmla="*/ 51 h 1262"/>
              <a:gd name="T92" fmla="*/ 464 w 1263"/>
              <a:gd name="T93" fmla="*/ 23 h 1262"/>
              <a:gd name="T94" fmla="*/ 546 w 1263"/>
              <a:gd name="T95" fmla="*/ 5 h 1262"/>
              <a:gd name="T96" fmla="*/ 633 w 1263"/>
              <a:gd name="T97" fmla="*/ 0 h 1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3" h="1262">
                <a:moveTo>
                  <a:pt x="633" y="0"/>
                </a:moveTo>
                <a:lnTo>
                  <a:pt x="717" y="5"/>
                </a:lnTo>
                <a:lnTo>
                  <a:pt x="800" y="23"/>
                </a:lnTo>
                <a:lnTo>
                  <a:pt x="878" y="51"/>
                </a:lnTo>
                <a:lnTo>
                  <a:pt x="951" y="86"/>
                </a:lnTo>
                <a:lnTo>
                  <a:pt x="1018" y="131"/>
                </a:lnTo>
                <a:lnTo>
                  <a:pt x="1079" y="186"/>
                </a:lnTo>
                <a:lnTo>
                  <a:pt x="1132" y="245"/>
                </a:lnTo>
                <a:lnTo>
                  <a:pt x="1177" y="314"/>
                </a:lnTo>
                <a:lnTo>
                  <a:pt x="1214" y="386"/>
                </a:lnTo>
                <a:lnTo>
                  <a:pt x="1241" y="463"/>
                </a:lnTo>
                <a:lnTo>
                  <a:pt x="1257" y="545"/>
                </a:lnTo>
                <a:lnTo>
                  <a:pt x="1263" y="632"/>
                </a:lnTo>
                <a:lnTo>
                  <a:pt x="1257" y="718"/>
                </a:lnTo>
                <a:lnTo>
                  <a:pt x="1241" y="799"/>
                </a:lnTo>
                <a:lnTo>
                  <a:pt x="1214" y="877"/>
                </a:lnTo>
                <a:lnTo>
                  <a:pt x="1177" y="950"/>
                </a:lnTo>
                <a:lnTo>
                  <a:pt x="1132" y="1017"/>
                </a:lnTo>
                <a:lnTo>
                  <a:pt x="1079" y="1078"/>
                </a:lnTo>
                <a:lnTo>
                  <a:pt x="1018" y="1131"/>
                </a:lnTo>
                <a:lnTo>
                  <a:pt x="951" y="1178"/>
                </a:lnTo>
                <a:lnTo>
                  <a:pt x="878" y="1213"/>
                </a:lnTo>
                <a:lnTo>
                  <a:pt x="800" y="1241"/>
                </a:lnTo>
                <a:lnTo>
                  <a:pt x="717" y="1258"/>
                </a:lnTo>
                <a:lnTo>
                  <a:pt x="633" y="1262"/>
                </a:lnTo>
                <a:lnTo>
                  <a:pt x="546" y="1258"/>
                </a:lnTo>
                <a:lnTo>
                  <a:pt x="464" y="1241"/>
                </a:lnTo>
                <a:lnTo>
                  <a:pt x="387" y="1213"/>
                </a:lnTo>
                <a:lnTo>
                  <a:pt x="313" y="1178"/>
                </a:lnTo>
                <a:lnTo>
                  <a:pt x="246" y="1131"/>
                </a:lnTo>
                <a:lnTo>
                  <a:pt x="185" y="1078"/>
                </a:lnTo>
                <a:lnTo>
                  <a:pt x="132" y="1017"/>
                </a:lnTo>
                <a:lnTo>
                  <a:pt x="87" y="950"/>
                </a:lnTo>
                <a:lnTo>
                  <a:pt x="52" y="877"/>
                </a:lnTo>
                <a:lnTo>
                  <a:pt x="24" y="799"/>
                </a:lnTo>
                <a:lnTo>
                  <a:pt x="6" y="718"/>
                </a:lnTo>
                <a:lnTo>
                  <a:pt x="0" y="632"/>
                </a:lnTo>
                <a:lnTo>
                  <a:pt x="6" y="545"/>
                </a:lnTo>
                <a:lnTo>
                  <a:pt x="24" y="463"/>
                </a:lnTo>
                <a:lnTo>
                  <a:pt x="52" y="386"/>
                </a:lnTo>
                <a:lnTo>
                  <a:pt x="87" y="314"/>
                </a:lnTo>
                <a:lnTo>
                  <a:pt x="132" y="245"/>
                </a:lnTo>
                <a:lnTo>
                  <a:pt x="185" y="186"/>
                </a:lnTo>
                <a:lnTo>
                  <a:pt x="246" y="131"/>
                </a:lnTo>
                <a:lnTo>
                  <a:pt x="313" y="86"/>
                </a:lnTo>
                <a:lnTo>
                  <a:pt x="387" y="51"/>
                </a:lnTo>
                <a:lnTo>
                  <a:pt x="464" y="23"/>
                </a:lnTo>
                <a:lnTo>
                  <a:pt x="546" y="5"/>
                </a:lnTo>
                <a:lnTo>
                  <a:pt x="633" y="0"/>
                </a:lnTo>
                <a:close/>
              </a:path>
            </a:pathLst>
          </a:custGeom>
          <a:solidFill>
            <a:srgbClr val="3E6E28"/>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sp>
        <p:nvSpPr>
          <p:cNvPr id="26" name="Freeform 1205">
            <a:extLst>
              <a:ext uri="{FF2B5EF4-FFF2-40B4-BE49-F238E27FC236}">
                <a16:creationId xmlns:a16="http://schemas.microsoft.com/office/drawing/2014/main" id="{3FE4BF4A-7945-2F26-6470-474D762251CF}"/>
              </a:ext>
            </a:extLst>
          </p:cNvPr>
          <p:cNvSpPr>
            <a:spLocks/>
          </p:cNvSpPr>
          <p:nvPr/>
        </p:nvSpPr>
        <p:spPr bwMode="auto">
          <a:xfrm>
            <a:off x="11036875" y="3349683"/>
            <a:ext cx="2211296" cy="2190438"/>
          </a:xfrm>
          <a:custGeom>
            <a:avLst/>
            <a:gdLst>
              <a:gd name="T0" fmla="*/ 638 w 1276"/>
              <a:gd name="T1" fmla="*/ 0 h 1274"/>
              <a:gd name="T2" fmla="*/ 724 w 1276"/>
              <a:gd name="T3" fmla="*/ 6 h 1274"/>
              <a:gd name="T4" fmla="*/ 807 w 1276"/>
              <a:gd name="T5" fmla="*/ 23 h 1274"/>
              <a:gd name="T6" fmla="*/ 885 w 1276"/>
              <a:gd name="T7" fmla="*/ 51 h 1274"/>
              <a:gd name="T8" fmla="*/ 960 w 1276"/>
              <a:gd name="T9" fmla="*/ 86 h 1274"/>
              <a:gd name="T10" fmla="*/ 1027 w 1276"/>
              <a:gd name="T11" fmla="*/ 133 h 1274"/>
              <a:gd name="T12" fmla="*/ 1090 w 1276"/>
              <a:gd name="T13" fmla="*/ 186 h 1274"/>
              <a:gd name="T14" fmla="*/ 1143 w 1276"/>
              <a:gd name="T15" fmla="*/ 247 h 1274"/>
              <a:gd name="T16" fmla="*/ 1188 w 1276"/>
              <a:gd name="T17" fmla="*/ 316 h 1274"/>
              <a:gd name="T18" fmla="*/ 1225 w 1276"/>
              <a:gd name="T19" fmla="*/ 388 h 1274"/>
              <a:gd name="T20" fmla="*/ 1253 w 1276"/>
              <a:gd name="T21" fmla="*/ 467 h 1274"/>
              <a:gd name="T22" fmla="*/ 1270 w 1276"/>
              <a:gd name="T23" fmla="*/ 551 h 1274"/>
              <a:gd name="T24" fmla="*/ 1276 w 1276"/>
              <a:gd name="T25" fmla="*/ 638 h 1274"/>
              <a:gd name="T26" fmla="*/ 1270 w 1276"/>
              <a:gd name="T27" fmla="*/ 724 h 1274"/>
              <a:gd name="T28" fmla="*/ 1253 w 1276"/>
              <a:gd name="T29" fmla="*/ 807 h 1274"/>
              <a:gd name="T30" fmla="*/ 1225 w 1276"/>
              <a:gd name="T31" fmla="*/ 885 h 1274"/>
              <a:gd name="T32" fmla="*/ 1188 w 1276"/>
              <a:gd name="T33" fmla="*/ 958 h 1274"/>
              <a:gd name="T34" fmla="*/ 1143 w 1276"/>
              <a:gd name="T35" fmla="*/ 1027 h 1274"/>
              <a:gd name="T36" fmla="*/ 1090 w 1276"/>
              <a:gd name="T37" fmla="*/ 1087 h 1274"/>
              <a:gd name="T38" fmla="*/ 1027 w 1276"/>
              <a:gd name="T39" fmla="*/ 1142 h 1274"/>
              <a:gd name="T40" fmla="*/ 960 w 1276"/>
              <a:gd name="T41" fmla="*/ 1188 h 1274"/>
              <a:gd name="T42" fmla="*/ 885 w 1276"/>
              <a:gd name="T43" fmla="*/ 1225 h 1274"/>
              <a:gd name="T44" fmla="*/ 807 w 1276"/>
              <a:gd name="T45" fmla="*/ 1252 h 1274"/>
              <a:gd name="T46" fmla="*/ 724 w 1276"/>
              <a:gd name="T47" fmla="*/ 1268 h 1274"/>
              <a:gd name="T48" fmla="*/ 638 w 1276"/>
              <a:gd name="T49" fmla="*/ 1274 h 1274"/>
              <a:gd name="T50" fmla="*/ 552 w 1276"/>
              <a:gd name="T51" fmla="*/ 1268 h 1274"/>
              <a:gd name="T52" fmla="*/ 469 w 1276"/>
              <a:gd name="T53" fmla="*/ 1252 h 1274"/>
              <a:gd name="T54" fmla="*/ 391 w 1276"/>
              <a:gd name="T55" fmla="*/ 1225 h 1274"/>
              <a:gd name="T56" fmla="*/ 316 w 1276"/>
              <a:gd name="T57" fmla="*/ 1188 h 1274"/>
              <a:gd name="T58" fmla="*/ 249 w 1276"/>
              <a:gd name="T59" fmla="*/ 1142 h 1274"/>
              <a:gd name="T60" fmla="*/ 186 w 1276"/>
              <a:gd name="T61" fmla="*/ 1087 h 1274"/>
              <a:gd name="T62" fmla="*/ 133 w 1276"/>
              <a:gd name="T63" fmla="*/ 1027 h 1274"/>
              <a:gd name="T64" fmla="*/ 88 w 1276"/>
              <a:gd name="T65" fmla="*/ 958 h 1274"/>
              <a:gd name="T66" fmla="*/ 51 w 1276"/>
              <a:gd name="T67" fmla="*/ 885 h 1274"/>
              <a:gd name="T68" fmla="*/ 23 w 1276"/>
              <a:gd name="T69" fmla="*/ 807 h 1274"/>
              <a:gd name="T70" fmla="*/ 6 w 1276"/>
              <a:gd name="T71" fmla="*/ 724 h 1274"/>
              <a:gd name="T72" fmla="*/ 0 w 1276"/>
              <a:gd name="T73" fmla="*/ 638 h 1274"/>
              <a:gd name="T74" fmla="*/ 6 w 1276"/>
              <a:gd name="T75" fmla="*/ 551 h 1274"/>
              <a:gd name="T76" fmla="*/ 23 w 1276"/>
              <a:gd name="T77" fmla="*/ 467 h 1274"/>
              <a:gd name="T78" fmla="*/ 51 w 1276"/>
              <a:gd name="T79" fmla="*/ 388 h 1274"/>
              <a:gd name="T80" fmla="*/ 88 w 1276"/>
              <a:gd name="T81" fmla="*/ 316 h 1274"/>
              <a:gd name="T82" fmla="*/ 133 w 1276"/>
              <a:gd name="T83" fmla="*/ 247 h 1274"/>
              <a:gd name="T84" fmla="*/ 186 w 1276"/>
              <a:gd name="T85" fmla="*/ 186 h 1274"/>
              <a:gd name="T86" fmla="*/ 249 w 1276"/>
              <a:gd name="T87" fmla="*/ 133 h 1274"/>
              <a:gd name="T88" fmla="*/ 316 w 1276"/>
              <a:gd name="T89" fmla="*/ 86 h 1274"/>
              <a:gd name="T90" fmla="*/ 391 w 1276"/>
              <a:gd name="T91" fmla="*/ 51 h 1274"/>
              <a:gd name="T92" fmla="*/ 469 w 1276"/>
              <a:gd name="T93" fmla="*/ 23 h 1274"/>
              <a:gd name="T94" fmla="*/ 552 w 1276"/>
              <a:gd name="T95" fmla="*/ 6 h 1274"/>
              <a:gd name="T96" fmla="*/ 638 w 1276"/>
              <a:gd name="T97" fmla="*/ 0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76" h="1274">
                <a:moveTo>
                  <a:pt x="638" y="0"/>
                </a:moveTo>
                <a:lnTo>
                  <a:pt x="724" y="6"/>
                </a:lnTo>
                <a:lnTo>
                  <a:pt x="807" y="23"/>
                </a:lnTo>
                <a:lnTo>
                  <a:pt x="885" y="51"/>
                </a:lnTo>
                <a:lnTo>
                  <a:pt x="960" y="86"/>
                </a:lnTo>
                <a:lnTo>
                  <a:pt x="1027" y="133"/>
                </a:lnTo>
                <a:lnTo>
                  <a:pt x="1090" y="186"/>
                </a:lnTo>
                <a:lnTo>
                  <a:pt x="1143" y="247"/>
                </a:lnTo>
                <a:lnTo>
                  <a:pt x="1188" y="316"/>
                </a:lnTo>
                <a:lnTo>
                  <a:pt x="1225" y="388"/>
                </a:lnTo>
                <a:lnTo>
                  <a:pt x="1253" y="467"/>
                </a:lnTo>
                <a:lnTo>
                  <a:pt x="1270" y="551"/>
                </a:lnTo>
                <a:lnTo>
                  <a:pt x="1276" y="638"/>
                </a:lnTo>
                <a:lnTo>
                  <a:pt x="1270" y="724"/>
                </a:lnTo>
                <a:lnTo>
                  <a:pt x="1253" y="807"/>
                </a:lnTo>
                <a:lnTo>
                  <a:pt x="1225" y="885"/>
                </a:lnTo>
                <a:lnTo>
                  <a:pt x="1188" y="958"/>
                </a:lnTo>
                <a:lnTo>
                  <a:pt x="1143" y="1027"/>
                </a:lnTo>
                <a:lnTo>
                  <a:pt x="1090" y="1087"/>
                </a:lnTo>
                <a:lnTo>
                  <a:pt x="1027" y="1142"/>
                </a:lnTo>
                <a:lnTo>
                  <a:pt x="960" y="1188"/>
                </a:lnTo>
                <a:lnTo>
                  <a:pt x="885" y="1225"/>
                </a:lnTo>
                <a:lnTo>
                  <a:pt x="807" y="1252"/>
                </a:lnTo>
                <a:lnTo>
                  <a:pt x="724" y="1268"/>
                </a:lnTo>
                <a:lnTo>
                  <a:pt x="638" y="1274"/>
                </a:lnTo>
                <a:lnTo>
                  <a:pt x="552" y="1268"/>
                </a:lnTo>
                <a:lnTo>
                  <a:pt x="469" y="1252"/>
                </a:lnTo>
                <a:lnTo>
                  <a:pt x="391" y="1225"/>
                </a:lnTo>
                <a:lnTo>
                  <a:pt x="316" y="1188"/>
                </a:lnTo>
                <a:lnTo>
                  <a:pt x="249" y="1142"/>
                </a:lnTo>
                <a:lnTo>
                  <a:pt x="186" y="1087"/>
                </a:lnTo>
                <a:lnTo>
                  <a:pt x="133" y="1027"/>
                </a:lnTo>
                <a:lnTo>
                  <a:pt x="88" y="958"/>
                </a:lnTo>
                <a:lnTo>
                  <a:pt x="51" y="885"/>
                </a:lnTo>
                <a:lnTo>
                  <a:pt x="23" y="807"/>
                </a:lnTo>
                <a:lnTo>
                  <a:pt x="6" y="724"/>
                </a:lnTo>
                <a:lnTo>
                  <a:pt x="0" y="638"/>
                </a:lnTo>
                <a:lnTo>
                  <a:pt x="6" y="551"/>
                </a:lnTo>
                <a:lnTo>
                  <a:pt x="23" y="467"/>
                </a:lnTo>
                <a:lnTo>
                  <a:pt x="51" y="388"/>
                </a:lnTo>
                <a:lnTo>
                  <a:pt x="88" y="316"/>
                </a:lnTo>
                <a:lnTo>
                  <a:pt x="133" y="247"/>
                </a:lnTo>
                <a:lnTo>
                  <a:pt x="186" y="186"/>
                </a:lnTo>
                <a:lnTo>
                  <a:pt x="249" y="133"/>
                </a:lnTo>
                <a:lnTo>
                  <a:pt x="316" y="86"/>
                </a:lnTo>
                <a:lnTo>
                  <a:pt x="391" y="51"/>
                </a:lnTo>
                <a:lnTo>
                  <a:pt x="469" y="23"/>
                </a:lnTo>
                <a:lnTo>
                  <a:pt x="552" y="6"/>
                </a:lnTo>
                <a:lnTo>
                  <a:pt x="638" y="0"/>
                </a:lnTo>
                <a:close/>
              </a:path>
            </a:pathLst>
          </a:custGeom>
          <a:solidFill>
            <a:srgbClr val="04A6C2"/>
          </a:solidFill>
          <a:ln w="0">
            <a:noFill/>
            <a:prstDash val="solid"/>
            <a:round/>
            <a:headEnd/>
            <a:tailEnd/>
          </a:ln>
        </p:spPr>
        <p:txBody>
          <a:bodyPr vert="horz" wrap="square" lIns="182880" tIns="91440" rIns="182880" bIns="91440" numCol="1" anchor="t" anchorCtr="0" compatLnSpc="1">
            <a:prstTxWarp prst="textNoShape">
              <a:avLst/>
            </a:prstTxWarp>
          </a:bodyPr>
          <a:lstStyle/>
          <a:p>
            <a:endParaRPr lang="en-GB" sz="4800" noProof="0" dirty="0"/>
          </a:p>
        </p:txBody>
      </p:sp>
      <p:pic>
        <p:nvPicPr>
          <p:cNvPr id="30" name="Γραφικό 29">
            <a:extLst>
              <a:ext uri="{FF2B5EF4-FFF2-40B4-BE49-F238E27FC236}">
                <a16:creationId xmlns:a16="http://schemas.microsoft.com/office/drawing/2014/main" id="{99F29D49-B502-4443-5F6A-A6D3B200486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425226" y="3904896"/>
            <a:ext cx="1080000" cy="1080000"/>
          </a:xfrm>
          <a:prstGeom prst="rect">
            <a:avLst/>
          </a:prstGeom>
        </p:spPr>
      </p:pic>
      <p:pic>
        <p:nvPicPr>
          <p:cNvPr id="31" name="Γραφικό 30">
            <a:extLst>
              <a:ext uri="{FF2B5EF4-FFF2-40B4-BE49-F238E27FC236}">
                <a16:creationId xmlns:a16="http://schemas.microsoft.com/office/drawing/2014/main" id="{CBA8BE98-870C-DE8A-58B3-24E216047579}"/>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11602523" y="3904902"/>
            <a:ext cx="1080000" cy="1080000"/>
          </a:xfrm>
          <a:prstGeom prst="rect">
            <a:avLst/>
          </a:prstGeom>
        </p:spPr>
      </p:pic>
      <p:pic>
        <p:nvPicPr>
          <p:cNvPr id="32" name="Γραφικό 31">
            <a:extLst>
              <a:ext uri="{FF2B5EF4-FFF2-40B4-BE49-F238E27FC236}">
                <a16:creationId xmlns:a16="http://schemas.microsoft.com/office/drawing/2014/main" id="{5A64A1F5-6B03-5190-9A0D-9AC089D0900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4767143" y="3901312"/>
            <a:ext cx="1080000" cy="1080000"/>
          </a:xfrm>
          <a:prstGeom prst="rect">
            <a:avLst/>
          </a:prstGeom>
        </p:spPr>
      </p:pic>
      <p:sp>
        <p:nvSpPr>
          <p:cNvPr id="33" name="TextBox 32">
            <a:extLst>
              <a:ext uri="{FF2B5EF4-FFF2-40B4-BE49-F238E27FC236}">
                <a16:creationId xmlns:a16="http://schemas.microsoft.com/office/drawing/2014/main" id="{7D4834D6-1CDF-6D66-C08C-99C62070E890}"/>
              </a:ext>
            </a:extLst>
          </p:cNvPr>
          <p:cNvSpPr txBox="1"/>
          <p:nvPr/>
        </p:nvSpPr>
        <p:spPr>
          <a:xfrm>
            <a:off x="285709" y="4491437"/>
            <a:ext cx="6020890" cy="2785378"/>
          </a:xfrm>
          <a:prstGeom prst="rect">
            <a:avLst/>
          </a:prstGeom>
          <a:noFill/>
        </p:spPr>
        <p:txBody>
          <a:bodyPr wrap="square">
            <a:spAutoFit/>
          </a:bodyPr>
          <a:lstStyle/>
          <a:p>
            <a:r>
              <a:rPr lang="en-GB" sz="3500" i="1" noProof="0" dirty="0">
                <a:solidFill>
                  <a:srgbClr val="3F6031"/>
                </a:solidFill>
                <a:latin typeface="+mj-lt"/>
                <a:cs typeface="Times New Roman" panose="02020603050405020304" pitchFamily="18" charset="0"/>
              </a:rPr>
              <a:t>Il riconoscimento delle opportunità è l'input, </a:t>
            </a:r>
            <a:r>
              <a:rPr lang="en-GB" sz="3500" b="1" i="1" noProof="0" dirty="0">
                <a:solidFill>
                  <a:srgbClr val="3F6031"/>
                </a:solidFill>
                <a:latin typeface="+mj-lt"/>
                <a:cs typeface="Times New Roman" panose="02020603050405020304" pitchFamily="18" charset="0"/>
              </a:rPr>
              <a:t>la strategia </a:t>
            </a:r>
            <a:r>
              <a:rPr lang="en-GB" sz="3500" i="1" noProof="0" dirty="0">
                <a:solidFill>
                  <a:srgbClr val="3F6031"/>
                </a:solidFill>
                <a:latin typeface="+mj-lt"/>
                <a:cs typeface="Times New Roman" panose="02020603050405020304" pitchFamily="18" charset="0"/>
              </a:rPr>
              <a:t>è il </a:t>
            </a:r>
            <a:r>
              <a:rPr lang="en-GB" sz="3500" b="1" i="1" noProof="0" dirty="0">
                <a:solidFill>
                  <a:srgbClr val="3F6031"/>
                </a:solidFill>
                <a:latin typeface="+mj-lt"/>
                <a:cs typeface="Times New Roman" panose="02020603050405020304" pitchFamily="18" charset="0"/>
              </a:rPr>
              <a:t>processo </a:t>
            </a:r>
            <a:r>
              <a:rPr lang="en-GB" sz="3500" i="1" noProof="0" dirty="0">
                <a:solidFill>
                  <a:srgbClr val="3F6031"/>
                </a:solidFill>
                <a:latin typeface="+mj-lt"/>
                <a:cs typeface="Times New Roman" panose="02020603050405020304" pitchFamily="18" charset="0"/>
              </a:rPr>
              <a:t>e </a:t>
            </a:r>
            <a:r>
              <a:rPr lang="en-GB" sz="3500" b="1" i="1" noProof="0" dirty="0">
                <a:solidFill>
                  <a:srgbClr val="3F6031"/>
                </a:solidFill>
                <a:latin typeface="+mj-lt"/>
                <a:cs typeface="Times New Roman" panose="02020603050405020304" pitchFamily="18" charset="0"/>
              </a:rPr>
              <a:t>l'impatto </a:t>
            </a:r>
            <a:r>
              <a:rPr lang="en-GB" sz="3500" i="1" noProof="0" dirty="0">
                <a:solidFill>
                  <a:srgbClr val="3F6031"/>
                </a:solidFill>
                <a:latin typeface="+mj-lt"/>
                <a:cs typeface="Times New Roman" panose="02020603050405020304" pitchFamily="18" charset="0"/>
              </a:rPr>
              <a:t>è il </a:t>
            </a:r>
            <a:r>
              <a:rPr lang="en-GB" sz="3500" b="1" i="1" noProof="0" dirty="0">
                <a:solidFill>
                  <a:srgbClr val="3F6031"/>
                </a:solidFill>
                <a:latin typeface="+mj-lt"/>
                <a:cs typeface="Times New Roman" panose="02020603050405020304" pitchFamily="18" charset="0"/>
              </a:rPr>
              <a:t>risultato</a:t>
            </a:r>
            <a:r>
              <a:rPr lang="en-GB" sz="3500" i="1" noProof="0" dirty="0">
                <a:solidFill>
                  <a:srgbClr val="3F6031"/>
                </a:solidFill>
                <a:latin typeface="+mj-lt"/>
                <a:cs typeface="Times New Roman" panose="02020603050405020304" pitchFamily="18" charset="0"/>
              </a:rPr>
              <a:t>.</a:t>
            </a:r>
            <a:br>
              <a:rPr lang="en-GB" sz="3500" noProof="0" dirty="0">
                <a:solidFill>
                  <a:srgbClr val="3F6031"/>
                </a:solidFill>
                <a:latin typeface="+mj-lt"/>
              </a:rPr>
            </a:br>
            <a:r>
              <a:rPr lang="en-GB" sz="3500" i="1" noProof="0" dirty="0">
                <a:solidFill>
                  <a:srgbClr val="3F6031"/>
                </a:solidFill>
                <a:effectLst/>
                <a:latin typeface="+mj-lt"/>
                <a:ea typeface="Aptos" panose="020B0004020202020204" pitchFamily="34" charset="0"/>
                <a:cs typeface="Times New Roman" panose="02020603050405020304" pitchFamily="18" charset="0"/>
              </a:rPr>
              <a:t>Non sono idee separate. Fanno parte di </a:t>
            </a:r>
            <a:r>
              <a:rPr lang="en-GB" sz="3500" b="1" i="1" noProof="0" dirty="0">
                <a:solidFill>
                  <a:srgbClr val="3F6031"/>
                </a:solidFill>
                <a:effectLst/>
                <a:latin typeface="+mj-lt"/>
                <a:ea typeface="Aptos" panose="020B0004020202020204" pitchFamily="34" charset="0"/>
                <a:cs typeface="Times New Roman" panose="02020603050405020304" pitchFamily="18" charset="0"/>
              </a:rPr>
              <a:t>un unico flusso</a:t>
            </a:r>
            <a:r>
              <a:rPr lang="en-GB" sz="3500" i="1" noProof="0" dirty="0">
                <a:solidFill>
                  <a:srgbClr val="3F6031"/>
                </a:solidFill>
                <a:effectLst/>
                <a:latin typeface="+mj-lt"/>
                <a:ea typeface="Aptos" panose="020B0004020202020204" pitchFamily="34" charset="0"/>
                <a:cs typeface="Times New Roman" panose="02020603050405020304" pitchFamily="18" charset="0"/>
              </a:rPr>
              <a:t>!</a:t>
            </a:r>
            <a:endParaRPr lang="en-GB" sz="3500" i="1" noProof="0" dirty="0">
              <a:solidFill>
                <a:srgbClr val="3F6031"/>
              </a:solidFill>
              <a:latin typeface="+mj-lt"/>
            </a:endParaRPr>
          </a:p>
        </p:txBody>
      </p:sp>
    </p:spTree>
    <p:extLst>
      <p:ext uri="{BB962C8B-B14F-4D97-AF65-F5344CB8AC3E}">
        <p14:creationId xmlns:p14="http://schemas.microsoft.com/office/powerpoint/2010/main" val="1087658068"/>
      </p:ext>
    </p:extLst>
  </p:cSld>
  <p:clrMapOvr>
    <a:masterClrMapping/>
  </p:clrMapOvr>
</p:sld>
</file>

<file path=ppt/slides/slide84.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0EADA-2BFD-6BAC-C7E6-DBCE25B9429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9FB708D-F93A-DCD3-9A85-365BE0683FB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AB1708AE-AFC4-3807-AB64-01FCEFE6B36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6655FC9B-AABC-57E3-A4C2-5232B4891356}"/>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Allineare visione e sostenibilità</a:t>
            </a:r>
          </a:p>
        </p:txBody>
      </p:sp>
      <p:sp>
        <p:nvSpPr>
          <p:cNvPr id="9" name="TextBox 8">
            <a:extLst>
              <a:ext uri="{FF2B5EF4-FFF2-40B4-BE49-F238E27FC236}">
                <a16:creationId xmlns:a16="http://schemas.microsoft.com/office/drawing/2014/main" id="{D82CDBD9-D36E-5E0B-6E49-582719751B31}"/>
              </a:ext>
            </a:extLst>
          </p:cNvPr>
          <p:cNvSpPr txBox="1"/>
          <p:nvPr/>
        </p:nvSpPr>
        <p:spPr>
          <a:xfrm>
            <a:off x="990600" y="4762500"/>
            <a:ext cx="11237494" cy="3295326"/>
          </a:xfrm>
          <a:prstGeom prst="rect">
            <a:avLst/>
          </a:prstGeom>
          <a:noFill/>
        </p:spPr>
        <p:txBody>
          <a:bodyPr wrap="square">
            <a:spAutoFit/>
          </a:bodyPr>
          <a:lstStyle/>
          <a:p>
            <a:pPr marL="457200" indent="-457200">
              <a:lnSpc>
                <a:spcPct val="107000"/>
              </a:lnSpc>
              <a:spcBef>
                <a:spcPts val="1200"/>
              </a:spcBef>
              <a:spcAft>
                <a:spcPts val="12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Collega gli obiettivi a lungo termine con le azioni a breve termine</a:t>
            </a:r>
          </a:p>
          <a:p>
            <a:pPr marL="457200" indent="-457200">
              <a:lnSpc>
                <a:spcPct val="107000"/>
              </a:lnSpc>
              <a:spcBef>
                <a:spcPts val="1200"/>
              </a:spcBef>
              <a:spcAft>
                <a:spcPts val="12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Rende fattibile l'ambizione creativa</a:t>
            </a:r>
          </a:p>
          <a:p>
            <a:pPr marL="457200" indent="-457200">
              <a:lnSpc>
                <a:spcPct val="107000"/>
              </a:lnSpc>
              <a:spcBef>
                <a:spcPts val="1200"/>
              </a:spcBef>
              <a:spcAft>
                <a:spcPts val="12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Rafforza la fiducia nel rispondere al cambiamento</a:t>
            </a:r>
          </a:p>
          <a:p>
            <a:pPr marL="457200" indent="-457200">
              <a:lnSpc>
                <a:spcPct val="107000"/>
              </a:lnSpc>
              <a:spcBef>
                <a:spcPts val="1200"/>
              </a:spcBef>
              <a:spcAft>
                <a:spcPts val="12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Migliora la collaborazione tra i team</a:t>
            </a:r>
          </a:p>
        </p:txBody>
      </p:sp>
      <p:sp>
        <p:nvSpPr>
          <p:cNvPr id="10" name="TextBox 9">
            <a:extLst>
              <a:ext uri="{FF2B5EF4-FFF2-40B4-BE49-F238E27FC236}">
                <a16:creationId xmlns:a16="http://schemas.microsoft.com/office/drawing/2014/main" id="{FE3FFE29-2E7C-1080-C976-21FA09E9F287}"/>
              </a:ext>
            </a:extLst>
          </p:cNvPr>
          <p:cNvSpPr txBox="1"/>
          <p:nvPr/>
        </p:nvSpPr>
        <p:spPr>
          <a:xfrm>
            <a:off x="990600" y="3238500"/>
            <a:ext cx="11734800" cy="668709"/>
          </a:xfrm>
          <a:prstGeom prst="rect">
            <a:avLst/>
          </a:prstGeom>
          <a:noFill/>
        </p:spPr>
        <p:txBody>
          <a:bodyPr wrap="square">
            <a:spAutoFit/>
          </a:bodyPr>
          <a:lstStyle/>
          <a:p>
            <a:pPr>
              <a:lnSpc>
                <a:spcPct val="107000"/>
              </a:lnSpc>
              <a:spcAft>
                <a:spcPts val="800"/>
              </a:spcAft>
              <a:buNone/>
            </a:pPr>
            <a:r>
              <a:rPr lang="en-GB" sz="3700" b="1" noProof="0" dirty="0">
                <a:solidFill>
                  <a:srgbClr val="3F6031"/>
                </a:solidFill>
              </a:rPr>
              <a:t>Pianificazione strategica: </a:t>
            </a:r>
            <a:endParaRPr lang="en-GB" sz="3700" b="1" i="1" kern="100" noProof="0" dirty="0">
              <a:solidFill>
                <a:srgbClr val="3F6031"/>
              </a:solidFill>
              <a:effectLst/>
              <a:latin typeface="Tahoma" panose="020B0604030504040204" pitchFamily="34" charset="0"/>
              <a:ea typeface="Aptos" panose="020B0004020202020204" pitchFamily="34" charset="0"/>
              <a:cs typeface="Times New Roman" panose="02020603050405020304" pitchFamily="18" charset="0"/>
            </a:endParaRPr>
          </a:p>
        </p:txBody>
      </p:sp>
      <p:pic>
        <p:nvPicPr>
          <p:cNvPr id="11" name="Γραφικό 10">
            <a:extLst>
              <a:ext uri="{FF2B5EF4-FFF2-40B4-BE49-F238E27FC236}">
                <a16:creationId xmlns:a16="http://schemas.microsoft.com/office/drawing/2014/main" id="{7E4D208C-1E1C-8AAB-F239-475EF62A5BE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1999494" y="3419958"/>
            <a:ext cx="4993106" cy="4956054"/>
          </a:xfrm>
          <a:prstGeom prst="rect">
            <a:avLst/>
          </a:prstGeom>
        </p:spPr>
      </p:pic>
    </p:spTree>
    <p:extLst>
      <p:ext uri="{BB962C8B-B14F-4D97-AF65-F5344CB8AC3E}">
        <p14:creationId xmlns:p14="http://schemas.microsoft.com/office/powerpoint/2010/main" val="2870933460"/>
      </p:ext>
    </p:extLst>
  </p:cSld>
  <p:clrMapOvr>
    <a:masterClrMapping/>
  </p:clrMapOvr>
</p:sld>
</file>

<file path=ppt/slides/slide85.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FAB1E-450D-4C59-8723-A5A1F6FB72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7E576D-B0AC-C3C0-0C17-654CD7727A11}"/>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C9EDB248-E6A2-F362-6B74-0B3495608079}"/>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1251A136-F89D-BCB0-B54F-B772211B2A96}"/>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Attività C4.A9</a:t>
            </a:r>
            <a:endParaRPr lang="en-GB" sz="6000" noProof="0" dirty="0">
              <a:solidFill>
                <a:srgbClr val="3F6031"/>
              </a:solidFill>
            </a:endParaRPr>
          </a:p>
        </p:txBody>
      </p:sp>
      <p:sp>
        <p:nvSpPr>
          <p:cNvPr id="7" name="TextBox 6">
            <a:extLst>
              <a:ext uri="{FF2B5EF4-FFF2-40B4-BE49-F238E27FC236}">
                <a16:creationId xmlns:a16="http://schemas.microsoft.com/office/drawing/2014/main" id="{B651BD13-D4DF-3948-6A36-FF2BF2C56B67}"/>
              </a:ext>
            </a:extLst>
          </p:cNvPr>
          <p:cNvSpPr txBox="1"/>
          <p:nvPr/>
        </p:nvSpPr>
        <p:spPr>
          <a:xfrm>
            <a:off x="1828800" y="3948619"/>
            <a:ext cx="15866165" cy="1638334"/>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Radar delle opportunità: identificare e </a:t>
            </a:r>
            <a:r>
              <a:rPr lang="en-GB" sz="4500" b="1" noProof="0" dirty="0" err="1">
                <a:solidFill>
                  <a:srgbClr val="569938"/>
                </a:solidFill>
                <a:latin typeface="Calibri" panose="020F0502020204030204" pitchFamily="34" charset="0"/>
              </a:rPr>
              <a:t>definire strategie </a:t>
            </a:r>
            <a:r>
              <a:rPr lang="en-GB" sz="4500" b="1" noProof="0" dirty="0">
                <a:solidFill>
                  <a:srgbClr val="569938"/>
                </a:solidFill>
                <a:latin typeface="Calibri" panose="020F0502020204030204" pitchFamily="34" charset="0"/>
              </a:rPr>
              <a:t>relative alle opportunità emergenti nel settore delle arti dello spettacolo</a:t>
            </a:r>
          </a:p>
        </p:txBody>
      </p:sp>
      <p:sp>
        <p:nvSpPr>
          <p:cNvPr id="6" name="TextBox 5">
            <a:extLst>
              <a:ext uri="{FF2B5EF4-FFF2-40B4-BE49-F238E27FC236}">
                <a16:creationId xmlns:a16="http://schemas.microsoft.com/office/drawing/2014/main" id="{2056ECA0-9335-3E24-5E73-01CA8854A172}"/>
              </a:ext>
            </a:extLst>
          </p:cNvPr>
          <p:cNvSpPr txBox="1"/>
          <p:nvPr/>
        </p:nvSpPr>
        <p:spPr>
          <a:xfrm>
            <a:off x="4608286" y="7072380"/>
            <a:ext cx="12983027" cy="1877437"/>
          </a:xfrm>
          <a:prstGeom prst="rect">
            <a:avLst/>
          </a:prstGeom>
          <a:noFill/>
        </p:spPr>
        <p:txBody>
          <a:bodyPr wrap="square">
            <a:spAutoFit/>
          </a:bodyPr>
          <a:lstStyle/>
          <a:p>
            <a:pPr marL="457200" lvl="0" indent="-457200">
              <a:spcBef>
                <a:spcPts val="600"/>
              </a:spcBef>
              <a:spcAft>
                <a:spcPts val="600"/>
              </a:spcAft>
              <a:buFont typeface="Arial" panose="020B0604020202020204" pitchFamily="34" charset="0"/>
              <a:buChar char="•"/>
            </a:pPr>
            <a:r>
              <a:rPr lang="en-GB" sz="3200" dirty="0"/>
              <a:t>Quale opportunità sembra più rilevante o urgente? </a:t>
            </a:r>
            <a:endParaRPr lang="el-GR" sz="3200" dirty="0"/>
          </a:p>
          <a:p>
            <a:pPr marL="457200" lvl="0" indent="-457200">
              <a:spcBef>
                <a:spcPts val="600"/>
              </a:spcBef>
              <a:spcAft>
                <a:spcPts val="600"/>
              </a:spcAft>
              <a:buFont typeface="Arial" panose="020B0604020202020204" pitchFamily="34" charset="0"/>
              <a:buChar char="•"/>
            </a:pPr>
            <a:r>
              <a:rPr lang="en-GB" sz="3200" dirty="0"/>
              <a:t>Quale tipo di risposta strategica potrebbe affrontarla? </a:t>
            </a:r>
            <a:endParaRPr lang="el-GR" sz="3200" dirty="0"/>
          </a:p>
          <a:p>
            <a:pPr marL="457200" lvl="0" indent="-457200">
              <a:spcBef>
                <a:spcPts val="600"/>
              </a:spcBef>
              <a:spcAft>
                <a:spcPts val="600"/>
              </a:spcAft>
              <a:buFont typeface="Arial" panose="020B0604020202020204" pitchFamily="34" charset="0"/>
              <a:buChar char="•"/>
            </a:pPr>
            <a:r>
              <a:rPr lang="en-GB" sz="3200" dirty="0"/>
              <a:t>Ciò richiederebbe cambiamenti nella struttura, nella leadership o nella collaborazione? </a:t>
            </a:r>
            <a:endParaRPr lang="el-GR" sz="3200" dirty="0"/>
          </a:p>
        </p:txBody>
      </p:sp>
    </p:spTree>
    <p:extLst>
      <p:ext uri="{BB962C8B-B14F-4D97-AF65-F5344CB8AC3E}">
        <p14:creationId xmlns:p14="http://schemas.microsoft.com/office/powerpoint/2010/main" val="630845887"/>
      </p:ext>
    </p:extLst>
  </p:cSld>
  <p:clrMapOvr>
    <a:masterClrMapping/>
  </p:clrMapOvr>
</p:sld>
</file>

<file path=ppt/slides/slide8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άτομο, νύχι, αξεσουάρ μόδας, χέρια που κρατούν&#10;&#10;Το περιεχόμενο που δημιουργείται από AI ενδέχεται να είναι εσφαλμένο.">
            <a:extLst>
              <a:ext uri="{FF2B5EF4-FFF2-40B4-BE49-F238E27FC236}">
                <a16:creationId xmlns:a16="http://schemas.microsoft.com/office/drawing/2014/main" id="{02847684-0F51-6E45-AC8D-15FC1FA5FF2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6016"/>
            <a:ext cx="6857382" cy="10287000"/>
          </a:xfrm>
          <a:prstGeom prst="rect">
            <a:avLst/>
          </a:prstGeom>
        </p:spPr>
      </p:pic>
      <p:sp>
        <p:nvSpPr>
          <p:cNvPr id="4" name="TextBox 3">
            <a:extLst>
              <a:ext uri="{FF2B5EF4-FFF2-40B4-BE49-F238E27FC236}">
                <a16:creationId xmlns:a16="http://schemas.microsoft.com/office/drawing/2014/main" id="{8AB069A4-3039-8F64-4454-0B4948EB5F54}"/>
              </a:ext>
            </a:extLst>
          </p:cNvPr>
          <p:cNvSpPr txBox="1"/>
          <p:nvPr/>
        </p:nvSpPr>
        <p:spPr>
          <a:xfrm>
            <a:off x="7467600" y="647700"/>
            <a:ext cx="10210800" cy="861774"/>
          </a:xfrm>
          <a:prstGeom prst="rect">
            <a:avLst/>
          </a:prstGeom>
          <a:noFill/>
        </p:spPr>
        <p:txBody>
          <a:bodyPr wrap="square">
            <a:spAutoFit/>
          </a:bodyPr>
          <a:lstStyle/>
          <a:p>
            <a:pPr lvl="0"/>
            <a:r>
              <a:rPr lang="en-GB" sz="5000" b="1" noProof="0" dirty="0"/>
              <a:t>Che cos'è un'impresa rigenerativa?</a:t>
            </a:r>
          </a:p>
        </p:txBody>
      </p:sp>
      <p:sp>
        <p:nvSpPr>
          <p:cNvPr id="5" name="TextBox 4">
            <a:extLst>
              <a:ext uri="{FF2B5EF4-FFF2-40B4-BE49-F238E27FC236}">
                <a16:creationId xmlns:a16="http://schemas.microsoft.com/office/drawing/2014/main" id="{DC7BDA06-7154-A3D9-B947-A90CC45413C6}"/>
              </a:ext>
            </a:extLst>
          </p:cNvPr>
          <p:cNvSpPr txBox="1"/>
          <p:nvPr/>
        </p:nvSpPr>
        <p:spPr>
          <a:xfrm>
            <a:off x="7467600" y="3695700"/>
            <a:ext cx="9677400" cy="3416320"/>
          </a:xfrm>
          <a:prstGeom prst="rect">
            <a:avLst/>
          </a:prstGeom>
          <a:noFill/>
        </p:spPr>
        <p:txBody>
          <a:bodyPr wrap="square">
            <a:spAutoFit/>
          </a:bodyPr>
          <a:lstStyle/>
          <a:p>
            <a:r>
              <a:rPr lang="en-GB" sz="3600" noProof="0" dirty="0"/>
              <a:t>Un </a:t>
            </a:r>
            <a:r>
              <a:rPr lang="en-GB" sz="3600" noProof="0" dirty="0"/>
              <a:t>business rigenerativo è un business che contribuisce </a:t>
            </a:r>
            <a:r>
              <a:rPr lang="en-GB" sz="3600" b="1" noProof="0" dirty="0">
                <a:solidFill>
                  <a:srgbClr val="3F6031"/>
                </a:solidFill>
              </a:rPr>
              <a:t>positivamente </a:t>
            </a:r>
            <a:r>
              <a:rPr lang="en-GB" sz="3600" noProof="0" dirty="0"/>
              <a:t>al </a:t>
            </a:r>
            <a:r>
              <a:rPr lang="en-GB" sz="3600" b="1" noProof="0" dirty="0">
                <a:solidFill>
                  <a:srgbClr val="3F6031"/>
                </a:solidFill>
              </a:rPr>
              <a:t>benessere</a:t>
            </a:r>
            <a:r>
              <a:rPr lang="en-GB" sz="3600" noProof="0" dirty="0"/>
              <a:t> </a:t>
            </a:r>
            <a:r>
              <a:rPr lang="en-GB" sz="3600" b="1" noProof="0" dirty="0">
                <a:solidFill>
                  <a:srgbClr val="3F6031"/>
                </a:solidFill>
              </a:rPr>
              <a:t>culturale, sociale, ambientale </a:t>
            </a:r>
            <a:r>
              <a:rPr lang="en-GB" sz="3600" noProof="0" dirty="0"/>
              <a:t>ed </a:t>
            </a:r>
            <a:r>
              <a:rPr lang="en-GB" sz="3600" b="1" noProof="0" dirty="0">
                <a:solidFill>
                  <a:srgbClr val="3F6031"/>
                </a:solidFill>
              </a:rPr>
              <a:t>economico </a:t>
            </a:r>
            <a:r>
              <a:rPr lang="en-GB" sz="3600" noProof="0" dirty="0"/>
              <a:t>delle </a:t>
            </a:r>
            <a:r>
              <a:rPr lang="en-GB" sz="3600" b="1" noProof="0" dirty="0">
                <a:solidFill>
                  <a:srgbClr val="3F6031"/>
                </a:solidFill>
              </a:rPr>
              <a:t>comunità </a:t>
            </a:r>
            <a:r>
              <a:rPr lang="en-GB" sz="3600" noProof="0" dirty="0"/>
              <a:t>e </a:t>
            </a:r>
            <a:r>
              <a:rPr lang="en-GB" sz="3600" b="1" noProof="0" dirty="0">
                <a:solidFill>
                  <a:srgbClr val="3F6031"/>
                </a:solidFill>
              </a:rPr>
              <a:t>degli ecosistemi </a:t>
            </a:r>
            <a:r>
              <a:rPr lang="en-GB" sz="3600" noProof="0" dirty="0"/>
              <a:t>in cui opera</a:t>
            </a:r>
            <a:r>
              <a:rPr lang="en-GB" sz="3600" noProof="0" dirty="0"/>
              <a:t>. Piuttosto che limitarsi a ridurre al minimo i danni o a mantenere lo status quo, i business rigenerativi mirano a </a:t>
            </a:r>
            <a:r>
              <a:rPr lang="en-GB" sz="3600" b="1" noProof="0" dirty="0">
                <a:solidFill>
                  <a:srgbClr val="3F6031"/>
                </a:solidFill>
              </a:rPr>
              <a:t>creare un impatto netto positivo</a:t>
            </a:r>
            <a:r>
              <a:rPr lang="en-GB" sz="3600" noProof="0" dirty="0"/>
              <a:t>.</a:t>
            </a:r>
            <a:endParaRPr lang="en-GB" sz="3600" kern="0" noProof="0" dirty="0">
              <a:latin typeface="+mj-lt"/>
            </a:endParaRPr>
          </a:p>
        </p:txBody>
      </p:sp>
      <p:sp>
        <p:nvSpPr>
          <p:cNvPr id="7" name="TextBox 6">
            <a:extLst>
              <a:ext uri="{FF2B5EF4-FFF2-40B4-BE49-F238E27FC236}">
                <a16:creationId xmlns:a16="http://schemas.microsoft.com/office/drawing/2014/main" id="{0CF730BD-9819-C79B-3B74-BBDDE8BB27B7}"/>
              </a:ext>
            </a:extLst>
          </p:cNvPr>
          <p:cNvSpPr txBox="1"/>
          <p:nvPr/>
        </p:nvSpPr>
        <p:spPr>
          <a:xfrm>
            <a:off x="7467600" y="8115300"/>
            <a:ext cx="10820400" cy="1169551"/>
          </a:xfrm>
          <a:prstGeom prst="rect">
            <a:avLst/>
          </a:prstGeom>
          <a:noFill/>
        </p:spPr>
        <p:txBody>
          <a:bodyPr wrap="square">
            <a:spAutoFit/>
          </a:bodyPr>
          <a:lstStyle/>
          <a:p>
            <a:r>
              <a:rPr lang="en-GB" sz="3500" b="1" noProof="0" dirty="0">
                <a:solidFill>
                  <a:srgbClr val="3F6031"/>
                </a:solidFill>
              </a:rPr>
              <a:t>Idea </a:t>
            </a:r>
            <a:r>
              <a:rPr lang="en-GB" sz="3500" b="1" noProof="0" dirty="0">
                <a:solidFill>
                  <a:srgbClr val="FF0000"/>
                </a:solidFill>
              </a:rPr>
              <a:t>→ </a:t>
            </a:r>
            <a:r>
              <a:rPr lang="en-GB" sz="3500" b="1" noProof="0" dirty="0">
                <a:solidFill>
                  <a:srgbClr val="3F6031"/>
                </a:solidFill>
              </a:rPr>
              <a:t>Opportunità </a:t>
            </a:r>
            <a:r>
              <a:rPr lang="en-GB" sz="3500" b="1" noProof="0" dirty="0">
                <a:solidFill>
                  <a:srgbClr val="FF0000"/>
                </a:solidFill>
              </a:rPr>
              <a:t>→ </a:t>
            </a:r>
            <a:r>
              <a:rPr lang="en-GB" sz="3500" b="1" noProof="0" dirty="0">
                <a:solidFill>
                  <a:srgbClr val="3F6031"/>
                </a:solidFill>
              </a:rPr>
              <a:t>Strategia </a:t>
            </a:r>
            <a:r>
              <a:rPr lang="en-GB" sz="3500" b="1" noProof="0" dirty="0">
                <a:solidFill>
                  <a:srgbClr val="FF0000"/>
                </a:solidFill>
              </a:rPr>
              <a:t>→ </a:t>
            </a:r>
            <a:r>
              <a:rPr lang="en-GB" sz="3500" b="1" noProof="0" dirty="0">
                <a:solidFill>
                  <a:srgbClr val="3F6031"/>
                </a:solidFill>
              </a:rPr>
              <a:t>Attuazione </a:t>
            </a:r>
            <a:r>
              <a:rPr lang="en-GB" sz="3500" b="1" noProof="0" dirty="0">
                <a:solidFill>
                  <a:srgbClr val="FF0000"/>
                </a:solidFill>
              </a:rPr>
              <a:t>→ </a:t>
            </a:r>
            <a:r>
              <a:rPr lang="en-GB" sz="3500" b="1" noProof="0" dirty="0">
                <a:solidFill>
                  <a:srgbClr val="3F6031"/>
                </a:solidFill>
              </a:rPr>
              <a:t>Rigenerazione</a:t>
            </a:r>
          </a:p>
        </p:txBody>
      </p:sp>
    </p:spTree>
    <p:extLst>
      <p:ext uri="{BB962C8B-B14F-4D97-AF65-F5344CB8AC3E}">
        <p14:creationId xmlns:p14="http://schemas.microsoft.com/office/powerpoint/2010/main" val="144953765"/>
      </p:ext>
    </p:extLst>
  </p:cSld>
  <p:clrMapOvr>
    <a:masterClrMapping/>
  </p:clrMapOvr>
</p:sld>
</file>

<file path=ppt/slides/slide87.xml><?xml version="1.0" encoding="utf-8"?>
<p:sld xmlns:a16="http://schemas.microsoft.com/office/drawing/2014/main" xmlns:asvg="http://schemas.microsoft.com/office/drawing/2016/SVG/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D8215-E2F4-60C1-7C46-F3CBD874A07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9ACBD9B-2BDD-9EBE-0287-520C55569947}"/>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547A74B-882E-D36C-4F56-6EDCF13B6FE1}"/>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2F0DC865-2336-2098-6AF6-5E0AC6DE44D0}"/>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Principi di un'azienda rigenerativa</a:t>
            </a:r>
            <a:endParaRPr lang="en-GB" sz="5000" b="1" noProof="0" dirty="0"/>
          </a:p>
        </p:txBody>
      </p:sp>
      <p:grpSp>
        <p:nvGrpSpPr>
          <p:cNvPr id="6" name="Ομάδα 5">
            <a:extLst>
              <a:ext uri="{FF2B5EF4-FFF2-40B4-BE49-F238E27FC236}">
                <a16:creationId xmlns:a16="http://schemas.microsoft.com/office/drawing/2014/main" id="{17E473DE-7DB6-41DC-9C45-43FC6091B58F}"/>
              </a:ext>
            </a:extLst>
          </p:cNvPr>
          <p:cNvGrpSpPr/>
          <p:nvPr/>
        </p:nvGrpSpPr>
        <p:grpSpPr>
          <a:xfrm>
            <a:off x="1905000" y="1853050"/>
            <a:ext cx="14554200" cy="8254429"/>
            <a:chOff x="624351" y="420818"/>
            <a:chExt cx="16901648" cy="9739878"/>
          </a:xfrm>
        </p:grpSpPr>
        <p:grpSp>
          <p:nvGrpSpPr>
            <p:cNvPr id="7" name="Group 102">
              <a:extLst>
                <a:ext uri="{FF2B5EF4-FFF2-40B4-BE49-F238E27FC236}">
                  <a16:creationId xmlns:a16="http://schemas.microsoft.com/office/drawing/2014/main" id="{5668565A-8A31-DCB5-A615-ABD75DD4AB3A}"/>
                </a:ext>
              </a:extLst>
            </p:cNvPr>
            <p:cNvGrpSpPr/>
            <p:nvPr/>
          </p:nvGrpSpPr>
          <p:grpSpPr>
            <a:xfrm>
              <a:off x="8172215" y="1665270"/>
              <a:ext cx="1951451" cy="2919311"/>
              <a:chOff x="5290615" y="867956"/>
              <a:chExt cx="1535819" cy="2297540"/>
            </a:xfrm>
            <a:solidFill>
              <a:srgbClr val="569938"/>
            </a:solidFill>
          </p:grpSpPr>
          <p:sp>
            <p:nvSpPr>
              <p:cNvPr id="36" name="Freeform: Shape 108">
                <a:extLst>
                  <a:ext uri="{FF2B5EF4-FFF2-40B4-BE49-F238E27FC236}">
                    <a16:creationId xmlns:a16="http://schemas.microsoft.com/office/drawing/2014/main" id="{830EA16D-4E8E-36A2-9FE8-FF9D7F7F355B}"/>
                  </a:ext>
                </a:extLst>
              </p:cNvPr>
              <p:cNvSpPr>
                <a:spLocks/>
              </p:cNvSpPr>
              <p:nvPr/>
            </p:nvSpPr>
            <p:spPr bwMode="auto">
              <a:xfrm>
                <a:off x="5290615" y="867956"/>
                <a:ext cx="1535819" cy="2297540"/>
              </a:xfrm>
              <a:custGeom>
                <a:avLst/>
                <a:gdLst>
                  <a:gd name="connsiteX0" fmla="*/ 766876 w 1535819"/>
                  <a:gd name="connsiteY0" fmla="*/ 0 h 2297540"/>
                  <a:gd name="connsiteX1" fmla="*/ 1269206 w 1535819"/>
                  <a:gd name="connsiteY1" fmla="*/ 502330 h 2297540"/>
                  <a:gd name="connsiteX2" fmla="*/ 1265088 w 1535819"/>
                  <a:gd name="connsiteY2" fmla="*/ 1799328 h 2297540"/>
                  <a:gd name="connsiteX3" fmla="*/ 766876 w 1535819"/>
                  <a:gd name="connsiteY3" fmla="*/ 2297540 h 2297540"/>
                  <a:gd name="connsiteX4" fmla="*/ 268664 w 1535819"/>
                  <a:gd name="connsiteY4" fmla="*/ 1799328 h 2297540"/>
                  <a:gd name="connsiteX5" fmla="*/ 268664 w 1535819"/>
                  <a:gd name="connsiteY5" fmla="*/ 498212 h 2297540"/>
                  <a:gd name="connsiteX6" fmla="*/ 766876 w 1535819"/>
                  <a:gd name="connsiteY6" fmla="*/ 0 h 2297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819" h="2297540">
                    <a:moveTo>
                      <a:pt x="766876" y="0"/>
                    </a:moveTo>
                    <a:cubicBezTo>
                      <a:pt x="1269206" y="502330"/>
                      <a:pt x="1269206" y="502330"/>
                      <a:pt x="1269206" y="502330"/>
                    </a:cubicBezTo>
                    <a:cubicBezTo>
                      <a:pt x="1627424" y="860548"/>
                      <a:pt x="1623307" y="1441109"/>
                      <a:pt x="1265088" y="1799328"/>
                    </a:cubicBezTo>
                    <a:lnTo>
                      <a:pt x="766876" y="2297540"/>
                    </a:lnTo>
                    <a:cubicBezTo>
                      <a:pt x="268664" y="1799328"/>
                      <a:pt x="268664" y="1799328"/>
                      <a:pt x="268664" y="1799328"/>
                    </a:cubicBezTo>
                    <a:cubicBezTo>
                      <a:pt x="-89554" y="1441109"/>
                      <a:pt x="-89554" y="856431"/>
                      <a:pt x="268664" y="498212"/>
                    </a:cubicBezTo>
                    <a:cubicBezTo>
                      <a:pt x="766876" y="0"/>
                      <a:pt x="766876" y="0"/>
                      <a:pt x="7668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sp>
            <p:nvSpPr>
              <p:cNvPr id="37" name="Freeform: Shape 113">
                <a:extLst>
                  <a:ext uri="{FF2B5EF4-FFF2-40B4-BE49-F238E27FC236}">
                    <a16:creationId xmlns:a16="http://schemas.microsoft.com/office/drawing/2014/main" id="{7E4287C5-944B-E95D-EE83-5FB472346F55}"/>
                  </a:ext>
                </a:extLst>
              </p:cNvPr>
              <p:cNvSpPr>
                <a:spLocks/>
              </p:cNvSpPr>
              <p:nvPr/>
            </p:nvSpPr>
            <p:spPr bwMode="auto">
              <a:xfrm>
                <a:off x="6057491" y="867956"/>
                <a:ext cx="768943" cy="2297540"/>
              </a:xfrm>
              <a:custGeom>
                <a:avLst/>
                <a:gdLst>
                  <a:gd name="connsiteX0" fmla="*/ 0 w 768943"/>
                  <a:gd name="connsiteY0" fmla="*/ 0 h 2297540"/>
                  <a:gd name="connsiteX1" fmla="*/ 502330 w 768943"/>
                  <a:gd name="connsiteY1" fmla="*/ 502330 h 2297540"/>
                  <a:gd name="connsiteX2" fmla="*/ 498212 w 768943"/>
                  <a:gd name="connsiteY2" fmla="*/ 1799328 h 2297540"/>
                  <a:gd name="connsiteX3" fmla="*/ 0 w 768943"/>
                  <a:gd name="connsiteY3" fmla="*/ 2297540 h 2297540"/>
                  <a:gd name="connsiteX4" fmla="*/ 0 w 768943"/>
                  <a:gd name="connsiteY4" fmla="*/ 0 h 2297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43" h="2297540">
                    <a:moveTo>
                      <a:pt x="0" y="0"/>
                    </a:moveTo>
                    <a:cubicBezTo>
                      <a:pt x="0" y="0"/>
                      <a:pt x="0" y="0"/>
                      <a:pt x="502330" y="502330"/>
                    </a:cubicBezTo>
                    <a:cubicBezTo>
                      <a:pt x="860548" y="860548"/>
                      <a:pt x="856431" y="1441109"/>
                      <a:pt x="498212" y="1799328"/>
                    </a:cubicBezTo>
                    <a:cubicBezTo>
                      <a:pt x="498212" y="1799328"/>
                      <a:pt x="498212" y="1799328"/>
                      <a:pt x="0" y="2297540"/>
                    </a:cubicBezTo>
                    <a:cubicBezTo>
                      <a:pt x="0" y="2297540"/>
                      <a:pt x="0" y="2297540"/>
                      <a:pt x="0"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grpSp>
        <p:grpSp>
          <p:nvGrpSpPr>
            <p:cNvPr id="9" name="Group 21">
              <a:extLst>
                <a:ext uri="{FF2B5EF4-FFF2-40B4-BE49-F238E27FC236}">
                  <a16:creationId xmlns:a16="http://schemas.microsoft.com/office/drawing/2014/main" id="{FE6D186E-D69B-0C11-97E2-CFB046EE2644}"/>
                </a:ext>
              </a:extLst>
            </p:cNvPr>
            <p:cNvGrpSpPr/>
            <p:nvPr/>
          </p:nvGrpSpPr>
          <p:grpSpPr>
            <a:xfrm>
              <a:off x="5904946" y="3486336"/>
              <a:ext cx="2776430" cy="1971572"/>
              <a:chOff x="3368987" y="2477035"/>
              <a:chExt cx="2337663" cy="1659999"/>
            </a:xfrm>
            <a:solidFill>
              <a:srgbClr val="569938"/>
            </a:solidFill>
          </p:grpSpPr>
          <p:sp>
            <p:nvSpPr>
              <p:cNvPr id="34" name="Freeform: Shape 131">
                <a:extLst>
                  <a:ext uri="{FF2B5EF4-FFF2-40B4-BE49-F238E27FC236}">
                    <a16:creationId xmlns:a16="http://schemas.microsoft.com/office/drawing/2014/main" id="{BC8AB0AA-3838-27D6-03AE-30AB2545BCC1}"/>
                  </a:ext>
                </a:extLst>
              </p:cNvPr>
              <p:cNvSpPr>
                <a:spLocks/>
              </p:cNvSpPr>
              <p:nvPr/>
            </p:nvSpPr>
            <p:spPr bwMode="auto">
              <a:xfrm>
                <a:off x="3368987" y="2477035"/>
                <a:ext cx="2337663" cy="1659999"/>
              </a:xfrm>
              <a:custGeom>
                <a:avLst/>
                <a:gdLst>
                  <a:gd name="connsiteX0" fmla="*/ 1147346 w 2337663"/>
                  <a:gd name="connsiteY0" fmla="*/ 436 h 1659999"/>
                  <a:gd name="connsiteX1" fmla="*/ 1995457 w 2337663"/>
                  <a:gd name="connsiteY1" fmla="*/ 539277 h 1659999"/>
                  <a:gd name="connsiteX2" fmla="*/ 2337663 w 2337663"/>
                  <a:gd name="connsiteY2" fmla="*/ 1210896 h 1659999"/>
                  <a:gd name="connsiteX3" fmla="*/ 1666045 w 2337663"/>
                  <a:gd name="connsiteY3" fmla="*/ 1553103 h 1659999"/>
                  <a:gd name="connsiteX4" fmla="*/ 342207 w 2337663"/>
                  <a:gd name="connsiteY4" fmla="*/ 1122962 h 1659999"/>
                  <a:gd name="connsiteX5" fmla="*/ 0 w 2337663"/>
                  <a:gd name="connsiteY5" fmla="*/ 451343 h 1659999"/>
                  <a:gd name="connsiteX6" fmla="*/ 677170 w 2337663"/>
                  <a:gd name="connsiteY6" fmla="*/ 106308 h 1659999"/>
                  <a:gd name="connsiteX7" fmla="*/ 1147346 w 2337663"/>
                  <a:gd name="connsiteY7" fmla="*/ 436 h 165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7663" h="1659999">
                    <a:moveTo>
                      <a:pt x="1147346" y="436"/>
                    </a:moveTo>
                    <a:cubicBezTo>
                      <a:pt x="1494880" y="10838"/>
                      <a:pt x="1826297" y="207283"/>
                      <a:pt x="1995457" y="539277"/>
                    </a:cubicBezTo>
                    <a:lnTo>
                      <a:pt x="2337663" y="1210896"/>
                    </a:lnTo>
                    <a:cubicBezTo>
                      <a:pt x="1666045" y="1553103"/>
                      <a:pt x="1666045" y="1553103"/>
                      <a:pt x="1666045" y="1553103"/>
                    </a:cubicBezTo>
                    <a:cubicBezTo>
                      <a:pt x="1183145" y="1799152"/>
                      <a:pt x="588256" y="1605861"/>
                      <a:pt x="342207" y="1122962"/>
                    </a:cubicBezTo>
                    <a:cubicBezTo>
                      <a:pt x="0" y="451343"/>
                      <a:pt x="0" y="451343"/>
                      <a:pt x="0" y="451343"/>
                    </a:cubicBezTo>
                    <a:cubicBezTo>
                      <a:pt x="677170" y="106308"/>
                      <a:pt x="677170" y="106308"/>
                      <a:pt x="677170" y="106308"/>
                    </a:cubicBezTo>
                    <a:cubicBezTo>
                      <a:pt x="828075" y="29418"/>
                      <a:pt x="989376" y="-4293"/>
                      <a:pt x="1147346" y="436"/>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sp>
            <p:nvSpPr>
              <p:cNvPr id="35" name="Freeform: Shape 126">
                <a:extLst>
                  <a:ext uri="{FF2B5EF4-FFF2-40B4-BE49-F238E27FC236}">
                    <a16:creationId xmlns:a16="http://schemas.microsoft.com/office/drawing/2014/main" id="{07E8DFB0-2640-D243-E2B9-20F7974C4478}"/>
                  </a:ext>
                </a:extLst>
              </p:cNvPr>
              <p:cNvSpPr>
                <a:spLocks/>
              </p:cNvSpPr>
              <p:nvPr/>
            </p:nvSpPr>
            <p:spPr bwMode="auto">
              <a:xfrm>
                <a:off x="3368987" y="2477035"/>
                <a:ext cx="2337663" cy="1210897"/>
              </a:xfrm>
              <a:custGeom>
                <a:avLst/>
                <a:gdLst>
                  <a:gd name="connsiteX0" fmla="*/ 1147347 w 2337663"/>
                  <a:gd name="connsiteY0" fmla="*/ 436 h 1210897"/>
                  <a:gd name="connsiteX1" fmla="*/ 1995457 w 2337663"/>
                  <a:gd name="connsiteY1" fmla="*/ 539278 h 1210897"/>
                  <a:gd name="connsiteX2" fmla="*/ 2337663 w 2337663"/>
                  <a:gd name="connsiteY2" fmla="*/ 1210897 h 1210897"/>
                  <a:gd name="connsiteX3" fmla="*/ 0 w 2337663"/>
                  <a:gd name="connsiteY3" fmla="*/ 451344 h 1210897"/>
                  <a:gd name="connsiteX4" fmla="*/ 677170 w 2337663"/>
                  <a:gd name="connsiteY4" fmla="*/ 106308 h 1210897"/>
                  <a:gd name="connsiteX5" fmla="*/ 1147347 w 2337663"/>
                  <a:gd name="connsiteY5" fmla="*/ 436 h 1210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7663" h="1210897">
                    <a:moveTo>
                      <a:pt x="1147347" y="436"/>
                    </a:moveTo>
                    <a:cubicBezTo>
                      <a:pt x="1494881" y="10839"/>
                      <a:pt x="1826297" y="207284"/>
                      <a:pt x="1995457" y="539278"/>
                    </a:cubicBezTo>
                    <a:cubicBezTo>
                      <a:pt x="1995457" y="539278"/>
                      <a:pt x="1995457" y="539278"/>
                      <a:pt x="2337663" y="1210897"/>
                    </a:cubicBezTo>
                    <a:cubicBezTo>
                      <a:pt x="2337663" y="1210897"/>
                      <a:pt x="2337663" y="1210897"/>
                      <a:pt x="0" y="451344"/>
                    </a:cubicBezTo>
                    <a:cubicBezTo>
                      <a:pt x="0" y="451344"/>
                      <a:pt x="0" y="451344"/>
                      <a:pt x="677170" y="106308"/>
                    </a:cubicBezTo>
                    <a:cubicBezTo>
                      <a:pt x="828076" y="29418"/>
                      <a:pt x="989376" y="-4292"/>
                      <a:pt x="1147347" y="436"/>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grpSp>
        <p:grpSp>
          <p:nvGrpSpPr>
            <p:cNvPr id="10" name="Group 22">
              <a:extLst>
                <a:ext uri="{FF2B5EF4-FFF2-40B4-BE49-F238E27FC236}">
                  <a16:creationId xmlns:a16="http://schemas.microsoft.com/office/drawing/2014/main" id="{D32FBCCB-829D-8FDE-20EC-789537EA054B}"/>
                </a:ext>
              </a:extLst>
            </p:cNvPr>
            <p:cNvGrpSpPr/>
            <p:nvPr/>
          </p:nvGrpSpPr>
          <p:grpSpPr>
            <a:xfrm>
              <a:off x="9613689" y="3486499"/>
              <a:ext cx="2776431" cy="1970307"/>
              <a:chOff x="6491628" y="2477172"/>
              <a:chExt cx="2337665" cy="1658934"/>
            </a:xfrm>
            <a:solidFill>
              <a:srgbClr val="569938"/>
            </a:solidFill>
          </p:grpSpPr>
          <p:sp>
            <p:nvSpPr>
              <p:cNvPr id="32" name="Freeform: Shape 130">
                <a:extLst>
                  <a:ext uri="{FF2B5EF4-FFF2-40B4-BE49-F238E27FC236}">
                    <a16:creationId xmlns:a16="http://schemas.microsoft.com/office/drawing/2014/main" id="{6E4B4F7D-6FAB-93F7-EA78-0C2AF9E09439}"/>
                  </a:ext>
                </a:extLst>
              </p:cNvPr>
              <p:cNvSpPr>
                <a:spLocks/>
              </p:cNvSpPr>
              <p:nvPr/>
            </p:nvSpPr>
            <p:spPr bwMode="auto">
              <a:xfrm>
                <a:off x="6491629" y="2477172"/>
                <a:ext cx="2337664" cy="1658934"/>
              </a:xfrm>
              <a:custGeom>
                <a:avLst/>
                <a:gdLst>
                  <a:gd name="connsiteX0" fmla="*/ 1194581 w 2337664"/>
                  <a:gd name="connsiteY0" fmla="*/ 370 h 1658934"/>
                  <a:gd name="connsiteX1" fmla="*/ 1666045 w 2337664"/>
                  <a:gd name="connsiteY1" fmla="*/ 106898 h 1658934"/>
                  <a:gd name="connsiteX2" fmla="*/ 2337664 w 2337664"/>
                  <a:gd name="connsiteY2" fmla="*/ 449105 h 1658934"/>
                  <a:gd name="connsiteX3" fmla="*/ 1992628 w 2337664"/>
                  <a:gd name="connsiteY3" fmla="*/ 1126274 h 1658934"/>
                  <a:gd name="connsiteX4" fmla="*/ 671619 w 2337664"/>
                  <a:gd name="connsiteY4" fmla="*/ 1550864 h 1658934"/>
                  <a:gd name="connsiteX5" fmla="*/ 0 w 2337664"/>
                  <a:gd name="connsiteY5" fmla="*/ 1208658 h 1658934"/>
                  <a:gd name="connsiteX6" fmla="*/ 342207 w 2337664"/>
                  <a:gd name="connsiteY6" fmla="*/ 537039 h 1658934"/>
                  <a:gd name="connsiteX7" fmla="*/ 1194581 w 2337664"/>
                  <a:gd name="connsiteY7" fmla="*/ 370 h 165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7664" h="1658934">
                    <a:moveTo>
                      <a:pt x="1194581" y="370"/>
                    </a:moveTo>
                    <a:cubicBezTo>
                      <a:pt x="1353296" y="-3978"/>
                      <a:pt x="1515139" y="30008"/>
                      <a:pt x="1666045" y="106898"/>
                    </a:cubicBezTo>
                    <a:cubicBezTo>
                      <a:pt x="2337664" y="449105"/>
                      <a:pt x="2337664" y="449105"/>
                      <a:pt x="2337664" y="449105"/>
                    </a:cubicBezTo>
                    <a:cubicBezTo>
                      <a:pt x="1992628" y="1126274"/>
                      <a:pt x="1992628" y="1126274"/>
                      <a:pt x="1992628" y="1126274"/>
                    </a:cubicBezTo>
                    <a:cubicBezTo>
                      <a:pt x="1746579" y="1609173"/>
                      <a:pt x="1154519" y="1796914"/>
                      <a:pt x="671619" y="1550864"/>
                    </a:cubicBezTo>
                    <a:lnTo>
                      <a:pt x="0" y="1208658"/>
                    </a:lnTo>
                    <a:cubicBezTo>
                      <a:pt x="342207" y="537039"/>
                      <a:pt x="342207" y="537039"/>
                      <a:pt x="342207" y="537039"/>
                    </a:cubicBezTo>
                    <a:cubicBezTo>
                      <a:pt x="511366" y="205046"/>
                      <a:pt x="845406" y="9938"/>
                      <a:pt x="1194581" y="37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sp>
            <p:nvSpPr>
              <p:cNvPr id="33" name="Freeform: Shape 125">
                <a:extLst>
                  <a:ext uri="{FF2B5EF4-FFF2-40B4-BE49-F238E27FC236}">
                    <a16:creationId xmlns:a16="http://schemas.microsoft.com/office/drawing/2014/main" id="{7262DCF9-E69B-51F8-1BEE-B7564A1E4AAC}"/>
                  </a:ext>
                </a:extLst>
              </p:cNvPr>
              <p:cNvSpPr>
                <a:spLocks/>
              </p:cNvSpPr>
              <p:nvPr/>
            </p:nvSpPr>
            <p:spPr bwMode="auto">
              <a:xfrm>
                <a:off x="6491628" y="2926276"/>
                <a:ext cx="2337664" cy="1209830"/>
              </a:xfrm>
              <a:custGeom>
                <a:avLst/>
                <a:gdLst>
                  <a:gd name="connsiteX0" fmla="*/ 2337664 w 2337664"/>
                  <a:gd name="connsiteY0" fmla="*/ 0 h 1209830"/>
                  <a:gd name="connsiteX1" fmla="*/ 1992629 w 2337664"/>
                  <a:gd name="connsiteY1" fmla="*/ 677170 h 1209830"/>
                  <a:gd name="connsiteX2" fmla="*/ 671619 w 2337664"/>
                  <a:gd name="connsiteY2" fmla="*/ 1101760 h 1209830"/>
                  <a:gd name="connsiteX3" fmla="*/ 0 w 2337664"/>
                  <a:gd name="connsiteY3" fmla="*/ 759553 h 1209830"/>
                  <a:gd name="connsiteX4" fmla="*/ 2337664 w 2337664"/>
                  <a:gd name="connsiteY4" fmla="*/ 0 h 1209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664" h="1209830">
                    <a:moveTo>
                      <a:pt x="2337664" y="0"/>
                    </a:moveTo>
                    <a:cubicBezTo>
                      <a:pt x="2337664" y="0"/>
                      <a:pt x="2337664" y="0"/>
                      <a:pt x="1992629" y="677170"/>
                    </a:cubicBezTo>
                    <a:cubicBezTo>
                      <a:pt x="1746580" y="1160069"/>
                      <a:pt x="1154519" y="1347810"/>
                      <a:pt x="671619" y="1101760"/>
                    </a:cubicBezTo>
                    <a:cubicBezTo>
                      <a:pt x="671619" y="1101760"/>
                      <a:pt x="671619" y="1101760"/>
                      <a:pt x="0" y="759553"/>
                    </a:cubicBezTo>
                    <a:cubicBezTo>
                      <a:pt x="0" y="759553"/>
                      <a:pt x="0" y="759553"/>
                      <a:pt x="2337664"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grpSp>
        <p:grpSp>
          <p:nvGrpSpPr>
            <p:cNvPr id="11" name="Group 23">
              <a:extLst>
                <a:ext uri="{FF2B5EF4-FFF2-40B4-BE49-F238E27FC236}">
                  <a16:creationId xmlns:a16="http://schemas.microsoft.com/office/drawing/2014/main" id="{A125A986-7258-E4CF-4116-BA5873240BD6}"/>
                </a:ext>
              </a:extLst>
            </p:cNvPr>
            <p:cNvGrpSpPr/>
            <p:nvPr/>
          </p:nvGrpSpPr>
          <p:grpSpPr>
            <a:xfrm>
              <a:off x="9282414" y="5470493"/>
              <a:ext cx="2025108" cy="2361774"/>
              <a:chOff x="6212705" y="4147631"/>
              <a:chExt cx="1705075" cy="1988536"/>
            </a:xfrm>
            <a:solidFill>
              <a:srgbClr val="569938"/>
            </a:solidFill>
          </p:grpSpPr>
          <p:sp>
            <p:nvSpPr>
              <p:cNvPr id="30" name="Freeform: Shape 129">
                <a:extLst>
                  <a:ext uri="{FF2B5EF4-FFF2-40B4-BE49-F238E27FC236}">
                    <a16:creationId xmlns:a16="http://schemas.microsoft.com/office/drawing/2014/main" id="{D01C014E-A9F4-F472-FA17-6846DB81D400}"/>
                  </a:ext>
                </a:extLst>
              </p:cNvPr>
              <p:cNvSpPr>
                <a:spLocks/>
              </p:cNvSpPr>
              <p:nvPr/>
            </p:nvSpPr>
            <p:spPr bwMode="auto">
              <a:xfrm>
                <a:off x="6212706" y="4147632"/>
                <a:ext cx="1705074" cy="1988535"/>
              </a:xfrm>
              <a:custGeom>
                <a:avLst/>
                <a:gdLst>
                  <a:gd name="connsiteX0" fmla="*/ 130241 w 1705074"/>
                  <a:gd name="connsiteY0" fmla="*/ 0 h 1988535"/>
                  <a:gd name="connsiteX1" fmla="*/ 874736 w 1705074"/>
                  <a:gd name="connsiteY1" fmla="*/ 117916 h 1988535"/>
                  <a:gd name="connsiteX2" fmla="*/ 1692913 w 1705074"/>
                  <a:gd name="connsiteY2" fmla="*/ 1244040 h 1988535"/>
                  <a:gd name="connsiteX3" fmla="*/ 1574996 w 1705074"/>
                  <a:gd name="connsiteY3" fmla="*/ 1988535 h 1988535"/>
                  <a:gd name="connsiteX4" fmla="*/ 824348 w 1705074"/>
                  <a:gd name="connsiteY4" fmla="*/ 1869644 h 1988535"/>
                  <a:gd name="connsiteX5" fmla="*/ 12324 w 1705074"/>
                  <a:gd name="connsiteY5" fmla="*/ 744495 h 1988535"/>
                  <a:gd name="connsiteX6" fmla="*/ 130241 w 1705074"/>
                  <a:gd name="connsiteY6" fmla="*/ 0 h 198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074" h="1988535">
                    <a:moveTo>
                      <a:pt x="130241" y="0"/>
                    </a:moveTo>
                    <a:cubicBezTo>
                      <a:pt x="874736" y="117916"/>
                      <a:pt x="874736" y="117916"/>
                      <a:pt x="874736" y="117916"/>
                    </a:cubicBezTo>
                    <a:cubicBezTo>
                      <a:pt x="1410034" y="202699"/>
                      <a:pt x="1777695" y="708742"/>
                      <a:pt x="1692913" y="1244040"/>
                    </a:cubicBezTo>
                    <a:cubicBezTo>
                      <a:pt x="1574996" y="1988535"/>
                      <a:pt x="1574996" y="1988535"/>
                      <a:pt x="1574996" y="1988535"/>
                    </a:cubicBezTo>
                    <a:cubicBezTo>
                      <a:pt x="824348" y="1869644"/>
                      <a:pt x="824348" y="1869644"/>
                      <a:pt x="824348" y="1869644"/>
                    </a:cubicBezTo>
                    <a:cubicBezTo>
                      <a:pt x="289050" y="1784862"/>
                      <a:pt x="-72459" y="1279794"/>
                      <a:pt x="12324" y="744495"/>
                    </a:cubicBezTo>
                    <a:lnTo>
                      <a:pt x="130241" y="0"/>
                    </a:ln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sp>
            <p:nvSpPr>
              <p:cNvPr id="31" name="Freeform: Shape 124">
                <a:extLst>
                  <a:ext uri="{FF2B5EF4-FFF2-40B4-BE49-F238E27FC236}">
                    <a16:creationId xmlns:a16="http://schemas.microsoft.com/office/drawing/2014/main" id="{BDBB7889-E4DF-28E4-E5F0-424672903102}"/>
                  </a:ext>
                </a:extLst>
              </p:cNvPr>
              <p:cNvSpPr>
                <a:spLocks/>
              </p:cNvSpPr>
              <p:nvPr/>
            </p:nvSpPr>
            <p:spPr bwMode="auto">
              <a:xfrm>
                <a:off x="6212705" y="4147631"/>
                <a:ext cx="1574996" cy="1988535"/>
              </a:xfrm>
              <a:custGeom>
                <a:avLst/>
                <a:gdLst>
                  <a:gd name="connsiteX0" fmla="*/ 130241 w 1574996"/>
                  <a:gd name="connsiteY0" fmla="*/ 0 h 1988535"/>
                  <a:gd name="connsiteX1" fmla="*/ 1574996 w 1574996"/>
                  <a:gd name="connsiteY1" fmla="*/ 1988535 h 1988535"/>
                  <a:gd name="connsiteX2" fmla="*/ 824347 w 1574996"/>
                  <a:gd name="connsiteY2" fmla="*/ 1869645 h 1988535"/>
                  <a:gd name="connsiteX3" fmla="*/ 12324 w 1574996"/>
                  <a:gd name="connsiteY3" fmla="*/ 744496 h 1988535"/>
                  <a:gd name="connsiteX4" fmla="*/ 130241 w 1574996"/>
                  <a:gd name="connsiteY4" fmla="*/ 0 h 1988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996" h="1988535">
                    <a:moveTo>
                      <a:pt x="130241" y="0"/>
                    </a:moveTo>
                    <a:cubicBezTo>
                      <a:pt x="130241" y="0"/>
                      <a:pt x="130241" y="0"/>
                      <a:pt x="1574996" y="1988535"/>
                    </a:cubicBezTo>
                    <a:cubicBezTo>
                      <a:pt x="1574996" y="1988535"/>
                      <a:pt x="1574996" y="1988535"/>
                      <a:pt x="824347" y="1869645"/>
                    </a:cubicBezTo>
                    <a:cubicBezTo>
                      <a:pt x="289050" y="1784862"/>
                      <a:pt x="-72459" y="1279794"/>
                      <a:pt x="12324" y="744496"/>
                    </a:cubicBezTo>
                    <a:cubicBezTo>
                      <a:pt x="12324" y="744496"/>
                      <a:pt x="12324" y="744496"/>
                      <a:pt x="130241"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grpSp>
        <p:grpSp>
          <p:nvGrpSpPr>
            <p:cNvPr id="12" name="Group 24">
              <a:extLst>
                <a:ext uri="{FF2B5EF4-FFF2-40B4-BE49-F238E27FC236}">
                  <a16:creationId xmlns:a16="http://schemas.microsoft.com/office/drawing/2014/main" id="{C087C27A-C98C-89E1-3208-6D29284A6964}"/>
                </a:ext>
              </a:extLst>
            </p:cNvPr>
            <p:cNvGrpSpPr/>
            <p:nvPr/>
          </p:nvGrpSpPr>
          <p:grpSpPr>
            <a:xfrm>
              <a:off x="6989351" y="5472037"/>
              <a:ext cx="2026040" cy="2361774"/>
              <a:chOff x="4282021" y="4148930"/>
              <a:chExt cx="1705859" cy="1988536"/>
            </a:xfrm>
            <a:solidFill>
              <a:srgbClr val="569938"/>
            </a:solidFill>
          </p:grpSpPr>
          <p:sp>
            <p:nvSpPr>
              <p:cNvPr id="28" name="Freeform: Shape 128">
                <a:extLst>
                  <a:ext uri="{FF2B5EF4-FFF2-40B4-BE49-F238E27FC236}">
                    <a16:creationId xmlns:a16="http://schemas.microsoft.com/office/drawing/2014/main" id="{6E035715-16C2-4207-A1CC-4F38322AFD87}"/>
                  </a:ext>
                </a:extLst>
              </p:cNvPr>
              <p:cNvSpPr>
                <a:spLocks/>
              </p:cNvSpPr>
              <p:nvPr/>
            </p:nvSpPr>
            <p:spPr bwMode="auto">
              <a:xfrm>
                <a:off x="4282021" y="4148931"/>
                <a:ext cx="1705859" cy="1988535"/>
              </a:xfrm>
              <a:custGeom>
                <a:avLst/>
                <a:gdLst>
                  <a:gd name="connsiteX0" fmla="*/ 1575782 w 1705859"/>
                  <a:gd name="connsiteY0" fmla="*/ 0 h 1988535"/>
                  <a:gd name="connsiteX1" fmla="*/ 1693698 w 1705859"/>
                  <a:gd name="connsiteY1" fmla="*/ 744495 h 1988535"/>
                  <a:gd name="connsiteX2" fmla="*/ 875521 w 1705859"/>
                  <a:gd name="connsiteY2" fmla="*/ 1870619 h 1988535"/>
                  <a:gd name="connsiteX3" fmla="*/ 131026 w 1705859"/>
                  <a:gd name="connsiteY3" fmla="*/ 1988535 h 1988535"/>
                  <a:gd name="connsiteX4" fmla="*/ 12135 w 1705859"/>
                  <a:gd name="connsiteY4" fmla="*/ 1237887 h 1988535"/>
                  <a:gd name="connsiteX5" fmla="*/ 831287 w 1705859"/>
                  <a:gd name="connsiteY5" fmla="*/ 117916 h 1988535"/>
                  <a:gd name="connsiteX6" fmla="*/ 1575782 w 1705859"/>
                  <a:gd name="connsiteY6" fmla="*/ 0 h 198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5859" h="1988535">
                    <a:moveTo>
                      <a:pt x="1575782" y="0"/>
                    </a:moveTo>
                    <a:cubicBezTo>
                      <a:pt x="1693698" y="744495"/>
                      <a:pt x="1693698" y="744495"/>
                      <a:pt x="1693698" y="744495"/>
                    </a:cubicBezTo>
                    <a:cubicBezTo>
                      <a:pt x="1778481" y="1279793"/>
                      <a:pt x="1410819" y="1785835"/>
                      <a:pt x="875521" y="1870619"/>
                    </a:cubicBezTo>
                    <a:cubicBezTo>
                      <a:pt x="131026" y="1988535"/>
                      <a:pt x="131026" y="1988535"/>
                      <a:pt x="131026" y="1988535"/>
                    </a:cubicBezTo>
                    <a:cubicBezTo>
                      <a:pt x="12135" y="1237887"/>
                      <a:pt x="12135" y="1237887"/>
                      <a:pt x="12135" y="1237887"/>
                    </a:cubicBezTo>
                    <a:cubicBezTo>
                      <a:pt x="-72647" y="702590"/>
                      <a:pt x="295988" y="202699"/>
                      <a:pt x="831287" y="117916"/>
                    </a:cubicBezTo>
                    <a:lnTo>
                      <a:pt x="1575782" y="0"/>
                    </a:ln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sp>
            <p:nvSpPr>
              <p:cNvPr id="29" name="Freeform: Shape 123">
                <a:extLst>
                  <a:ext uri="{FF2B5EF4-FFF2-40B4-BE49-F238E27FC236}">
                    <a16:creationId xmlns:a16="http://schemas.microsoft.com/office/drawing/2014/main" id="{75387713-9119-2FD4-A05C-6E4F98086AED}"/>
                  </a:ext>
                </a:extLst>
              </p:cNvPr>
              <p:cNvSpPr>
                <a:spLocks/>
              </p:cNvSpPr>
              <p:nvPr/>
            </p:nvSpPr>
            <p:spPr bwMode="auto">
              <a:xfrm>
                <a:off x="4282021" y="4148930"/>
                <a:ext cx="1575781" cy="1988536"/>
              </a:xfrm>
              <a:custGeom>
                <a:avLst/>
                <a:gdLst>
                  <a:gd name="connsiteX0" fmla="*/ 1575781 w 1575781"/>
                  <a:gd name="connsiteY0" fmla="*/ 0 h 1988536"/>
                  <a:gd name="connsiteX1" fmla="*/ 131026 w 1575781"/>
                  <a:gd name="connsiteY1" fmla="*/ 1988536 h 1988536"/>
                  <a:gd name="connsiteX2" fmla="*/ 12135 w 1575781"/>
                  <a:gd name="connsiteY2" fmla="*/ 1237887 h 1988536"/>
                  <a:gd name="connsiteX3" fmla="*/ 831287 w 1575781"/>
                  <a:gd name="connsiteY3" fmla="*/ 117917 h 1988536"/>
                  <a:gd name="connsiteX4" fmla="*/ 1575781 w 1575781"/>
                  <a:gd name="connsiteY4" fmla="*/ 0 h 198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781" h="1988536">
                    <a:moveTo>
                      <a:pt x="1575781" y="0"/>
                    </a:moveTo>
                    <a:cubicBezTo>
                      <a:pt x="1575781" y="0"/>
                      <a:pt x="1575781" y="0"/>
                      <a:pt x="131026" y="1988536"/>
                    </a:cubicBezTo>
                    <a:cubicBezTo>
                      <a:pt x="131026" y="1988536"/>
                      <a:pt x="131026" y="1988536"/>
                      <a:pt x="12135" y="1237887"/>
                    </a:cubicBezTo>
                    <a:cubicBezTo>
                      <a:pt x="-72648" y="702590"/>
                      <a:pt x="295988" y="202700"/>
                      <a:pt x="831287" y="117917"/>
                    </a:cubicBezTo>
                    <a:cubicBezTo>
                      <a:pt x="831287" y="117917"/>
                      <a:pt x="831287" y="117917"/>
                      <a:pt x="1575781" y="0"/>
                    </a:cubicBezTo>
                    <a:close/>
                  </a:path>
                </a:pathLst>
              </a:custGeom>
              <a:grpFill/>
              <a:ln>
                <a:noFill/>
              </a:ln>
            </p:spPr>
            <p:txBody>
              <a:bodyPr vert="horz" wrap="square" lIns="137160" tIns="68580" rIns="137160" bIns="68580" numCol="1" anchor="t" anchorCtr="0" compatLnSpc="1">
                <a:prstTxWarp prst="textNoShape">
                  <a:avLst/>
                </a:prstTxWarp>
                <a:noAutofit/>
              </a:bodyPr>
              <a:lstStyle/>
              <a:p>
                <a:endParaRPr lang="en-GB" sz="2700" noProof="0" dirty="0">
                  <a:latin typeface="+mj-lt"/>
                </a:endParaRPr>
              </a:p>
            </p:txBody>
          </p:sp>
        </p:grpSp>
        <p:grpSp>
          <p:nvGrpSpPr>
            <p:cNvPr id="14" name="Group 133">
              <a:extLst>
                <a:ext uri="{FF2B5EF4-FFF2-40B4-BE49-F238E27FC236}">
                  <a16:creationId xmlns:a16="http://schemas.microsoft.com/office/drawing/2014/main" id="{5F0F0CE8-3FD8-3B95-D58E-957637A5E97C}"/>
                </a:ext>
              </a:extLst>
            </p:cNvPr>
            <p:cNvGrpSpPr/>
            <p:nvPr/>
          </p:nvGrpSpPr>
          <p:grpSpPr>
            <a:xfrm>
              <a:off x="7876995" y="3839187"/>
              <a:ext cx="2541882" cy="2471078"/>
              <a:chOff x="6345237" y="4948237"/>
              <a:chExt cx="1027113" cy="1028700"/>
            </a:xfrm>
            <a:effectLst>
              <a:outerShdw blurRad="431800" dist="292100" dir="3000000" sx="102000" sy="102000" algn="tl" rotWithShape="0">
                <a:prstClr val="black">
                  <a:alpha val="40000"/>
                </a:prstClr>
              </a:outerShdw>
            </a:effectLst>
          </p:grpSpPr>
          <p:sp>
            <p:nvSpPr>
              <p:cNvPr id="26" name="Oval 56">
                <a:extLst>
                  <a:ext uri="{FF2B5EF4-FFF2-40B4-BE49-F238E27FC236}">
                    <a16:creationId xmlns:a16="http://schemas.microsoft.com/office/drawing/2014/main" id="{73645BFF-196A-2743-3583-9BCE094CA3D1}"/>
                  </a:ext>
                </a:extLst>
              </p:cNvPr>
              <p:cNvSpPr>
                <a:spLocks noChangeArrowheads="1"/>
              </p:cNvSpPr>
              <p:nvPr/>
            </p:nvSpPr>
            <p:spPr bwMode="auto">
              <a:xfrm>
                <a:off x="6345237" y="4948237"/>
                <a:ext cx="1027113" cy="1028700"/>
              </a:xfrm>
              <a:prstGeom prst="ellipse">
                <a:avLst/>
              </a:prstGeom>
              <a:gradFill flip="none" rotWithShape="1">
                <a:gsLst>
                  <a:gs pos="0">
                    <a:schemeClr val="bg2">
                      <a:shade val="30000"/>
                      <a:satMod val="115000"/>
                    </a:schemeClr>
                  </a:gs>
                  <a:gs pos="100000">
                    <a:schemeClr val="bg2">
                      <a:shade val="100000"/>
                      <a:satMod val="115000"/>
                    </a:schemeClr>
                  </a:gs>
                </a:gsLst>
                <a:lin ang="13500000" scaled="1"/>
                <a:tileRect/>
              </a:gradFill>
              <a:ln>
                <a:noFill/>
              </a:ln>
            </p:spPr>
            <p:txBody>
              <a:bodyPr vert="horz" wrap="square" lIns="102870" tIns="51435" rIns="102870" bIns="51435" numCol="1" anchor="t" anchorCtr="0" compatLnSpc="1">
                <a:prstTxWarp prst="textNoShape">
                  <a:avLst/>
                </a:prstTxWarp>
              </a:bodyPr>
              <a:lstStyle/>
              <a:p>
                <a:endParaRPr lang="en-GB" sz="2025" noProof="0" dirty="0">
                  <a:solidFill>
                    <a:schemeClr val="tx1">
                      <a:lumMod val="75000"/>
                      <a:lumOff val="25000"/>
                    </a:schemeClr>
                  </a:solidFill>
                  <a:latin typeface="+mj-lt"/>
                </a:endParaRPr>
              </a:p>
            </p:txBody>
          </p:sp>
          <p:sp>
            <p:nvSpPr>
              <p:cNvPr id="27" name="Oval 57">
                <a:extLst>
                  <a:ext uri="{FF2B5EF4-FFF2-40B4-BE49-F238E27FC236}">
                    <a16:creationId xmlns:a16="http://schemas.microsoft.com/office/drawing/2014/main" id="{CFC0654B-AEAD-3632-1A09-F0F42F46223E}"/>
                  </a:ext>
                </a:extLst>
              </p:cNvPr>
              <p:cNvSpPr>
                <a:spLocks noChangeArrowheads="1"/>
              </p:cNvSpPr>
              <p:nvPr/>
            </p:nvSpPr>
            <p:spPr bwMode="auto">
              <a:xfrm>
                <a:off x="6359543" y="4962543"/>
                <a:ext cx="998503" cy="1000090"/>
              </a:xfrm>
              <a:prstGeom prst="ellipse">
                <a:avLst/>
              </a:prstGeom>
              <a:gradFill flip="none" rotWithShape="1">
                <a:gsLst>
                  <a:gs pos="0">
                    <a:schemeClr val="bg1">
                      <a:lumMod val="95000"/>
                    </a:schemeClr>
                  </a:gs>
                  <a:gs pos="100000">
                    <a:schemeClr val="bg1"/>
                  </a:gs>
                </a:gsLst>
                <a:lin ang="0" scaled="1"/>
                <a:tileRect/>
              </a:gradFill>
              <a:ln>
                <a:noFill/>
              </a:ln>
            </p:spPr>
            <p:txBody>
              <a:bodyPr vert="horz" wrap="square" lIns="0" tIns="0" rIns="0" bIns="0" numCol="1" anchor="ctr" anchorCtr="0" compatLnSpc="1">
                <a:prstTxWarp prst="textNoShape">
                  <a:avLst/>
                </a:prstTxWarp>
              </a:bodyPr>
              <a:lstStyle/>
              <a:p>
                <a:pPr algn="ctr"/>
                <a:endParaRPr lang="en-GB" sz="2250" b="1" noProof="0" dirty="0">
                  <a:latin typeface="+mj-lt"/>
                </a:endParaRPr>
              </a:p>
            </p:txBody>
          </p:sp>
        </p:grpSp>
        <p:sp>
          <p:nvSpPr>
            <p:cNvPr id="15" name="TextBox 14">
              <a:extLst>
                <a:ext uri="{FF2B5EF4-FFF2-40B4-BE49-F238E27FC236}">
                  <a16:creationId xmlns:a16="http://schemas.microsoft.com/office/drawing/2014/main" id="{7AF37CD5-F743-FDBF-93D6-5564E0E62E93}"/>
                </a:ext>
              </a:extLst>
            </p:cNvPr>
            <p:cNvSpPr txBox="1"/>
            <p:nvPr/>
          </p:nvSpPr>
          <p:spPr>
            <a:xfrm>
              <a:off x="10617987" y="3904076"/>
              <a:ext cx="2530416" cy="923330"/>
            </a:xfrm>
            <a:prstGeom prst="rect">
              <a:avLst/>
            </a:prstGeom>
            <a:noFill/>
          </p:spPr>
          <p:txBody>
            <a:bodyPr wrap="square" lIns="0" tIns="0" rIns="0" bIns="0" anchor="ctr">
              <a:spAutoFit/>
            </a:bodyPr>
            <a:lstStyle/>
            <a:p>
              <a:pPr>
                <a:spcAft>
                  <a:spcPts val="675"/>
                </a:spcAft>
              </a:pPr>
              <a:r>
                <a:rPr lang="en-GB" sz="6000" b="1" noProof="0" dirty="0">
                  <a:latin typeface="+mj-lt"/>
                  <a:cs typeface="Mongolian Baiti" panose="03000500000000000000" pitchFamily="66" charset="0"/>
                </a:rPr>
                <a:t>02</a:t>
              </a:r>
            </a:p>
          </p:txBody>
        </p:sp>
        <p:sp>
          <p:nvSpPr>
            <p:cNvPr id="16" name="TextBox 15">
              <a:extLst>
                <a:ext uri="{FF2B5EF4-FFF2-40B4-BE49-F238E27FC236}">
                  <a16:creationId xmlns:a16="http://schemas.microsoft.com/office/drawing/2014/main" id="{DC611F4A-61C0-A2E9-C748-0462E6C020DC}"/>
                </a:ext>
              </a:extLst>
            </p:cNvPr>
            <p:cNvSpPr txBox="1"/>
            <p:nvPr/>
          </p:nvSpPr>
          <p:spPr>
            <a:xfrm>
              <a:off x="8703781" y="2447348"/>
              <a:ext cx="3055718" cy="923330"/>
            </a:xfrm>
            <a:prstGeom prst="rect">
              <a:avLst/>
            </a:prstGeom>
            <a:noFill/>
          </p:spPr>
          <p:txBody>
            <a:bodyPr wrap="square" lIns="0" tIns="0" rIns="0" bIns="0" anchor="ctr">
              <a:spAutoFit/>
            </a:bodyPr>
            <a:lstStyle/>
            <a:p>
              <a:pPr>
                <a:spcAft>
                  <a:spcPts val="675"/>
                </a:spcAft>
              </a:pPr>
              <a:r>
                <a:rPr lang="en-GB" sz="6000" b="1" noProof="0" dirty="0">
                  <a:latin typeface="+mj-lt"/>
                  <a:cs typeface="Mongolian Baiti" panose="03000500000000000000" pitchFamily="66" charset="0"/>
                </a:rPr>
                <a:t>01</a:t>
              </a:r>
            </a:p>
          </p:txBody>
        </p:sp>
        <p:sp>
          <p:nvSpPr>
            <p:cNvPr id="17" name="TextBox 16">
              <a:extLst>
                <a:ext uri="{FF2B5EF4-FFF2-40B4-BE49-F238E27FC236}">
                  <a16:creationId xmlns:a16="http://schemas.microsoft.com/office/drawing/2014/main" id="{410FE30A-7BC6-E86E-FED1-D12EA7247AF5}"/>
                </a:ext>
              </a:extLst>
            </p:cNvPr>
            <p:cNvSpPr txBox="1"/>
            <p:nvPr/>
          </p:nvSpPr>
          <p:spPr>
            <a:xfrm>
              <a:off x="9778663" y="6278650"/>
              <a:ext cx="3055718" cy="923330"/>
            </a:xfrm>
            <a:prstGeom prst="rect">
              <a:avLst/>
            </a:prstGeom>
            <a:noFill/>
          </p:spPr>
          <p:txBody>
            <a:bodyPr wrap="square" lIns="0" tIns="0" rIns="0" bIns="0" anchor="ctr">
              <a:spAutoFit/>
            </a:bodyPr>
            <a:lstStyle/>
            <a:p>
              <a:pPr>
                <a:spcAft>
                  <a:spcPts val="675"/>
                </a:spcAft>
              </a:pPr>
              <a:r>
                <a:rPr lang="en-GB" sz="6000" b="1" noProof="0" dirty="0">
                  <a:latin typeface="+mj-lt"/>
                  <a:cs typeface="Mongolian Baiti" panose="03000500000000000000" pitchFamily="66" charset="0"/>
                </a:rPr>
                <a:t>03</a:t>
              </a:r>
            </a:p>
          </p:txBody>
        </p:sp>
        <p:sp>
          <p:nvSpPr>
            <p:cNvPr id="18" name="TextBox 17">
              <a:extLst>
                <a:ext uri="{FF2B5EF4-FFF2-40B4-BE49-F238E27FC236}">
                  <a16:creationId xmlns:a16="http://schemas.microsoft.com/office/drawing/2014/main" id="{C1922526-B52D-D410-A848-3F6884FAF945}"/>
                </a:ext>
              </a:extLst>
            </p:cNvPr>
            <p:cNvSpPr txBox="1"/>
            <p:nvPr/>
          </p:nvSpPr>
          <p:spPr>
            <a:xfrm flipH="1">
              <a:off x="5021189" y="3904100"/>
              <a:ext cx="2530416" cy="923330"/>
            </a:xfrm>
            <a:prstGeom prst="rect">
              <a:avLst/>
            </a:prstGeom>
            <a:noFill/>
          </p:spPr>
          <p:txBody>
            <a:bodyPr wrap="square" lIns="0" tIns="0" rIns="0" bIns="0" anchor="ctr">
              <a:spAutoFit/>
            </a:bodyPr>
            <a:lstStyle/>
            <a:p>
              <a:pPr algn="r">
                <a:spcAft>
                  <a:spcPts val="675"/>
                </a:spcAft>
              </a:pPr>
              <a:r>
                <a:rPr lang="en-GB" sz="6000" b="1" noProof="0" dirty="0">
                  <a:latin typeface="+mj-lt"/>
                  <a:cs typeface="Mongolian Baiti" panose="03000500000000000000" pitchFamily="66" charset="0"/>
                </a:rPr>
                <a:t>05</a:t>
              </a:r>
            </a:p>
          </p:txBody>
        </p:sp>
        <p:sp>
          <p:nvSpPr>
            <p:cNvPr id="19" name="TextBox 18">
              <a:extLst>
                <a:ext uri="{FF2B5EF4-FFF2-40B4-BE49-F238E27FC236}">
                  <a16:creationId xmlns:a16="http://schemas.microsoft.com/office/drawing/2014/main" id="{216ADB62-A179-8F8B-6A38-A47B5B37F733}"/>
                </a:ext>
              </a:extLst>
            </p:cNvPr>
            <p:cNvSpPr txBox="1"/>
            <p:nvPr/>
          </p:nvSpPr>
          <p:spPr>
            <a:xfrm flipH="1">
              <a:off x="5258317" y="6317107"/>
              <a:ext cx="3055718" cy="923330"/>
            </a:xfrm>
            <a:prstGeom prst="rect">
              <a:avLst/>
            </a:prstGeom>
            <a:noFill/>
          </p:spPr>
          <p:txBody>
            <a:bodyPr wrap="square" lIns="0" tIns="0" rIns="0" bIns="0" anchor="ctr">
              <a:spAutoFit/>
            </a:bodyPr>
            <a:lstStyle/>
            <a:p>
              <a:pPr algn="r">
                <a:spcAft>
                  <a:spcPts val="675"/>
                </a:spcAft>
              </a:pPr>
              <a:r>
                <a:rPr lang="en-GB" sz="6000" b="1" noProof="0" dirty="0">
                  <a:latin typeface="+mj-lt"/>
                  <a:cs typeface="Mongolian Baiti" panose="03000500000000000000" pitchFamily="66" charset="0"/>
                </a:rPr>
                <a:t>04</a:t>
              </a:r>
            </a:p>
          </p:txBody>
        </p:sp>
        <p:sp>
          <p:nvSpPr>
            <p:cNvPr id="20" name="TextBox 19">
              <a:extLst>
                <a:ext uri="{FF2B5EF4-FFF2-40B4-BE49-F238E27FC236}">
                  <a16:creationId xmlns:a16="http://schemas.microsoft.com/office/drawing/2014/main" id="{3FD6B93E-2063-773D-2207-72FB3AB64A55}"/>
                </a:ext>
              </a:extLst>
            </p:cNvPr>
            <p:cNvSpPr txBox="1"/>
            <p:nvPr/>
          </p:nvSpPr>
          <p:spPr>
            <a:xfrm>
              <a:off x="7756172" y="420818"/>
              <a:ext cx="6850243" cy="1200329"/>
            </a:xfrm>
            <a:prstGeom prst="rect">
              <a:avLst/>
            </a:prstGeom>
            <a:noFill/>
          </p:spPr>
          <p:txBody>
            <a:bodyPr wrap="square">
              <a:spAutoFit/>
            </a:bodyPr>
            <a:lstStyle/>
            <a:p>
              <a:pPr algn="l"/>
              <a:r>
                <a:rPr lang="en-GB" sz="2400" b="1" noProof="0" dirty="0">
                  <a:latin typeface="+mj-lt"/>
                </a:rPr>
                <a:t>Responsabilità</a:t>
              </a:r>
              <a:r>
                <a:rPr lang="en-GB" sz="2400" noProof="0" dirty="0">
                  <a:latin typeface="+mj-lt"/>
                </a:rPr>
                <a:t>: assumersi la responsabilità di tutti gli impatti, intenzionali o non intenzionali, derivanti dalle attività dell'organizzazione.</a:t>
              </a:r>
            </a:p>
          </p:txBody>
        </p:sp>
        <p:sp>
          <p:nvSpPr>
            <p:cNvPr id="21" name="TextBox 20">
              <a:extLst>
                <a:ext uri="{FF2B5EF4-FFF2-40B4-BE49-F238E27FC236}">
                  <a16:creationId xmlns:a16="http://schemas.microsoft.com/office/drawing/2014/main" id="{A5835688-4C60-5A49-BD75-B235EAACF356}"/>
                </a:ext>
              </a:extLst>
            </p:cNvPr>
            <p:cNvSpPr txBox="1"/>
            <p:nvPr/>
          </p:nvSpPr>
          <p:spPr>
            <a:xfrm>
              <a:off x="12390118" y="3479462"/>
              <a:ext cx="5135881" cy="1200329"/>
            </a:xfrm>
            <a:prstGeom prst="rect">
              <a:avLst/>
            </a:prstGeom>
            <a:noFill/>
          </p:spPr>
          <p:txBody>
            <a:bodyPr wrap="square">
              <a:spAutoFit/>
            </a:bodyPr>
            <a:lstStyle/>
            <a:p>
              <a:pPr algn="l"/>
              <a:r>
                <a:rPr lang="en-GB" sz="2400" b="1" noProof="0" dirty="0">
                  <a:latin typeface="+mj-lt"/>
                </a:rPr>
                <a:t>Beneficio a lungo termine</a:t>
              </a:r>
              <a:r>
                <a:rPr lang="en-GB" sz="2400" noProof="0" dirty="0">
                  <a:latin typeface="+mj-lt"/>
                </a:rPr>
                <a:t>: lavorare per il benessere duraturo dell'azienda, della società e dell'ambiente.</a:t>
              </a:r>
            </a:p>
          </p:txBody>
        </p:sp>
        <p:sp>
          <p:nvSpPr>
            <p:cNvPr id="22" name="TextBox 21">
              <a:extLst>
                <a:ext uri="{FF2B5EF4-FFF2-40B4-BE49-F238E27FC236}">
                  <a16:creationId xmlns:a16="http://schemas.microsoft.com/office/drawing/2014/main" id="{68ED18D6-5E7C-91D5-AAD9-88BE577CA692}"/>
                </a:ext>
              </a:extLst>
            </p:cNvPr>
            <p:cNvSpPr txBox="1"/>
            <p:nvPr/>
          </p:nvSpPr>
          <p:spPr>
            <a:xfrm>
              <a:off x="9774854" y="7858730"/>
              <a:ext cx="6608146" cy="1569660"/>
            </a:xfrm>
            <a:prstGeom prst="rect">
              <a:avLst/>
            </a:prstGeom>
            <a:noFill/>
          </p:spPr>
          <p:txBody>
            <a:bodyPr wrap="square">
              <a:spAutoFit/>
            </a:bodyPr>
            <a:lstStyle/>
            <a:p>
              <a:pPr algn="l"/>
              <a:r>
                <a:rPr lang="en-GB" sz="2400" b="1" noProof="0" dirty="0">
                  <a:latin typeface="+mj-lt"/>
                </a:rPr>
                <a:t>Creazione di valore inclusivo</a:t>
              </a:r>
              <a:r>
                <a:rPr lang="en-GB" sz="2400" noProof="0" dirty="0">
                  <a:latin typeface="+mj-lt"/>
                </a:rPr>
                <a:t>: generare valore per tutti gli stakeholder, inclusi dipendenti, clienti, fornitori, partner, comunità, generazioni future ed ecosistemi. </a:t>
              </a:r>
            </a:p>
          </p:txBody>
        </p:sp>
        <p:sp>
          <p:nvSpPr>
            <p:cNvPr id="23" name="TextBox 22">
              <a:extLst>
                <a:ext uri="{FF2B5EF4-FFF2-40B4-BE49-F238E27FC236}">
                  <a16:creationId xmlns:a16="http://schemas.microsoft.com/office/drawing/2014/main" id="{6C4D013B-E93E-D7CC-A3E1-15656B5413ED}"/>
                </a:ext>
              </a:extLst>
            </p:cNvPr>
            <p:cNvSpPr txBox="1"/>
            <p:nvPr/>
          </p:nvSpPr>
          <p:spPr>
            <a:xfrm>
              <a:off x="624351" y="7872767"/>
              <a:ext cx="7743665" cy="2287929"/>
            </a:xfrm>
            <a:prstGeom prst="rect">
              <a:avLst/>
            </a:prstGeom>
            <a:noFill/>
          </p:spPr>
          <p:txBody>
            <a:bodyPr wrap="square">
              <a:spAutoFit/>
            </a:bodyPr>
            <a:lstStyle/>
            <a:p>
              <a:pPr algn="r"/>
              <a:r>
                <a:rPr lang="en-GB" sz="2400" b="1" noProof="0" dirty="0">
                  <a:latin typeface="+mj-lt"/>
                </a:rPr>
                <a:t>Rispetto e reciprocità degli stakeholder</a:t>
              </a:r>
              <a:r>
                <a:rPr lang="en-GB" sz="2400" noProof="0" dirty="0">
                  <a:latin typeface="+mj-lt"/>
                </a:rPr>
                <a:t>: riconoscere e rispondere alle esigenze, agli interessi e ai contributi di tutti i gruppi di stakeholder, garantendo al contempo che il valore sia condiviso equamente tra dipendenti, partner, comunità ed ecosistemi.</a:t>
              </a:r>
            </a:p>
          </p:txBody>
        </p:sp>
        <p:sp>
          <p:nvSpPr>
            <p:cNvPr id="24" name="TextBox 23">
              <a:extLst>
                <a:ext uri="{FF2B5EF4-FFF2-40B4-BE49-F238E27FC236}">
                  <a16:creationId xmlns:a16="http://schemas.microsoft.com/office/drawing/2014/main" id="{691E5FFA-BEAE-FF34-194D-D5E9D9FEF370}"/>
                </a:ext>
              </a:extLst>
            </p:cNvPr>
            <p:cNvSpPr txBox="1"/>
            <p:nvPr/>
          </p:nvSpPr>
          <p:spPr>
            <a:xfrm>
              <a:off x="1066801" y="2705931"/>
              <a:ext cx="4935010" cy="1569660"/>
            </a:xfrm>
            <a:prstGeom prst="rect">
              <a:avLst/>
            </a:prstGeom>
            <a:noFill/>
          </p:spPr>
          <p:txBody>
            <a:bodyPr wrap="square">
              <a:spAutoFit/>
            </a:bodyPr>
            <a:lstStyle/>
            <a:p>
              <a:pPr algn="r"/>
              <a:r>
                <a:rPr lang="en-GB" sz="2400" b="1" noProof="0" dirty="0">
                  <a:latin typeface="+mj-lt"/>
                </a:rPr>
                <a:t>Collaborazione sistemica</a:t>
              </a:r>
              <a:r>
                <a:rPr lang="en-GB" sz="2400" noProof="0" dirty="0">
                  <a:latin typeface="+mj-lt"/>
                </a:rPr>
                <a:t>: coinvolgere tutti gli attori, compresi i concorrenti, la società civile e la natura, per affrontare sfide sistemiche complesse.</a:t>
              </a:r>
            </a:p>
          </p:txBody>
        </p:sp>
        <p:sp>
          <p:nvSpPr>
            <p:cNvPr id="25" name="TextBox 24">
              <a:extLst>
                <a:ext uri="{FF2B5EF4-FFF2-40B4-BE49-F238E27FC236}">
                  <a16:creationId xmlns:a16="http://schemas.microsoft.com/office/drawing/2014/main" id="{B8121EA3-67E1-FA11-0916-8AEEC5DF38C3}"/>
                </a:ext>
              </a:extLst>
            </p:cNvPr>
            <p:cNvSpPr txBox="1"/>
            <p:nvPr/>
          </p:nvSpPr>
          <p:spPr>
            <a:xfrm>
              <a:off x="7756172" y="4418237"/>
              <a:ext cx="2775657" cy="1338828"/>
            </a:xfrm>
            <a:prstGeom prst="rect">
              <a:avLst/>
            </a:prstGeom>
            <a:noFill/>
          </p:spPr>
          <p:txBody>
            <a:bodyPr wrap="square">
              <a:spAutoFit/>
            </a:bodyPr>
            <a:lstStyle/>
            <a:p>
              <a:pPr algn="ctr"/>
              <a:r>
                <a:rPr lang="en-GB" sz="2700" b="1" noProof="0" dirty="0">
                  <a:latin typeface="+mj-lt"/>
                </a:rPr>
                <a:t>Principi aziendali rigenerativi</a:t>
              </a:r>
            </a:p>
          </p:txBody>
        </p:sp>
      </p:grpSp>
    </p:spTree>
    <p:extLst>
      <p:ext uri="{BB962C8B-B14F-4D97-AF65-F5344CB8AC3E}">
        <p14:creationId xmlns:p14="http://schemas.microsoft.com/office/powerpoint/2010/main" val="3145957010"/>
      </p:ext>
    </p:extLst>
  </p:cSld>
  <p:clrMapOvr>
    <a:masterClrMapping/>
  </p:clrMapOvr>
</p:sld>
</file>

<file path=ppt/slides/slide88.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F2745-1F59-6AF3-47F7-42888DF4511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0A3B73B-F6A4-CC88-DC9B-8311AC2A68C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E89171A6-F754-37BE-13CC-34D2B409638E}"/>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52F0CEE-EE11-DB31-9120-ED4519C39978}"/>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Cosa sono i modelli di business rigenerativi?</a:t>
            </a:r>
          </a:p>
        </p:txBody>
      </p:sp>
      <p:sp>
        <p:nvSpPr>
          <p:cNvPr id="6" name="TextBox 5">
            <a:extLst>
              <a:ext uri="{FF2B5EF4-FFF2-40B4-BE49-F238E27FC236}">
                <a16:creationId xmlns:a16="http://schemas.microsoft.com/office/drawing/2014/main" id="{BA5FF921-9025-7EEE-F3C4-218DC93FBAB3}"/>
              </a:ext>
            </a:extLst>
          </p:cNvPr>
          <p:cNvSpPr txBox="1"/>
          <p:nvPr/>
        </p:nvSpPr>
        <p:spPr>
          <a:xfrm>
            <a:off x="389021" y="3924300"/>
            <a:ext cx="13555579" cy="4333302"/>
          </a:xfrm>
          <a:prstGeom prst="rect">
            <a:avLst/>
          </a:prstGeom>
          <a:noFill/>
        </p:spPr>
        <p:txBody>
          <a:bodyPr wrap="square">
            <a:spAutoFit/>
          </a:bodyPr>
          <a:lstStyle/>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Allineare obiettivi creativi, finanziari, sociali e ambientali</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Andare oltre la sopravvivenza e la sostenibilità </a:t>
            </a:r>
            <a:r>
              <a:rPr lang="en-GB" sz="3500" b="1" kern="100" noProof="0" dirty="0">
                <a:solidFill>
                  <a:srgbClr val="FF0000"/>
                </a:solidFill>
                <a:latin typeface="+mj-lt"/>
                <a:cs typeface="Times New Roman" panose="02020603050405020304" pitchFamily="18" charset="0"/>
              </a:rPr>
              <a:t>→ </a:t>
            </a:r>
            <a:r>
              <a:rPr lang="en-GB" sz="3500" kern="100" noProof="0" dirty="0">
                <a:latin typeface="+mj-lt"/>
                <a:cs typeface="Times New Roman" panose="02020603050405020304" pitchFamily="18" charset="0"/>
              </a:rPr>
              <a:t>verso un contributo positivo</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Applicare i principi rigenerativi a tutte le parti del modello</a:t>
            </a:r>
          </a:p>
          <a:p>
            <a:pPr marL="625475" indent="-625475">
              <a:lnSpc>
                <a:spcPct val="107000"/>
              </a:lnSpc>
              <a:spcBef>
                <a:spcPts val="1800"/>
              </a:spcBef>
              <a:spcAft>
                <a:spcPts val="1800"/>
              </a:spcAft>
              <a:buClr>
                <a:srgbClr val="3F6031"/>
              </a:buClr>
              <a:buFont typeface="Wingdings" panose="05000000000000000000" pitchFamily="2" charset="2"/>
              <a:buChar char="Ø"/>
            </a:pPr>
            <a:r>
              <a:rPr lang="en-GB" sz="3500" kern="100" noProof="0" dirty="0">
                <a:latin typeface="+mj-lt"/>
                <a:cs typeface="Times New Roman" panose="02020603050405020304" pitchFamily="18" charset="0"/>
              </a:rPr>
              <a:t>Possono essere utilizzati da artisti solisti, collettivi o istituzioni</a:t>
            </a:r>
          </a:p>
        </p:txBody>
      </p:sp>
      <p:pic>
        <p:nvPicPr>
          <p:cNvPr id="7" name="Γραφικό 6">
            <a:extLst>
              <a:ext uri="{FF2B5EF4-FFF2-40B4-BE49-F238E27FC236}">
                <a16:creationId xmlns:a16="http://schemas.microsoft.com/office/drawing/2014/main" id="{3FCA8A1D-A382-10EB-6DA9-CBBA4ED51C0E}"/>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2725400" y="3619500"/>
            <a:ext cx="4648200" cy="4474614"/>
          </a:xfrm>
          <a:prstGeom prst="rect">
            <a:avLst/>
          </a:prstGeom>
        </p:spPr>
      </p:pic>
    </p:spTree>
    <p:extLst>
      <p:ext uri="{BB962C8B-B14F-4D97-AF65-F5344CB8AC3E}">
        <p14:creationId xmlns:p14="http://schemas.microsoft.com/office/powerpoint/2010/main" val="2313718694"/>
      </p:ext>
    </p:extLst>
  </p:cSld>
  <p:clrMapOvr>
    <a:masterClrMapping/>
  </p:clrMapOvr>
</p:sld>
</file>

<file path=ppt/slides/slide89.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56C66-2041-D017-7004-309D3FD41ED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B029C39-B856-CFCC-3C3F-B6CFF0B27F42}"/>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2BE984BE-BB6C-A738-2851-7AD733888013}"/>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FB5A2D08-27A3-A578-F251-DAB5CC7271F8}"/>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Cosa sono i modelli di business rigenerativi?</a:t>
            </a:r>
          </a:p>
        </p:txBody>
      </p:sp>
      <p:sp>
        <p:nvSpPr>
          <p:cNvPr id="8" name="TextBox 7">
            <a:extLst>
              <a:ext uri="{FF2B5EF4-FFF2-40B4-BE49-F238E27FC236}">
                <a16:creationId xmlns:a16="http://schemas.microsoft.com/office/drawing/2014/main" id="{1E12EB15-A5B4-5AFA-48D6-4A292DB7E980}"/>
              </a:ext>
            </a:extLst>
          </p:cNvPr>
          <p:cNvSpPr txBox="1"/>
          <p:nvPr/>
        </p:nvSpPr>
        <p:spPr>
          <a:xfrm>
            <a:off x="685800" y="3925509"/>
            <a:ext cx="9067800" cy="3862596"/>
          </a:xfrm>
          <a:prstGeom prst="rect">
            <a:avLst/>
          </a:prstGeom>
          <a:noFill/>
        </p:spPr>
        <p:txBody>
          <a:bodyPr wrap="square">
            <a:spAutoFit/>
          </a:bodyPr>
          <a:lstStyle/>
          <a:p>
            <a:r>
              <a:rPr lang="en-GB" sz="3500" kern="0" noProof="0" dirty="0">
                <a:effectLst/>
                <a:latin typeface="Calibri" panose="020F0502020204030204" pitchFamily="34" charset="0"/>
                <a:ea typeface="Arial" panose="020B0604020202020204" pitchFamily="34" charset="0"/>
              </a:rPr>
              <a:t>La progettazione di un modello di business rigenerativo richiede </a:t>
            </a:r>
            <a:r>
              <a:rPr lang="en-GB" sz="3500" b="1" kern="0" noProof="0" dirty="0">
                <a:solidFill>
                  <a:srgbClr val="3F6031"/>
                </a:solidFill>
                <a:effectLst/>
                <a:latin typeface="Calibri" panose="020F0502020204030204" pitchFamily="34" charset="0"/>
                <a:ea typeface="Arial" panose="020B0604020202020204" pitchFamily="34" charset="0"/>
              </a:rPr>
              <a:t>chiarezza sugli obiettivi</a:t>
            </a:r>
            <a:r>
              <a:rPr lang="en-GB" sz="3500" kern="0" noProof="0" dirty="0">
                <a:effectLst/>
                <a:latin typeface="Calibri" panose="020F0502020204030204" pitchFamily="34" charset="0"/>
                <a:ea typeface="Arial" panose="020B0604020202020204" pitchFamily="34" charset="0"/>
              </a:rPr>
              <a:t>, </a:t>
            </a:r>
            <a:r>
              <a:rPr lang="en-GB" sz="3500" b="1" kern="0" noProof="0" dirty="0">
                <a:solidFill>
                  <a:srgbClr val="3F6031"/>
                </a:solidFill>
                <a:effectLst/>
                <a:latin typeface="Calibri" panose="020F0502020204030204" pitchFamily="34" charset="0"/>
                <a:ea typeface="Arial" panose="020B0604020202020204" pitchFamily="34" charset="0"/>
              </a:rPr>
              <a:t>allineamento tra le operazioni </a:t>
            </a:r>
            <a:r>
              <a:rPr lang="en-GB" sz="3500" kern="0" noProof="0" dirty="0">
                <a:effectLst/>
                <a:latin typeface="Calibri" panose="020F0502020204030204" pitchFamily="34" charset="0"/>
                <a:ea typeface="Arial" panose="020B0604020202020204" pitchFamily="34" charset="0"/>
              </a:rPr>
              <a:t>e </a:t>
            </a:r>
            <a:r>
              <a:rPr lang="en-GB" sz="3500" b="1" kern="0" noProof="0" dirty="0">
                <a:solidFill>
                  <a:srgbClr val="3F6031"/>
                </a:solidFill>
                <a:effectLst/>
                <a:latin typeface="Calibri" panose="020F0502020204030204" pitchFamily="34" charset="0"/>
                <a:ea typeface="Arial" panose="020B0604020202020204" pitchFamily="34" charset="0"/>
              </a:rPr>
              <a:t>impegno verso un approccio sistemico a lungo termine</a:t>
            </a:r>
            <a:r>
              <a:rPr lang="en-GB" sz="3500" kern="0" noProof="0" dirty="0">
                <a:effectLst/>
                <a:latin typeface="Calibri" panose="020F0502020204030204" pitchFamily="34" charset="0"/>
                <a:ea typeface="Arial" panose="020B0604020202020204" pitchFamily="34" charset="0"/>
              </a:rPr>
              <a:t>. </a:t>
            </a:r>
          </a:p>
          <a:p>
            <a:endParaRPr lang="en-GB" sz="3500" kern="0" noProof="0" dirty="0">
              <a:latin typeface="Calibri" panose="020F0502020204030204" pitchFamily="34" charset="0"/>
              <a:ea typeface="Arial" panose="020B0604020202020204" pitchFamily="34" charset="0"/>
            </a:endParaRPr>
          </a:p>
          <a:p>
            <a:r>
              <a:rPr lang="en-GB" sz="3500" kern="0" noProof="0" dirty="0">
                <a:effectLst/>
                <a:latin typeface="Calibri" panose="020F0502020204030204" pitchFamily="34" charset="0"/>
                <a:ea typeface="Arial" panose="020B0604020202020204" pitchFamily="34" charset="0"/>
              </a:rPr>
              <a:t>Uno strumento fondamentale è il </a:t>
            </a:r>
            <a:r>
              <a:rPr lang="en-GB" sz="3500" b="1" kern="0" noProof="0" dirty="0">
                <a:solidFill>
                  <a:srgbClr val="3F6031"/>
                </a:solidFill>
                <a:effectLst/>
                <a:latin typeface="Calibri" panose="020F0502020204030204" pitchFamily="34" charset="0"/>
                <a:ea typeface="Arial" panose="020B0604020202020204" pitchFamily="34" charset="0"/>
              </a:rPr>
              <a:t>Regenerative Business Model Canvas.</a:t>
            </a:r>
            <a:endParaRPr lang="en-GB" sz="3500" b="1" noProof="0" dirty="0">
              <a:solidFill>
                <a:srgbClr val="3F6031"/>
              </a:solidFill>
            </a:endParaRPr>
          </a:p>
        </p:txBody>
      </p:sp>
      <p:pic>
        <p:nvPicPr>
          <p:cNvPr id="10" name="Γραφικό 9">
            <a:extLst>
              <a:ext uri="{FF2B5EF4-FFF2-40B4-BE49-F238E27FC236}">
                <a16:creationId xmlns:a16="http://schemas.microsoft.com/office/drawing/2014/main" id="{72662A33-D302-4986-50B7-68B2F7B0751D}"/>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0948987" y="3390900"/>
            <a:ext cx="5815013" cy="4595813"/>
          </a:xfrm>
          <a:prstGeom prst="rect">
            <a:avLst/>
          </a:prstGeom>
        </p:spPr>
      </p:pic>
    </p:spTree>
    <p:extLst>
      <p:ext uri="{BB962C8B-B14F-4D97-AF65-F5344CB8AC3E}">
        <p14:creationId xmlns:p14="http://schemas.microsoft.com/office/powerpoint/2010/main" val="2352631428"/>
      </p:ext>
    </p:extLst>
  </p:cSld>
  <p:clrMapOvr>
    <a:masterClrMapping/>
  </p:clrMapOvr>
</p:sld>
</file>

<file path=ppt/slides/slide9.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C4252-7300-BE7C-D735-DFF5D230AED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FF66365-08FA-62B4-D3C2-3668645C9726}"/>
              </a:ext>
            </a:extLst>
          </p:cNvPr>
          <p:cNvSpPr txBox="1"/>
          <p:nvPr/>
        </p:nvSpPr>
        <p:spPr>
          <a:xfrm>
            <a:off x="699052" y="5143500"/>
            <a:ext cx="14706600" cy="4708981"/>
          </a:xfrm>
          <a:prstGeom prst="rect">
            <a:avLst/>
          </a:prstGeom>
          <a:noFill/>
        </p:spPr>
        <p:txBody>
          <a:bodyPr wrap="square">
            <a:spAutoFit/>
          </a:bodyPr>
          <a:lstStyle/>
          <a:p>
            <a:r>
              <a:rPr lang="en-GB" sz="6000" b="1" i="1" noProof="0" dirty="0">
                <a:solidFill>
                  <a:srgbClr val="FF0000"/>
                </a:solidFill>
              </a:rPr>
              <a:t>In che modo la sostenibilità, la trasformazione digitale o l'imprenditorialità sono presenti nella tua esperienza di insegnamento delle arti performative e perché questi argomenti potrebbero essere importanti per il tuo lavoro futuro?</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FB2372A4-BBD0-0121-29E1-58972748A723}"/>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1431313312"/>
      </p:ext>
    </p:extLst>
  </p:cSld>
  <p:clrMapOvr>
    <a:masterClrMapping/>
  </p:clrMapOvr>
</p:sld>
</file>

<file path=ppt/slides/slide90.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F58DB-69BD-D143-18F5-EA3267358B1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236D9AD-D387-BFCA-87A1-3E4E3C53220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75B354AD-9F11-40EC-5426-A0195B614C28}"/>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C629B846-ED90-2B6F-750B-83DEAEA69B19}"/>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Utilizzo del modello di business rigenerativo Canvas</a:t>
            </a:r>
          </a:p>
        </p:txBody>
      </p:sp>
      <p:graphicFrame>
        <p:nvGraphicFramePr>
          <p:cNvPr id="4" name="Πίνακας 3">
            <a:extLst>
              <a:ext uri="{FF2B5EF4-FFF2-40B4-BE49-F238E27FC236}">
                <a16:creationId xmlns:a16="http://schemas.microsoft.com/office/drawing/2014/main" id="{13DCC1DD-AC49-3D3A-848F-149F094DAB04}"/>
              </a:ext>
            </a:extLst>
          </p:cNvPr>
          <p:cNvGraphicFramePr>
            <a:graphicFrameLocks noGrp="1"/>
          </p:cNvGraphicFramePr>
          <p:nvPr>
            <p:extLst>
              <p:ext uri="{D42A27DB-BD31-4B8C-83A1-F6EECF244321}">
                <p14:modId xmlns:p14="http://schemas.microsoft.com/office/powerpoint/2010/main" val="1599114513"/>
              </p:ext>
            </p:extLst>
          </p:nvPr>
        </p:nvGraphicFramePr>
        <p:xfrm>
          <a:off x="533400" y="2324100"/>
          <a:ext cx="17221200" cy="7884000"/>
        </p:xfrm>
        <a:graphic>
          <a:graphicData uri="http://schemas.openxmlformats.org/drawingml/2006/table">
            <a:tbl>
              <a:tblPr firstRow="1" firstCol="1" bandRow="1">
                <a:tableStyleId>{5940675A-B579-460E-94D1-54222C63F5DA}</a:tableStyleId>
              </a:tblPr>
              <a:tblGrid>
                <a:gridCol w="8534400">
                  <a:extLst>
                    <a:ext uri="{9D8B030D-6E8A-4147-A177-3AD203B41FA5}">
                      <a16:colId xmlns:a16="http://schemas.microsoft.com/office/drawing/2014/main" val="2038748045"/>
                    </a:ext>
                  </a:extLst>
                </a:gridCol>
                <a:gridCol w="8686800">
                  <a:extLst>
                    <a:ext uri="{9D8B030D-6E8A-4147-A177-3AD203B41FA5}">
                      <a16:colId xmlns:a16="http://schemas.microsoft.com/office/drawing/2014/main" val="4098258806"/>
                    </a:ext>
                  </a:extLst>
                </a:gridCol>
              </a:tblGrid>
              <a:tr h="748688">
                <a:tc>
                  <a:txBody>
                    <a:bodyPr/>
                    <a:lstStyle/>
                    <a:p>
                      <a:pPr>
                        <a:lnSpc>
                          <a:spcPct val="115000"/>
                        </a:lnSpc>
                        <a:spcBef>
                          <a:spcPts val="600"/>
                        </a:spcBef>
                        <a:spcAft>
                          <a:spcPts val="600"/>
                        </a:spcAft>
                        <a:buNone/>
                      </a:pPr>
                      <a:r>
                        <a:rPr lang="en-GB" sz="3500" b="1" noProof="0" dirty="0">
                          <a:solidFill>
                            <a:schemeClr val="bg1"/>
                          </a:solidFill>
                          <a:effectLst/>
                        </a:rPr>
                        <a:t>Componente del modello</a:t>
                      </a:r>
                      <a:endParaRPr lang="en-GB" sz="3500" b="1" noProof="0" dirty="0">
                        <a:solidFill>
                          <a:schemeClr val="bg1"/>
                        </a:solidFill>
                        <a:effectLst/>
                        <a:latin typeface="Arial" panose="020B0604020202020204" pitchFamily="34" charset="0"/>
                        <a:ea typeface="Arial" panose="020B0604020202020204" pitchFamily="34" charset="0"/>
                      </a:endParaRPr>
                    </a:p>
                  </a:txBody>
                  <a:tcPr marL="68580" marR="68580" marT="0" marB="0" anchor="ctr">
                    <a:solidFill>
                      <a:srgbClr val="569938"/>
                    </a:solidFill>
                  </a:tcPr>
                </a:tc>
                <a:tc>
                  <a:txBody>
                    <a:bodyPr/>
                    <a:lstStyle/>
                    <a:p>
                      <a:pPr>
                        <a:lnSpc>
                          <a:spcPct val="115000"/>
                        </a:lnSpc>
                        <a:spcBef>
                          <a:spcPts val="600"/>
                        </a:spcBef>
                        <a:spcAft>
                          <a:spcPts val="600"/>
                        </a:spcAft>
                        <a:buNone/>
                      </a:pPr>
                      <a:r>
                        <a:rPr lang="en-GB" sz="3500" b="1" noProof="0" dirty="0">
                          <a:solidFill>
                            <a:schemeClr val="bg1"/>
                          </a:solidFill>
                          <a:effectLst/>
                        </a:rPr>
                        <a:t>Domande sul design rigenerativo</a:t>
                      </a:r>
                      <a:endParaRPr lang="en-GB" sz="3500" b="1" noProof="0" dirty="0">
                        <a:solidFill>
                          <a:schemeClr val="bg1"/>
                        </a:solidFill>
                        <a:effectLst/>
                        <a:latin typeface="Arial" panose="020B0604020202020204" pitchFamily="34" charset="0"/>
                        <a:ea typeface="Arial" panose="020B0604020202020204" pitchFamily="34" charset="0"/>
                      </a:endParaRPr>
                    </a:p>
                  </a:txBody>
                  <a:tcPr marL="68580" marR="68580" marT="0" marB="0" anchor="ctr">
                    <a:solidFill>
                      <a:srgbClr val="569938"/>
                    </a:solidFill>
                  </a:tcPr>
                </a:tc>
                <a:extLst>
                  <a:ext uri="{0D108BD9-81ED-4DB2-BD59-A6C34878D82A}">
                    <a16:rowId xmlns:a16="http://schemas.microsoft.com/office/drawing/2014/main" val="2922753295"/>
                  </a:ext>
                </a:extLst>
              </a:tr>
              <a:tr h="1106216">
                <a:tc>
                  <a:txBody>
                    <a:bodyPr/>
                    <a:lstStyle/>
                    <a:p>
                      <a:pPr>
                        <a:lnSpc>
                          <a:spcPct val="115000"/>
                        </a:lnSpc>
                        <a:spcBef>
                          <a:spcPts val="600"/>
                        </a:spcBef>
                        <a:spcAft>
                          <a:spcPts val="600"/>
                        </a:spcAft>
                        <a:buNone/>
                      </a:pPr>
                      <a:r>
                        <a:rPr lang="en-GB" sz="2600" b="1" noProof="0" dirty="0">
                          <a:effectLst/>
                        </a:rPr>
                        <a:t>Proposta di valore</a:t>
                      </a:r>
                      <a:endParaRPr lang="en-GB" sz="26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n-GB" sz="2600" noProof="0" dirty="0">
                          <a:effectLst/>
                        </a:rPr>
                        <a:t>Quali esigenze profonde soddisfa l'organizzazione: per il pubblico, gli artisti, il settore o l'ambiente?</a:t>
                      </a:r>
                      <a:endParaRPr lang="en-GB" sz="26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4117933356"/>
                  </a:ext>
                </a:extLst>
              </a:tr>
              <a:tr h="1106216">
                <a:tc>
                  <a:txBody>
                    <a:bodyPr/>
                    <a:lstStyle/>
                    <a:p>
                      <a:pPr>
                        <a:lnSpc>
                          <a:spcPct val="115000"/>
                        </a:lnSpc>
                        <a:spcBef>
                          <a:spcPts val="600"/>
                        </a:spcBef>
                        <a:spcAft>
                          <a:spcPts val="600"/>
                        </a:spcAft>
                        <a:buNone/>
                      </a:pPr>
                      <a:r>
                        <a:rPr lang="en-GB" sz="2600" b="1" noProof="0" dirty="0">
                          <a:effectLst/>
                        </a:rPr>
                        <a:t>Attività chiave</a:t>
                      </a:r>
                      <a:endParaRPr lang="en-GB" sz="26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n-GB" sz="2600" noProof="0" dirty="0">
                          <a:effectLst/>
                        </a:rPr>
                        <a:t>Le pratiche quotidiane sono in linea con i valori di equità, sostenibilità e inclusione?</a:t>
                      </a:r>
                      <a:endParaRPr lang="en-GB" sz="26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2734644513"/>
                  </a:ext>
                </a:extLst>
              </a:tr>
              <a:tr h="1106216">
                <a:tc>
                  <a:txBody>
                    <a:bodyPr/>
                    <a:lstStyle/>
                    <a:p>
                      <a:pPr>
                        <a:lnSpc>
                          <a:spcPct val="115000"/>
                        </a:lnSpc>
                        <a:spcBef>
                          <a:spcPts val="600"/>
                        </a:spcBef>
                        <a:spcAft>
                          <a:spcPts val="600"/>
                        </a:spcAft>
                        <a:buNone/>
                      </a:pPr>
                      <a:r>
                        <a:rPr lang="en-GB" sz="2600" b="1" noProof="0" dirty="0">
                          <a:effectLst/>
                        </a:rPr>
                        <a:t>Partner chiave</a:t>
                      </a:r>
                      <a:endParaRPr lang="en-GB" sz="26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n-GB" sz="2600" noProof="0" dirty="0">
                          <a:effectLst/>
                        </a:rPr>
                        <a:t>Le collaborazioni riflettono dinamiche di potere eque e obiettivi condivisi?</a:t>
                      </a:r>
                      <a:endParaRPr lang="en-GB" sz="26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2070305973"/>
                  </a:ext>
                </a:extLst>
              </a:tr>
              <a:tr h="534744">
                <a:tc>
                  <a:txBody>
                    <a:bodyPr/>
                    <a:lstStyle/>
                    <a:p>
                      <a:pPr>
                        <a:lnSpc>
                          <a:spcPct val="115000"/>
                        </a:lnSpc>
                        <a:spcBef>
                          <a:spcPts val="600"/>
                        </a:spcBef>
                        <a:spcAft>
                          <a:spcPts val="600"/>
                        </a:spcAft>
                        <a:buNone/>
                      </a:pPr>
                      <a:r>
                        <a:rPr lang="en-GB" sz="2600" b="1" noProof="0" dirty="0">
                          <a:effectLst/>
                        </a:rPr>
                        <a:t>Segmenti di clientela</a:t>
                      </a:r>
                      <a:endParaRPr lang="en-GB" sz="26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n-GB" sz="2600" noProof="0" dirty="0">
                          <a:effectLst/>
                        </a:rPr>
                        <a:t>Chi beneficia del lavoro e chi potrebbe essere escluso?</a:t>
                      </a:r>
                      <a:endParaRPr lang="en-GB" sz="26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773329468"/>
                  </a:ext>
                </a:extLst>
              </a:tr>
              <a:tr h="534744">
                <a:tc>
                  <a:txBody>
                    <a:bodyPr/>
                    <a:lstStyle/>
                    <a:p>
                      <a:pPr>
                        <a:lnSpc>
                          <a:spcPct val="115000"/>
                        </a:lnSpc>
                        <a:spcBef>
                          <a:spcPts val="600"/>
                        </a:spcBef>
                        <a:spcAft>
                          <a:spcPts val="600"/>
                        </a:spcAft>
                        <a:buNone/>
                      </a:pPr>
                      <a:r>
                        <a:rPr lang="en-GB" sz="2600" b="1" noProof="0" dirty="0">
                          <a:effectLst/>
                        </a:rPr>
                        <a:t>Flussi di entrate</a:t>
                      </a:r>
                      <a:endParaRPr lang="en-GB" sz="26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n-GB" sz="2600" noProof="0" dirty="0">
                          <a:effectLst/>
                        </a:rPr>
                        <a:t>Le fonti di reddito sono etiche, resilienti e orientate alla missione?</a:t>
                      </a:r>
                      <a:endParaRPr lang="en-GB" sz="26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4058671285"/>
                  </a:ext>
                </a:extLst>
              </a:tr>
              <a:tr h="1106216">
                <a:tc>
                  <a:txBody>
                    <a:bodyPr/>
                    <a:lstStyle/>
                    <a:p>
                      <a:pPr>
                        <a:lnSpc>
                          <a:spcPct val="115000"/>
                        </a:lnSpc>
                        <a:spcBef>
                          <a:spcPts val="600"/>
                        </a:spcBef>
                        <a:spcAft>
                          <a:spcPts val="600"/>
                        </a:spcAft>
                        <a:buNone/>
                      </a:pPr>
                      <a:r>
                        <a:rPr lang="en-GB" sz="2600" b="1" noProof="0" dirty="0">
                          <a:effectLst/>
                        </a:rPr>
                        <a:t>Struttura dei costi</a:t>
                      </a:r>
                      <a:endParaRPr lang="en-GB" sz="26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n-GB" sz="2600" noProof="0" dirty="0">
                          <a:effectLst/>
                        </a:rPr>
                        <a:t>L'allocazione delle risorse è guidata sia dall'efficienza che dai valori rigenerativi?</a:t>
                      </a:r>
                      <a:endParaRPr lang="en-GB" sz="26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39607109"/>
                  </a:ext>
                </a:extLst>
              </a:tr>
              <a:tr h="534744">
                <a:tc>
                  <a:txBody>
                    <a:bodyPr/>
                    <a:lstStyle/>
                    <a:p>
                      <a:pPr>
                        <a:lnSpc>
                          <a:spcPct val="115000"/>
                        </a:lnSpc>
                        <a:spcBef>
                          <a:spcPts val="600"/>
                        </a:spcBef>
                        <a:spcAft>
                          <a:spcPts val="600"/>
                        </a:spcAft>
                        <a:buNone/>
                      </a:pPr>
                      <a:r>
                        <a:rPr lang="en-GB" sz="2600" b="1" noProof="0" dirty="0">
                          <a:effectLst/>
                        </a:rPr>
                        <a:t>Canali e relazioni</a:t>
                      </a:r>
                      <a:endParaRPr lang="en-GB" sz="2600" b="1"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tc>
                  <a:txBody>
                    <a:bodyPr/>
                    <a:lstStyle/>
                    <a:p>
                      <a:pPr>
                        <a:lnSpc>
                          <a:spcPct val="115000"/>
                        </a:lnSpc>
                        <a:spcBef>
                          <a:spcPts val="600"/>
                        </a:spcBef>
                        <a:spcAft>
                          <a:spcPts val="600"/>
                        </a:spcAft>
                        <a:buNone/>
                      </a:pPr>
                      <a:r>
                        <a:rPr lang="en-GB" sz="2600" noProof="0" dirty="0">
                          <a:effectLst/>
                        </a:rPr>
                        <a:t>Come si </a:t>
                      </a:r>
                      <a:r>
                        <a:rPr lang="en-GB" sz="2600" noProof="0" dirty="0">
                          <a:effectLst/>
                        </a:rPr>
                        <a:t>costruiscono nel tempo </a:t>
                      </a:r>
                      <a:r>
                        <a:rPr lang="en-GB" sz="2600" noProof="0" dirty="0">
                          <a:effectLst/>
                        </a:rPr>
                        <a:t>la fiducia, la trasparenza e </a:t>
                      </a:r>
                      <a:r>
                        <a:rPr lang="en-GB" sz="2600" noProof="0" dirty="0" err="1">
                          <a:effectLst/>
                        </a:rPr>
                        <a:t>il coinvolgimento</a:t>
                      </a:r>
                      <a:r>
                        <a:rPr lang="en-GB" sz="2600" noProof="0" dirty="0">
                          <a:effectLst/>
                        </a:rPr>
                        <a:t>?</a:t>
                      </a:r>
                      <a:endParaRPr lang="en-GB" sz="2600" noProof="0" dirty="0">
                        <a:effectLst/>
                        <a:latin typeface="Arial" panose="020B0604020202020204" pitchFamily="34" charset="0"/>
                        <a:ea typeface="Arial" panose="020B0604020202020204" pitchFamily="34" charset="0"/>
                      </a:endParaRPr>
                    </a:p>
                  </a:txBody>
                  <a:tcPr marL="68580" marR="68580" marT="0" marB="0" anchor="ctr">
                    <a:solidFill>
                      <a:srgbClr val="EAF1DD"/>
                    </a:solidFill>
                  </a:tcPr>
                </a:tc>
                <a:extLst>
                  <a:ext uri="{0D108BD9-81ED-4DB2-BD59-A6C34878D82A}">
                    <a16:rowId xmlns:a16="http://schemas.microsoft.com/office/drawing/2014/main" val="2508936583"/>
                  </a:ext>
                </a:extLst>
              </a:tr>
              <a:tr h="1106216">
                <a:tc>
                  <a:txBody>
                    <a:bodyPr/>
                    <a:lstStyle/>
                    <a:p>
                      <a:pPr>
                        <a:lnSpc>
                          <a:spcPct val="115000"/>
                        </a:lnSpc>
                        <a:spcBef>
                          <a:spcPts val="600"/>
                        </a:spcBef>
                        <a:spcAft>
                          <a:spcPts val="600"/>
                        </a:spcAft>
                        <a:buNone/>
                      </a:pPr>
                      <a:r>
                        <a:rPr lang="en-GB" sz="2600" b="1" noProof="0" dirty="0">
                          <a:effectLst/>
                        </a:rPr>
                        <a:t>Impatto sociale e ambientale</a:t>
                      </a:r>
                      <a:endParaRPr lang="en-GB" sz="2600" b="1" noProof="0" dirty="0">
                        <a:effectLst/>
                        <a:latin typeface="Arial" panose="020B0604020202020204" pitchFamily="34" charset="0"/>
                        <a:ea typeface="Arial" panose="020B0604020202020204" pitchFamily="34" charset="0"/>
                      </a:endParaRPr>
                    </a:p>
                  </a:txBody>
                  <a:tcPr marL="68580" marR="68580" marT="0" marB="0" anchor="ctr"/>
                </a:tc>
                <a:tc>
                  <a:txBody>
                    <a:bodyPr/>
                    <a:lstStyle/>
                    <a:p>
                      <a:pPr>
                        <a:lnSpc>
                          <a:spcPct val="115000"/>
                        </a:lnSpc>
                        <a:spcBef>
                          <a:spcPts val="600"/>
                        </a:spcBef>
                        <a:spcAft>
                          <a:spcPts val="600"/>
                        </a:spcAft>
                        <a:buNone/>
                      </a:pPr>
                      <a:r>
                        <a:rPr lang="en-GB" sz="2600" noProof="0" dirty="0">
                          <a:effectLst/>
                        </a:rPr>
                        <a:t>Cosa viene ripristinato, rinnovato o rafforzato attraverso il lavoro dell'organizzazione?</a:t>
                      </a:r>
                      <a:endParaRPr lang="en-GB" sz="2600" noProof="0" dirty="0">
                        <a:effectLst/>
                        <a:latin typeface="Arial" panose="020B0604020202020204" pitchFamily="34" charset="0"/>
                        <a:ea typeface="Arial" panose="020B0604020202020204" pitchFamily="34" charset="0"/>
                      </a:endParaRPr>
                    </a:p>
                  </a:txBody>
                  <a:tcPr marL="68580" marR="68580" marT="0" marB="0" anchor="ctr"/>
                </a:tc>
                <a:extLst>
                  <a:ext uri="{0D108BD9-81ED-4DB2-BD59-A6C34878D82A}">
                    <a16:rowId xmlns:a16="http://schemas.microsoft.com/office/drawing/2014/main" val="894432612"/>
                  </a:ext>
                </a:extLst>
              </a:tr>
            </a:tbl>
          </a:graphicData>
        </a:graphic>
      </p:graphicFrame>
    </p:spTree>
    <p:extLst>
      <p:ext uri="{BB962C8B-B14F-4D97-AF65-F5344CB8AC3E}">
        <p14:creationId xmlns:p14="http://schemas.microsoft.com/office/powerpoint/2010/main" val="431323121"/>
      </p:ext>
    </p:extLst>
  </p:cSld>
  <p:clrMapOvr>
    <a:masterClrMapping/>
  </p:clrMapOvr>
</p:sld>
</file>

<file path=ppt/slides/slide91.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6B11B-E5F3-6B55-4BFC-A111D029A0D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6EDD6D-0A5C-240F-53E9-703B7775E979}"/>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89391EA6-FCDD-079C-64BF-CB8A8DA03FF2}"/>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02245DDD-DD2F-384C-2892-BDEF127C0029}"/>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Integrare la rigenerazione nella gestione</a:t>
            </a:r>
          </a:p>
        </p:txBody>
      </p:sp>
      <p:sp>
        <p:nvSpPr>
          <p:cNvPr id="11" name="TextBox 10">
            <a:extLst>
              <a:ext uri="{FF2B5EF4-FFF2-40B4-BE49-F238E27FC236}">
                <a16:creationId xmlns:a16="http://schemas.microsoft.com/office/drawing/2014/main" id="{8640FAFC-B092-CDA5-D5D4-01C33202EEBF}"/>
              </a:ext>
            </a:extLst>
          </p:cNvPr>
          <p:cNvSpPr txBox="1"/>
          <p:nvPr/>
        </p:nvSpPr>
        <p:spPr>
          <a:xfrm>
            <a:off x="609600" y="3162300"/>
            <a:ext cx="13735093" cy="6555641"/>
          </a:xfrm>
          <a:prstGeom prst="rect">
            <a:avLst/>
          </a:prstGeom>
          <a:noFill/>
        </p:spPr>
        <p:txBody>
          <a:bodyPr wrap="square">
            <a:spAutoFit/>
          </a:bodyPr>
          <a:lstStyle/>
          <a:p>
            <a:pPr marL="722313" indent="-722313">
              <a:buFont typeface="Wingdings" panose="05000000000000000000" pitchFamily="2" charset="2"/>
              <a:buChar char="Ø"/>
            </a:pPr>
            <a:r>
              <a:rPr lang="en-GB" sz="3500" b="1" noProof="0" dirty="0">
                <a:solidFill>
                  <a:srgbClr val="3F6031"/>
                </a:solidFill>
              </a:rPr>
              <a:t>Leadership e cultura</a:t>
            </a:r>
            <a:br>
              <a:rPr lang="en-GB" sz="3500" noProof="0" dirty="0"/>
            </a:br>
            <a:r>
              <a:rPr lang="en-GB" sz="3500" noProof="0" dirty="0"/>
              <a:t>Modelli inclusivi, </a:t>
            </a:r>
            <a:r>
              <a:rPr lang="en-GB" sz="3500" noProof="0" dirty="0"/>
              <a:t>pratiche </a:t>
            </a:r>
            <a:r>
              <a:rPr lang="en-GB" sz="3500" noProof="0" dirty="0" err="1"/>
              <a:t>incentrate sull'assistenza</a:t>
            </a:r>
            <a:r>
              <a:rPr lang="en-GB" sz="3500" noProof="0" dirty="0"/>
              <a:t>, processo decisionale condiviso</a:t>
            </a:r>
          </a:p>
          <a:p>
            <a:pPr marL="722313" indent="-722313">
              <a:buFont typeface="Wingdings" panose="05000000000000000000" pitchFamily="2" charset="2"/>
              <a:buChar char="Ø"/>
            </a:pPr>
            <a:endParaRPr lang="en-GB" sz="3500" noProof="0" dirty="0"/>
          </a:p>
          <a:p>
            <a:pPr marL="722313" indent="-722313">
              <a:buFont typeface="Wingdings" panose="05000000000000000000" pitchFamily="2" charset="2"/>
              <a:buChar char="Ø"/>
            </a:pPr>
            <a:r>
              <a:rPr lang="en-GB" sz="3500" b="1" noProof="0" dirty="0">
                <a:solidFill>
                  <a:srgbClr val="3F6031"/>
                </a:solidFill>
              </a:rPr>
              <a:t>Ruoli e benessere</a:t>
            </a:r>
            <a:br>
              <a:rPr lang="en-GB" sz="3500" noProof="0" dirty="0"/>
            </a:br>
            <a:r>
              <a:rPr lang="en-GB" sz="3500" noProof="0" dirty="0"/>
              <a:t>Equilibrio tra creatività, sostenibilità e lavoro equo</a:t>
            </a:r>
          </a:p>
          <a:p>
            <a:pPr marL="722313" indent="-722313">
              <a:buFont typeface="Wingdings" panose="05000000000000000000" pitchFamily="2" charset="2"/>
              <a:buChar char="Ø"/>
            </a:pPr>
            <a:endParaRPr lang="en-GB" sz="3500" noProof="0" dirty="0"/>
          </a:p>
          <a:p>
            <a:pPr marL="722313" indent="-722313">
              <a:buFont typeface="Wingdings" panose="05000000000000000000" pitchFamily="2" charset="2"/>
              <a:buChar char="Ø"/>
            </a:pPr>
            <a:r>
              <a:rPr lang="en-GB" sz="3500" b="1" noProof="0" dirty="0">
                <a:solidFill>
                  <a:srgbClr val="3F6031"/>
                </a:solidFill>
              </a:rPr>
              <a:t>Pensiero incentrato sul ciclo di vita completo</a:t>
            </a:r>
            <a:br>
              <a:rPr lang="en-GB" sz="3500" noProof="0" dirty="0"/>
            </a:br>
            <a:r>
              <a:rPr lang="en-GB" sz="3500" noProof="0" dirty="0"/>
              <a:t>Dalla pianificazione all'eredità, non solo alla produzione</a:t>
            </a:r>
          </a:p>
          <a:p>
            <a:pPr marL="722313" indent="-722313">
              <a:buFont typeface="Wingdings" panose="05000000000000000000" pitchFamily="2" charset="2"/>
              <a:buChar char="Ø"/>
            </a:pPr>
            <a:endParaRPr lang="en-GB" sz="3500" noProof="0" dirty="0"/>
          </a:p>
          <a:p>
            <a:pPr marL="722313" indent="-722313">
              <a:buFont typeface="Wingdings" panose="05000000000000000000" pitchFamily="2" charset="2"/>
              <a:buChar char="Ø"/>
            </a:pPr>
            <a:r>
              <a:rPr lang="en-GB" sz="3500" b="1" noProof="0" dirty="0">
                <a:solidFill>
                  <a:srgbClr val="3F6031"/>
                </a:solidFill>
              </a:rPr>
              <a:t>La proprietà intellettuale come responsabilità</a:t>
            </a:r>
            <a:br>
              <a:rPr lang="en-GB" sz="3500" noProof="0" dirty="0"/>
            </a:br>
            <a:r>
              <a:rPr lang="en-GB" sz="3500" noProof="0" dirty="0"/>
              <a:t>Credito, compenso e condivisione etica dei contenuti</a:t>
            </a:r>
          </a:p>
          <a:p>
            <a:pPr marL="457200" indent="-457200">
              <a:buFont typeface="Wingdings" panose="05000000000000000000" pitchFamily="2" charset="2"/>
              <a:buChar char="Ø"/>
            </a:pPr>
            <a:endParaRPr lang="en-GB" sz="3500" noProof="0" dirty="0"/>
          </a:p>
        </p:txBody>
      </p:sp>
      <p:sp>
        <p:nvSpPr>
          <p:cNvPr id="12" name="TextBox 11">
            <a:extLst>
              <a:ext uri="{FF2B5EF4-FFF2-40B4-BE49-F238E27FC236}">
                <a16:creationId xmlns:a16="http://schemas.microsoft.com/office/drawing/2014/main" id="{86424C99-D677-6DBE-E665-0231D34EDAB1}"/>
              </a:ext>
            </a:extLst>
          </p:cNvPr>
          <p:cNvSpPr txBox="1"/>
          <p:nvPr/>
        </p:nvSpPr>
        <p:spPr>
          <a:xfrm>
            <a:off x="609600" y="2148476"/>
            <a:ext cx="16459200" cy="630942"/>
          </a:xfrm>
          <a:prstGeom prst="rect">
            <a:avLst/>
          </a:prstGeom>
          <a:noFill/>
        </p:spPr>
        <p:txBody>
          <a:bodyPr wrap="square">
            <a:spAutoFit/>
          </a:bodyPr>
          <a:lstStyle/>
          <a:p>
            <a:r>
              <a:rPr lang="en-GB" sz="3500" b="1" kern="0" noProof="0" dirty="0">
                <a:solidFill>
                  <a:srgbClr val="3F6031"/>
                </a:solidFill>
                <a:effectLst/>
                <a:latin typeface="+mj-lt"/>
                <a:ea typeface="Arial" panose="020B0604020202020204" pitchFamily="34" charset="0"/>
                <a:cs typeface="Times New Roman" panose="02020603050405020304" pitchFamily="18" charset="0"/>
              </a:rPr>
              <a:t>Il pensiero rigenerativo deve riflettersi nelle strutture interne e nelle operazioni quotidiane. </a:t>
            </a:r>
            <a:endParaRPr lang="en-GB" sz="3500" b="1" noProof="0" dirty="0">
              <a:solidFill>
                <a:srgbClr val="3F6031"/>
              </a:solidFill>
              <a:latin typeface="+mj-lt"/>
            </a:endParaRPr>
          </a:p>
        </p:txBody>
      </p:sp>
      <p:pic>
        <p:nvPicPr>
          <p:cNvPr id="14" name="Γραφικό 13">
            <a:extLst>
              <a:ext uri="{FF2B5EF4-FFF2-40B4-BE49-F238E27FC236}">
                <a16:creationId xmlns:a16="http://schemas.microsoft.com/office/drawing/2014/main" id="{CDEAF870-67CB-A1C1-A9B7-627B12CF1819}"/>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13352349" y="3771900"/>
            <a:ext cx="4572000" cy="4800600"/>
          </a:xfrm>
          <a:prstGeom prst="rect">
            <a:avLst/>
          </a:prstGeom>
        </p:spPr>
      </p:pic>
    </p:spTree>
    <p:extLst>
      <p:ext uri="{BB962C8B-B14F-4D97-AF65-F5344CB8AC3E}">
        <p14:creationId xmlns:p14="http://schemas.microsoft.com/office/powerpoint/2010/main" val="3992914506"/>
      </p:ext>
    </p:extLst>
  </p:cSld>
  <p:clrMapOvr>
    <a:masterClrMapping/>
  </p:clrMapOvr>
</p:sld>
</file>

<file path=ppt/slides/slide92.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788A0-9E38-F7F4-79A4-47DC5CF6EFA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2A4191F-53BF-B48E-9BA5-696A5984626D}"/>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186E0C0B-6D50-F3DC-44A0-F3BFB99BE1A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7ACBBF8F-CBE3-2B8C-372D-B88B119CCFC0}"/>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Integrare la rigenerazione nella gestione finanziaria</a:t>
            </a:r>
          </a:p>
        </p:txBody>
      </p:sp>
      <p:sp>
        <p:nvSpPr>
          <p:cNvPr id="12" name="TextBox 11">
            <a:extLst>
              <a:ext uri="{FF2B5EF4-FFF2-40B4-BE49-F238E27FC236}">
                <a16:creationId xmlns:a16="http://schemas.microsoft.com/office/drawing/2014/main" id="{F7AD94CE-3440-D694-7E63-470C902F6C65}"/>
              </a:ext>
            </a:extLst>
          </p:cNvPr>
          <p:cNvSpPr txBox="1"/>
          <p:nvPr/>
        </p:nvSpPr>
        <p:spPr>
          <a:xfrm>
            <a:off x="646731" y="2388128"/>
            <a:ext cx="16459200" cy="630942"/>
          </a:xfrm>
          <a:prstGeom prst="rect">
            <a:avLst/>
          </a:prstGeom>
          <a:noFill/>
        </p:spPr>
        <p:txBody>
          <a:bodyPr wrap="square">
            <a:spAutoFit/>
          </a:bodyPr>
          <a:lstStyle/>
          <a:p>
            <a:r>
              <a:rPr lang="en-GB" sz="3500" b="1" noProof="0" dirty="0">
                <a:solidFill>
                  <a:srgbClr val="3F6031"/>
                </a:solidFill>
              </a:rPr>
              <a:t>Nessun modello rigenerativo è sostenibile senza una solida visione finanziaria. </a:t>
            </a:r>
            <a:endParaRPr lang="en-GB" sz="3500" b="1" noProof="0" dirty="0">
              <a:solidFill>
                <a:srgbClr val="3F6031"/>
              </a:solidFill>
              <a:latin typeface="+mj-lt"/>
            </a:endParaRPr>
          </a:p>
        </p:txBody>
      </p:sp>
      <p:grpSp>
        <p:nvGrpSpPr>
          <p:cNvPr id="61" name="Ομάδα 60">
            <a:extLst>
              <a:ext uri="{FF2B5EF4-FFF2-40B4-BE49-F238E27FC236}">
                <a16:creationId xmlns:a16="http://schemas.microsoft.com/office/drawing/2014/main" id="{82A25576-14F0-2867-E9C6-3DFCCE9D0A4E}"/>
              </a:ext>
            </a:extLst>
          </p:cNvPr>
          <p:cNvGrpSpPr/>
          <p:nvPr/>
        </p:nvGrpSpPr>
        <p:grpSpPr>
          <a:xfrm>
            <a:off x="1795319" y="3467100"/>
            <a:ext cx="14087761" cy="6629400"/>
            <a:chOff x="1795319" y="3254515"/>
            <a:chExt cx="14087761" cy="6629400"/>
          </a:xfrm>
        </p:grpSpPr>
        <p:grpSp>
          <p:nvGrpSpPr>
            <p:cNvPr id="56" name="Ομάδα 55">
              <a:extLst>
                <a:ext uri="{FF2B5EF4-FFF2-40B4-BE49-F238E27FC236}">
                  <a16:creationId xmlns:a16="http://schemas.microsoft.com/office/drawing/2014/main" id="{74F93B56-287F-E5CE-A283-48019EE31D74}"/>
                </a:ext>
              </a:extLst>
            </p:cNvPr>
            <p:cNvGrpSpPr/>
            <p:nvPr/>
          </p:nvGrpSpPr>
          <p:grpSpPr>
            <a:xfrm>
              <a:off x="1795319" y="3254515"/>
              <a:ext cx="14087761" cy="6629400"/>
              <a:chOff x="775637" y="2630246"/>
              <a:chExt cx="11900136" cy="6127276"/>
            </a:xfrm>
          </p:grpSpPr>
          <p:sp>
            <p:nvSpPr>
              <p:cNvPr id="57" name="Freeform: Shape 13">
                <a:extLst>
                  <a:ext uri="{FF2B5EF4-FFF2-40B4-BE49-F238E27FC236}">
                    <a16:creationId xmlns:a16="http://schemas.microsoft.com/office/drawing/2014/main" id="{4B5C78F8-058C-9771-154F-B3CAF8B81113}"/>
                  </a:ext>
                </a:extLst>
              </p:cNvPr>
              <p:cNvSpPr/>
              <p:nvPr/>
            </p:nvSpPr>
            <p:spPr>
              <a:xfrm>
                <a:off x="775637" y="4726338"/>
                <a:ext cx="4651077" cy="4031184"/>
              </a:xfrm>
              <a:custGeom>
                <a:avLst/>
                <a:gdLst>
                  <a:gd name="connsiteX0" fmla="*/ 2482691 w 3307460"/>
                  <a:gd name="connsiteY0" fmla="*/ 0 h 2866644"/>
                  <a:gd name="connsiteX1" fmla="*/ 1553337 w 3307460"/>
                  <a:gd name="connsiteY1" fmla="*/ 0 h 2866644"/>
                  <a:gd name="connsiteX2" fmla="*/ 827532 w 3307460"/>
                  <a:gd name="connsiteY2" fmla="*/ 0 h 2866644"/>
                  <a:gd name="connsiteX3" fmla="*/ 0 w 3307460"/>
                  <a:gd name="connsiteY3" fmla="*/ 1433322 h 2866644"/>
                  <a:gd name="connsiteX4" fmla="*/ 827532 w 3307460"/>
                  <a:gd name="connsiteY4" fmla="*/ 2866644 h 2866644"/>
                  <a:gd name="connsiteX5" fmla="*/ 2482691 w 3307460"/>
                  <a:gd name="connsiteY5" fmla="*/ 2866644 h 2866644"/>
                  <a:gd name="connsiteX6" fmla="*/ 3307461 w 3307460"/>
                  <a:gd name="connsiteY6" fmla="*/ 1438180 h 2866644"/>
                  <a:gd name="connsiteX7" fmla="*/ 3304604 w 3307460"/>
                  <a:gd name="connsiteY7" fmla="*/ 1433322 h 2866644"/>
                  <a:gd name="connsiteX8" fmla="*/ 3307461 w 3307460"/>
                  <a:gd name="connsiteY8" fmla="*/ 1428464 h 2866644"/>
                  <a:gd name="connsiteX9" fmla="*/ 3044285 w 3307460"/>
                  <a:gd name="connsiteY9" fmla="*/ 972693 h 2866644"/>
                  <a:gd name="connsiteX10" fmla="*/ 2482691 w 3307460"/>
                  <a:gd name="connsiteY10" fmla="*/ 0 h 286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7460" h="2866644">
                    <a:moveTo>
                      <a:pt x="2482691" y="0"/>
                    </a:moveTo>
                    <a:lnTo>
                      <a:pt x="1553337" y="0"/>
                    </a:lnTo>
                    <a:lnTo>
                      <a:pt x="827532" y="0"/>
                    </a:lnTo>
                    <a:lnTo>
                      <a:pt x="0" y="1433322"/>
                    </a:lnTo>
                    <a:lnTo>
                      <a:pt x="827532" y="2866644"/>
                    </a:lnTo>
                    <a:lnTo>
                      <a:pt x="2482691" y="2866644"/>
                    </a:lnTo>
                    <a:lnTo>
                      <a:pt x="3307461" y="1438180"/>
                    </a:lnTo>
                    <a:lnTo>
                      <a:pt x="3304604" y="1433322"/>
                    </a:lnTo>
                    <a:lnTo>
                      <a:pt x="3307461" y="1428464"/>
                    </a:lnTo>
                    <a:lnTo>
                      <a:pt x="3044285" y="972693"/>
                    </a:lnTo>
                    <a:lnTo>
                      <a:pt x="2482691" y="0"/>
                    </a:lnTo>
                    <a:close/>
                  </a:path>
                </a:pathLst>
              </a:custGeom>
              <a:solidFill>
                <a:srgbClr val="3F6031"/>
              </a:solidFill>
              <a:ln w="9525" cap="flat">
                <a:noFill/>
                <a:prstDash val="solid"/>
                <a:miter/>
              </a:ln>
            </p:spPr>
            <p:txBody>
              <a:bodyPr rtlCol="0" anchor="ctr"/>
              <a:lstStyle/>
              <a:p>
                <a:endParaRPr lang="en-GB" sz="2700" noProof="0" dirty="0"/>
              </a:p>
            </p:txBody>
          </p:sp>
          <p:sp>
            <p:nvSpPr>
              <p:cNvPr id="58" name="Freeform: Shape 15">
                <a:extLst>
                  <a:ext uri="{FF2B5EF4-FFF2-40B4-BE49-F238E27FC236}">
                    <a16:creationId xmlns:a16="http://schemas.microsoft.com/office/drawing/2014/main" id="{39B666CC-9ECF-6E35-CC02-CB88DFD92059}"/>
                  </a:ext>
                </a:extLst>
              </p:cNvPr>
              <p:cNvSpPr/>
              <p:nvPr/>
            </p:nvSpPr>
            <p:spPr>
              <a:xfrm>
                <a:off x="3238334" y="2630246"/>
                <a:ext cx="4604733" cy="4031318"/>
              </a:xfrm>
              <a:custGeom>
                <a:avLst/>
                <a:gdLst>
                  <a:gd name="connsiteX0" fmla="*/ 2449735 w 3274504"/>
                  <a:gd name="connsiteY0" fmla="*/ 2866739 h 2866739"/>
                  <a:gd name="connsiteX1" fmla="*/ 3274505 w 3274504"/>
                  <a:gd name="connsiteY1" fmla="*/ 1438180 h 2866739"/>
                  <a:gd name="connsiteX2" fmla="*/ 3271647 w 3274504"/>
                  <a:gd name="connsiteY2" fmla="*/ 1433322 h 2866739"/>
                  <a:gd name="connsiteX3" fmla="*/ 3274505 w 3274504"/>
                  <a:gd name="connsiteY3" fmla="*/ 1428560 h 2866739"/>
                  <a:gd name="connsiteX4" fmla="*/ 2449735 w 3274504"/>
                  <a:gd name="connsiteY4" fmla="*/ 0 h 2866739"/>
                  <a:gd name="connsiteX5" fmla="*/ 794576 w 3274504"/>
                  <a:gd name="connsiteY5" fmla="*/ 0 h 2866739"/>
                  <a:gd name="connsiteX6" fmla="*/ 0 w 3274504"/>
                  <a:gd name="connsiteY6" fmla="*/ 1376267 h 2866739"/>
                  <a:gd name="connsiteX7" fmla="*/ 797433 w 3274504"/>
                  <a:gd name="connsiteY7" fmla="*/ 1376267 h 2866739"/>
                  <a:gd name="connsiteX8" fmla="*/ 797433 w 3274504"/>
                  <a:gd name="connsiteY8" fmla="*/ 1376267 h 2866739"/>
                  <a:gd name="connsiteX9" fmla="*/ 1373791 w 3274504"/>
                  <a:gd name="connsiteY9" fmla="*/ 2374583 h 2866739"/>
                  <a:gd name="connsiteX10" fmla="*/ 1657922 w 3274504"/>
                  <a:gd name="connsiteY10" fmla="*/ 2866739 h 2866739"/>
                  <a:gd name="connsiteX11" fmla="*/ 2449735 w 3274504"/>
                  <a:gd name="connsiteY11" fmla="*/ 2866739 h 286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4504" h="2866739">
                    <a:moveTo>
                      <a:pt x="2449735" y="2866739"/>
                    </a:moveTo>
                    <a:lnTo>
                      <a:pt x="3274505" y="1438180"/>
                    </a:lnTo>
                    <a:lnTo>
                      <a:pt x="3271647" y="1433322"/>
                    </a:lnTo>
                    <a:lnTo>
                      <a:pt x="3274505" y="1428560"/>
                    </a:lnTo>
                    <a:lnTo>
                      <a:pt x="2449735" y="0"/>
                    </a:lnTo>
                    <a:lnTo>
                      <a:pt x="794576" y="0"/>
                    </a:lnTo>
                    <a:lnTo>
                      <a:pt x="0" y="1376267"/>
                    </a:lnTo>
                    <a:lnTo>
                      <a:pt x="797433" y="1376267"/>
                    </a:lnTo>
                    <a:lnTo>
                      <a:pt x="797433" y="1376267"/>
                    </a:lnTo>
                    <a:lnTo>
                      <a:pt x="1373791" y="2374583"/>
                    </a:lnTo>
                    <a:lnTo>
                      <a:pt x="1657922" y="2866739"/>
                    </a:lnTo>
                    <a:lnTo>
                      <a:pt x="2449735" y="2866739"/>
                    </a:lnTo>
                    <a:close/>
                  </a:path>
                </a:pathLst>
              </a:custGeom>
              <a:solidFill>
                <a:srgbClr val="FF0000"/>
              </a:solidFill>
              <a:ln w="9525" cap="flat">
                <a:noFill/>
                <a:prstDash val="solid"/>
                <a:miter/>
              </a:ln>
            </p:spPr>
            <p:txBody>
              <a:bodyPr rtlCol="0" anchor="ctr"/>
              <a:lstStyle/>
              <a:p>
                <a:endParaRPr lang="en-GB" sz="2700" noProof="0" dirty="0"/>
              </a:p>
            </p:txBody>
          </p:sp>
          <p:sp>
            <p:nvSpPr>
              <p:cNvPr id="59" name="Freeform: Shape 16">
                <a:extLst>
                  <a:ext uri="{FF2B5EF4-FFF2-40B4-BE49-F238E27FC236}">
                    <a16:creationId xmlns:a16="http://schemas.microsoft.com/office/drawing/2014/main" id="{30C0BE4E-5158-48DD-BCF6-29C093958F88}"/>
                  </a:ext>
                </a:extLst>
              </p:cNvPr>
              <p:cNvSpPr/>
              <p:nvPr/>
            </p:nvSpPr>
            <p:spPr>
              <a:xfrm>
                <a:off x="5654687" y="4726338"/>
                <a:ext cx="4604733" cy="4031184"/>
              </a:xfrm>
              <a:custGeom>
                <a:avLst/>
                <a:gdLst>
                  <a:gd name="connsiteX0" fmla="*/ 3274410 w 3274504"/>
                  <a:gd name="connsiteY0" fmla="*/ 1428464 h 2866644"/>
                  <a:gd name="connsiteX1" fmla="*/ 2449735 w 3274504"/>
                  <a:gd name="connsiteY1" fmla="*/ 0 h 2866644"/>
                  <a:gd name="connsiteX2" fmla="*/ 1657922 w 3274504"/>
                  <a:gd name="connsiteY2" fmla="*/ 0 h 2866644"/>
                  <a:gd name="connsiteX3" fmla="*/ 797433 w 3274504"/>
                  <a:gd name="connsiteY3" fmla="*/ 1490472 h 2866644"/>
                  <a:gd name="connsiteX4" fmla="*/ 0 w 3274504"/>
                  <a:gd name="connsiteY4" fmla="*/ 1490472 h 2866644"/>
                  <a:gd name="connsiteX5" fmla="*/ 794575 w 3274504"/>
                  <a:gd name="connsiteY5" fmla="*/ 2866644 h 2866644"/>
                  <a:gd name="connsiteX6" fmla="*/ 2449735 w 3274504"/>
                  <a:gd name="connsiteY6" fmla="*/ 2866644 h 2866644"/>
                  <a:gd name="connsiteX7" fmla="*/ 3274504 w 3274504"/>
                  <a:gd name="connsiteY7" fmla="*/ 1438180 h 2866644"/>
                  <a:gd name="connsiteX8" fmla="*/ 3271647 w 3274504"/>
                  <a:gd name="connsiteY8" fmla="*/ 1433322 h 2866644"/>
                  <a:gd name="connsiteX9" fmla="*/ 3274410 w 3274504"/>
                  <a:gd name="connsiteY9" fmla="*/ 1428464 h 286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74504" h="2866644">
                    <a:moveTo>
                      <a:pt x="3274410" y="1428464"/>
                    </a:moveTo>
                    <a:lnTo>
                      <a:pt x="2449735" y="0"/>
                    </a:lnTo>
                    <a:lnTo>
                      <a:pt x="1657922" y="0"/>
                    </a:lnTo>
                    <a:lnTo>
                      <a:pt x="797433" y="1490472"/>
                    </a:lnTo>
                    <a:lnTo>
                      <a:pt x="0" y="1490472"/>
                    </a:lnTo>
                    <a:lnTo>
                      <a:pt x="794575" y="2866644"/>
                    </a:lnTo>
                    <a:lnTo>
                      <a:pt x="2449735" y="2866644"/>
                    </a:lnTo>
                    <a:lnTo>
                      <a:pt x="3274504" y="1438180"/>
                    </a:lnTo>
                    <a:lnTo>
                      <a:pt x="3271647" y="1433322"/>
                    </a:lnTo>
                    <a:lnTo>
                      <a:pt x="3274410" y="1428464"/>
                    </a:lnTo>
                    <a:close/>
                  </a:path>
                </a:pathLst>
              </a:custGeom>
              <a:solidFill>
                <a:srgbClr val="569938"/>
              </a:solidFill>
              <a:ln w="9525" cap="flat">
                <a:noFill/>
                <a:prstDash val="solid"/>
                <a:miter/>
              </a:ln>
            </p:spPr>
            <p:txBody>
              <a:bodyPr rtlCol="0" anchor="ctr"/>
              <a:lstStyle/>
              <a:p>
                <a:endParaRPr lang="en-GB" sz="2700" noProof="0" dirty="0"/>
              </a:p>
            </p:txBody>
          </p:sp>
          <p:sp>
            <p:nvSpPr>
              <p:cNvPr id="60" name="Freeform: Shape 17">
                <a:extLst>
                  <a:ext uri="{FF2B5EF4-FFF2-40B4-BE49-F238E27FC236}">
                    <a16:creationId xmlns:a16="http://schemas.microsoft.com/office/drawing/2014/main" id="{ED9E3299-0601-4164-2ED8-21EB5675CFEE}"/>
                  </a:ext>
                </a:extLst>
              </p:cNvPr>
              <p:cNvSpPr/>
              <p:nvPr/>
            </p:nvSpPr>
            <p:spPr>
              <a:xfrm>
                <a:off x="8071040" y="2630246"/>
                <a:ext cx="4604733" cy="4031318"/>
              </a:xfrm>
              <a:custGeom>
                <a:avLst/>
                <a:gdLst>
                  <a:gd name="connsiteX0" fmla="*/ 1622203 w 3274504"/>
                  <a:gd name="connsiteY0" fmla="*/ 2804827 h 2866739"/>
                  <a:gd name="connsiteX1" fmla="*/ 1622203 w 3274504"/>
                  <a:gd name="connsiteY1" fmla="*/ 2804827 h 2866739"/>
                  <a:gd name="connsiteX2" fmla="*/ 1657922 w 3274504"/>
                  <a:gd name="connsiteY2" fmla="*/ 2866739 h 2866739"/>
                  <a:gd name="connsiteX3" fmla="*/ 2449735 w 3274504"/>
                  <a:gd name="connsiteY3" fmla="*/ 2866739 h 2866739"/>
                  <a:gd name="connsiteX4" fmla="*/ 3274505 w 3274504"/>
                  <a:gd name="connsiteY4" fmla="*/ 1438180 h 2866739"/>
                  <a:gd name="connsiteX5" fmla="*/ 3271648 w 3274504"/>
                  <a:gd name="connsiteY5" fmla="*/ 1433322 h 2866739"/>
                  <a:gd name="connsiteX6" fmla="*/ 3274505 w 3274504"/>
                  <a:gd name="connsiteY6" fmla="*/ 1428560 h 2866739"/>
                  <a:gd name="connsiteX7" fmla="*/ 2449735 w 3274504"/>
                  <a:gd name="connsiteY7" fmla="*/ 0 h 2866739"/>
                  <a:gd name="connsiteX8" fmla="*/ 794576 w 3274504"/>
                  <a:gd name="connsiteY8" fmla="*/ 0 h 2866739"/>
                  <a:gd name="connsiteX9" fmla="*/ 0 w 3274504"/>
                  <a:gd name="connsiteY9" fmla="*/ 1376267 h 2866739"/>
                  <a:gd name="connsiteX10" fmla="*/ 797433 w 3274504"/>
                  <a:gd name="connsiteY10" fmla="*/ 1376267 h 2866739"/>
                  <a:gd name="connsiteX11" fmla="*/ 1622203 w 3274504"/>
                  <a:gd name="connsiteY11" fmla="*/ 2804827 h 286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74504" h="2866739">
                    <a:moveTo>
                      <a:pt x="1622203" y="2804827"/>
                    </a:moveTo>
                    <a:lnTo>
                      <a:pt x="1622203" y="2804827"/>
                    </a:lnTo>
                    <a:lnTo>
                      <a:pt x="1657922" y="2866739"/>
                    </a:lnTo>
                    <a:lnTo>
                      <a:pt x="2449735" y="2866739"/>
                    </a:lnTo>
                    <a:lnTo>
                      <a:pt x="3274505" y="1438180"/>
                    </a:lnTo>
                    <a:lnTo>
                      <a:pt x="3271648" y="1433322"/>
                    </a:lnTo>
                    <a:lnTo>
                      <a:pt x="3274505" y="1428560"/>
                    </a:lnTo>
                    <a:lnTo>
                      <a:pt x="2449735" y="0"/>
                    </a:lnTo>
                    <a:lnTo>
                      <a:pt x="794576" y="0"/>
                    </a:lnTo>
                    <a:lnTo>
                      <a:pt x="0" y="1376267"/>
                    </a:lnTo>
                    <a:lnTo>
                      <a:pt x="797433" y="1376267"/>
                    </a:lnTo>
                    <a:lnTo>
                      <a:pt x="1622203" y="2804827"/>
                    </a:lnTo>
                    <a:close/>
                  </a:path>
                </a:pathLst>
              </a:custGeom>
              <a:solidFill>
                <a:srgbClr val="04A6C2"/>
              </a:solidFill>
              <a:ln w="9525" cap="flat">
                <a:noFill/>
                <a:prstDash val="solid"/>
                <a:miter/>
              </a:ln>
            </p:spPr>
            <p:txBody>
              <a:bodyPr rtlCol="0" anchor="ctr"/>
              <a:lstStyle/>
              <a:p>
                <a:endParaRPr lang="en-GB" sz="2700" noProof="0" dirty="0"/>
              </a:p>
            </p:txBody>
          </p:sp>
        </p:grpSp>
        <p:sp>
          <p:nvSpPr>
            <p:cNvPr id="42" name="TextBox 41">
              <a:extLst>
                <a:ext uri="{FF2B5EF4-FFF2-40B4-BE49-F238E27FC236}">
                  <a16:creationId xmlns:a16="http://schemas.microsoft.com/office/drawing/2014/main" id="{E99BC704-9ECF-4B27-923C-141584433EC5}"/>
                </a:ext>
              </a:extLst>
            </p:cNvPr>
            <p:cNvSpPr txBox="1"/>
            <p:nvPr/>
          </p:nvSpPr>
          <p:spPr>
            <a:xfrm>
              <a:off x="3190682" y="6672563"/>
              <a:ext cx="2770230" cy="2077492"/>
            </a:xfrm>
            <a:prstGeom prst="rect">
              <a:avLst/>
            </a:prstGeom>
            <a:noFill/>
          </p:spPr>
          <p:txBody>
            <a:bodyPr wrap="square" lIns="0" tIns="0" rIns="0" bIns="0" anchor="ctr">
              <a:spAutoFit/>
            </a:bodyPr>
            <a:lstStyle/>
            <a:p>
              <a:pPr algn="ctr"/>
              <a:r>
                <a:rPr lang="en-GB" sz="3000" b="1" noProof="0" dirty="0">
                  <a:solidFill>
                    <a:schemeClr val="bg1"/>
                  </a:solidFill>
                  <a:latin typeface="+mj-lt"/>
                </a:rPr>
                <a:t>Entrate = Realizzazione della missione </a:t>
              </a:r>
            </a:p>
            <a:p>
              <a:pPr algn="ctr"/>
              <a:r>
                <a:rPr lang="en-GB" sz="2500" noProof="0" dirty="0">
                  <a:solidFill>
                    <a:schemeClr val="bg1"/>
                  </a:solidFill>
                  <a:latin typeface="+mj-lt"/>
                </a:rPr>
                <a:t>Generazione di reddito in linea con i valori e le dimensioni</a:t>
              </a:r>
              <a:r>
                <a:rPr lang="en-GB" sz="2500" noProof="0" dirty="0">
                  <a:solidFill>
                    <a:schemeClr val="bg1"/>
                  </a:solidFill>
                  <a:latin typeface="+mj-lt"/>
                  <a:cs typeface="Mongolian Baiti" panose="03000500000000000000" pitchFamily="66" charset="0"/>
                </a:rPr>
                <a:t>.</a:t>
              </a:r>
            </a:p>
          </p:txBody>
        </p:sp>
        <p:sp>
          <p:nvSpPr>
            <p:cNvPr id="43" name="TextBox 42">
              <a:extLst>
                <a:ext uri="{FF2B5EF4-FFF2-40B4-BE49-F238E27FC236}">
                  <a16:creationId xmlns:a16="http://schemas.microsoft.com/office/drawing/2014/main" id="{76D0424D-79BA-4D3F-A995-D4B4DE91D4CE}"/>
                </a:ext>
              </a:extLst>
            </p:cNvPr>
            <p:cNvSpPr txBox="1"/>
            <p:nvPr/>
          </p:nvSpPr>
          <p:spPr>
            <a:xfrm>
              <a:off x="8876331" y="7144379"/>
              <a:ext cx="3197393" cy="2077492"/>
            </a:xfrm>
            <a:prstGeom prst="rect">
              <a:avLst/>
            </a:prstGeom>
            <a:noFill/>
          </p:spPr>
          <p:txBody>
            <a:bodyPr wrap="square" lIns="0" tIns="0" rIns="0" bIns="0" anchor="ctr">
              <a:spAutoFit/>
            </a:bodyPr>
            <a:lstStyle/>
            <a:p>
              <a:pPr algn="ctr"/>
              <a:r>
                <a:rPr lang="en-GB" sz="3000" b="1" noProof="0" dirty="0">
                  <a:solidFill>
                    <a:schemeClr val="bg1"/>
                  </a:solidFill>
                  <a:latin typeface="+mj-lt"/>
                </a:rPr>
                <a:t>Bilanci trasparenti e flessibili</a:t>
              </a:r>
            </a:p>
            <a:p>
              <a:pPr algn="ctr"/>
              <a:r>
                <a:rPr lang="en-GB" sz="2500" noProof="0" dirty="0">
                  <a:solidFill>
                    <a:schemeClr val="bg1"/>
                  </a:solidFill>
                  <a:latin typeface="+mj-lt"/>
                </a:rPr>
                <a:t>Pianificare l'incertezza, fissare i prezzi in modo etico, scalare in modo realistico</a:t>
              </a:r>
              <a:r>
                <a:rPr lang="en-GB" sz="1050" noProof="0" dirty="0">
                  <a:solidFill>
                    <a:schemeClr val="bg1"/>
                  </a:solidFill>
                  <a:latin typeface="+mj-lt"/>
                  <a:cs typeface="Mongolian Baiti" panose="03000500000000000000" pitchFamily="66" charset="0"/>
                </a:rPr>
                <a:t>.</a:t>
              </a:r>
            </a:p>
          </p:txBody>
        </p:sp>
        <p:sp>
          <p:nvSpPr>
            <p:cNvPr id="44" name="TextBox 43">
              <a:extLst>
                <a:ext uri="{FF2B5EF4-FFF2-40B4-BE49-F238E27FC236}">
                  <a16:creationId xmlns:a16="http://schemas.microsoft.com/office/drawing/2014/main" id="{196F55B0-E700-4AB7-86CE-64CB72E70A8D}"/>
                </a:ext>
              </a:extLst>
            </p:cNvPr>
            <p:cNvSpPr txBox="1"/>
            <p:nvPr/>
          </p:nvSpPr>
          <p:spPr>
            <a:xfrm>
              <a:off x="6401616" y="3932955"/>
              <a:ext cx="3017134" cy="2077492"/>
            </a:xfrm>
            <a:prstGeom prst="rect">
              <a:avLst/>
            </a:prstGeom>
            <a:noFill/>
          </p:spPr>
          <p:txBody>
            <a:bodyPr wrap="square" lIns="0" tIns="0" rIns="0" bIns="0" anchor="ctr">
              <a:spAutoFit/>
            </a:bodyPr>
            <a:lstStyle/>
            <a:p>
              <a:pPr algn="ctr"/>
              <a:r>
                <a:rPr lang="en-GB" sz="3000" b="1" noProof="0" dirty="0">
                  <a:solidFill>
                    <a:schemeClr val="bg1"/>
                  </a:solidFill>
                  <a:latin typeface="+mj-lt"/>
                </a:rPr>
                <a:t>Mix di finanziamenti diversificato </a:t>
              </a:r>
            </a:p>
            <a:p>
              <a:pPr algn="ctr"/>
              <a:r>
                <a:rPr lang="en-GB" sz="2500" noProof="0" dirty="0">
                  <a:solidFill>
                    <a:schemeClr val="bg1"/>
                  </a:solidFill>
                  <a:latin typeface="+mj-lt"/>
                </a:rPr>
                <a:t>Sovvenzioni, reddito guadagnato, crowdfunding, investimenti etici</a:t>
              </a:r>
              <a:endParaRPr lang="en-GB" sz="2500" noProof="0" dirty="0">
                <a:solidFill>
                  <a:schemeClr val="bg1"/>
                </a:solidFill>
                <a:latin typeface="+mj-lt"/>
                <a:cs typeface="Mongolian Baiti" panose="03000500000000000000" pitchFamily="66" charset="0"/>
              </a:endParaRPr>
            </a:p>
          </p:txBody>
        </p:sp>
        <p:sp>
          <p:nvSpPr>
            <p:cNvPr id="45" name="TextBox 44">
              <a:extLst>
                <a:ext uri="{FF2B5EF4-FFF2-40B4-BE49-F238E27FC236}">
                  <a16:creationId xmlns:a16="http://schemas.microsoft.com/office/drawing/2014/main" id="{E2BC50FD-5592-4BD4-8B25-D90530DF085D}"/>
                </a:ext>
              </a:extLst>
            </p:cNvPr>
            <p:cNvSpPr txBox="1"/>
            <p:nvPr/>
          </p:nvSpPr>
          <p:spPr>
            <a:xfrm>
              <a:off x="11844825" y="4104754"/>
              <a:ext cx="3315372" cy="2077492"/>
            </a:xfrm>
            <a:prstGeom prst="rect">
              <a:avLst/>
            </a:prstGeom>
            <a:noFill/>
          </p:spPr>
          <p:txBody>
            <a:bodyPr wrap="square" lIns="0" tIns="0" rIns="0" bIns="0" anchor="ctr">
              <a:spAutoFit/>
            </a:bodyPr>
            <a:lstStyle/>
            <a:p>
              <a:pPr algn="ctr"/>
              <a:r>
                <a:rPr lang="en-GB" sz="3000" b="1" noProof="0" dirty="0">
                  <a:solidFill>
                    <a:schemeClr val="bg1"/>
                  </a:solidFill>
                  <a:latin typeface="+mj-lt"/>
                </a:rPr>
                <a:t>Misurare più del denaro </a:t>
              </a:r>
            </a:p>
            <a:p>
              <a:pPr algn="ctr"/>
              <a:r>
                <a:rPr lang="en-GB" sz="2500" noProof="0" dirty="0">
                  <a:solidFill>
                    <a:schemeClr val="bg1"/>
                  </a:solidFill>
                  <a:latin typeface="+mj-lt"/>
                </a:rPr>
                <a:t>Collegare il reddito agli obiettivi artistici, sociali ed ecologici</a:t>
              </a:r>
              <a:endParaRPr lang="en-GB" sz="2500" noProof="0" dirty="0">
                <a:solidFill>
                  <a:schemeClr val="bg1"/>
                </a:solidFill>
                <a:latin typeface="+mj-lt"/>
                <a:cs typeface="Mongolian Baiti" panose="03000500000000000000" pitchFamily="66" charset="0"/>
              </a:endParaRPr>
            </a:p>
          </p:txBody>
        </p:sp>
      </p:grpSp>
    </p:spTree>
    <p:extLst>
      <p:ext uri="{BB962C8B-B14F-4D97-AF65-F5344CB8AC3E}">
        <p14:creationId xmlns:p14="http://schemas.microsoft.com/office/powerpoint/2010/main" val="1180151269"/>
      </p:ext>
    </p:extLst>
  </p:cSld>
  <p:clrMapOvr>
    <a:masterClrMapping/>
  </p:clrMapOvr>
</p:sld>
</file>

<file path=ppt/slides/slide93.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FC8CD-AB32-9D98-9300-BADAD03D22D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D649F88-7881-B4F4-B00C-070257E76E81}"/>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008A17BA-F03C-7D76-F28A-7A0F647F9216}"/>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4D08D955-5AFF-39B8-BBE6-10126B416EDC}"/>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Gestione sostenibile dei progetti</a:t>
            </a:r>
          </a:p>
        </p:txBody>
      </p:sp>
      <p:sp>
        <p:nvSpPr>
          <p:cNvPr id="12" name="TextBox 11">
            <a:extLst>
              <a:ext uri="{FF2B5EF4-FFF2-40B4-BE49-F238E27FC236}">
                <a16:creationId xmlns:a16="http://schemas.microsoft.com/office/drawing/2014/main" id="{8002903D-BD12-238D-E7A1-B8B95E1566B6}"/>
              </a:ext>
            </a:extLst>
          </p:cNvPr>
          <p:cNvSpPr txBox="1"/>
          <p:nvPr/>
        </p:nvSpPr>
        <p:spPr>
          <a:xfrm>
            <a:off x="666784" y="2580526"/>
            <a:ext cx="16459200" cy="1169551"/>
          </a:xfrm>
          <a:prstGeom prst="rect">
            <a:avLst/>
          </a:prstGeom>
          <a:noFill/>
        </p:spPr>
        <p:txBody>
          <a:bodyPr wrap="square">
            <a:spAutoFit/>
          </a:bodyPr>
          <a:lstStyle/>
          <a:p>
            <a:r>
              <a:rPr lang="en-GB" sz="3500" b="1" noProof="0" dirty="0">
                <a:solidFill>
                  <a:srgbClr val="3F6031"/>
                </a:solidFill>
              </a:rPr>
              <a:t>La gestione dei progetti offre le metodologie strutturate necessarie per realizzare efficacemente le visioni artistiche, in linea con gli obiettivi ambientali, sociali ed economici.</a:t>
            </a:r>
            <a:endParaRPr lang="en-GB" sz="3500" b="1" noProof="0" dirty="0">
              <a:solidFill>
                <a:srgbClr val="3F6031"/>
              </a:solidFill>
              <a:latin typeface="+mj-lt"/>
            </a:endParaRPr>
          </a:p>
        </p:txBody>
      </p:sp>
      <p:sp>
        <p:nvSpPr>
          <p:cNvPr id="6" name="TextBox 5">
            <a:extLst>
              <a:ext uri="{FF2B5EF4-FFF2-40B4-BE49-F238E27FC236}">
                <a16:creationId xmlns:a16="http://schemas.microsoft.com/office/drawing/2014/main" id="{9FE4FB75-1B61-A1AA-161B-3BEB3D7E7B38}"/>
              </a:ext>
            </a:extLst>
          </p:cNvPr>
          <p:cNvSpPr txBox="1"/>
          <p:nvPr/>
        </p:nvSpPr>
        <p:spPr>
          <a:xfrm>
            <a:off x="646731" y="4152900"/>
            <a:ext cx="11237494" cy="4140172"/>
          </a:xfrm>
          <a:prstGeom prst="rect">
            <a:avLst/>
          </a:prstGeom>
          <a:noFill/>
        </p:spPr>
        <p:txBody>
          <a:bodyPr wrap="square">
            <a:spAutoFit/>
          </a:bodyPr>
          <a:lstStyle/>
          <a:p>
            <a:pPr marL="722313" indent="-722313">
              <a:lnSpc>
                <a:spcPct val="107000"/>
              </a:lnSpc>
              <a:spcBef>
                <a:spcPts val="1200"/>
              </a:spcBef>
              <a:spcAft>
                <a:spcPts val="1200"/>
              </a:spcAft>
              <a:buFont typeface="Wingdings" panose="05000000000000000000" pitchFamily="2" charset="2"/>
              <a:buChar char="Ø"/>
            </a:pPr>
            <a:r>
              <a:rPr lang="en-GB" sz="3500" b="1" noProof="0" dirty="0">
                <a:solidFill>
                  <a:srgbClr val="3F6031"/>
                </a:solidFill>
              </a:rPr>
              <a:t>Pianificare per le persone, il pianeta, gli obiettivi</a:t>
            </a:r>
            <a:br>
              <a:rPr lang="en-GB" sz="3500" b="1" noProof="0" dirty="0">
                <a:solidFill>
                  <a:srgbClr val="3F6031"/>
                </a:solidFill>
              </a:rPr>
            </a:br>
            <a:r>
              <a:rPr lang="en-GB" sz="3500" noProof="0" dirty="0"/>
              <a:t>Allineare gli obiettivi del progetto con l'impatto a lungo termine</a:t>
            </a:r>
          </a:p>
          <a:p>
            <a:pPr marL="722313" indent="-722313">
              <a:lnSpc>
                <a:spcPct val="107000"/>
              </a:lnSpc>
              <a:spcBef>
                <a:spcPts val="1200"/>
              </a:spcBef>
              <a:spcAft>
                <a:spcPts val="1200"/>
              </a:spcAft>
              <a:buFont typeface="Wingdings" panose="05000000000000000000" pitchFamily="2" charset="2"/>
              <a:buChar char="Ø"/>
            </a:pPr>
            <a:r>
              <a:rPr lang="en-GB" sz="3500" b="1" noProof="0" dirty="0">
                <a:solidFill>
                  <a:srgbClr val="3F6031"/>
                </a:solidFill>
              </a:rPr>
              <a:t>Utilizzare strutture su misura</a:t>
            </a:r>
            <a:br>
              <a:rPr lang="en-GB" sz="3500" b="1" noProof="0" dirty="0">
                <a:solidFill>
                  <a:srgbClr val="3F6031"/>
                </a:solidFill>
              </a:rPr>
            </a:br>
            <a:r>
              <a:rPr lang="en-GB" sz="3500" noProof="0" dirty="0"/>
              <a:t>PMBOK®, GPM®, PM² — adattati alle arti dello spettacolo</a:t>
            </a:r>
          </a:p>
          <a:p>
            <a:pPr marL="722313" indent="-722313">
              <a:lnSpc>
                <a:spcPct val="107000"/>
              </a:lnSpc>
              <a:spcBef>
                <a:spcPts val="1200"/>
              </a:spcBef>
              <a:spcAft>
                <a:spcPts val="1200"/>
              </a:spcAft>
              <a:buFont typeface="Wingdings" panose="05000000000000000000" pitchFamily="2" charset="2"/>
              <a:buChar char="Ø"/>
            </a:pPr>
            <a:r>
              <a:rPr lang="en-GB" sz="3500" b="1" noProof="0" dirty="0">
                <a:solidFill>
                  <a:srgbClr val="3F6031"/>
                </a:solidFill>
              </a:rPr>
              <a:t>Essere agili e reattivi</a:t>
            </a:r>
            <a:br>
              <a:rPr lang="en-GB" sz="3500" b="1" noProof="0" dirty="0">
                <a:solidFill>
                  <a:srgbClr val="3F6031"/>
                </a:solidFill>
              </a:rPr>
            </a:br>
            <a:r>
              <a:rPr lang="en-GB" sz="3500" noProof="0" dirty="0"/>
              <a:t>I piccoli team possono iterare, collaborare e adattarsi rapidamente</a:t>
            </a:r>
          </a:p>
        </p:txBody>
      </p:sp>
      <p:grpSp>
        <p:nvGrpSpPr>
          <p:cNvPr id="7" name="Ομάδα 6">
            <a:extLst>
              <a:ext uri="{FF2B5EF4-FFF2-40B4-BE49-F238E27FC236}">
                <a16:creationId xmlns:a16="http://schemas.microsoft.com/office/drawing/2014/main" id="{5C39A547-7849-09F5-3574-A0CA01998C5A}"/>
              </a:ext>
            </a:extLst>
          </p:cNvPr>
          <p:cNvGrpSpPr/>
          <p:nvPr/>
        </p:nvGrpSpPr>
        <p:grpSpPr>
          <a:xfrm>
            <a:off x="12268200" y="3771900"/>
            <a:ext cx="5105400" cy="5105400"/>
            <a:chOff x="7642516" y="1449707"/>
            <a:chExt cx="3810000" cy="3810000"/>
          </a:xfrm>
          <a:solidFill>
            <a:srgbClr val="569938"/>
          </a:solidFill>
        </p:grpSpPr>
        <p:pic>
          <p:nvPicPr>
            <p:cNvPr id="8" name="Γραφικό 7">
              <a:extLst>
                <a:ext uri="{FF2B5EF4-FFF2-40B4-BE49-F238E27FC236}">
                  <a16:creationId xmlns:a16="http://schemas.microsoft.com/office/drawing/2014/main" id="{753D96FA-1BDC-C23B-D61B-D7A170EA5547}"/>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8902997" y="2714326"/>
              <a:ext cx="1289038" cy="1280761"/>
            </a:xfrm>
            <a:prstGeom prst="rect">
              <a:avLst/>
            </a:prstGeom>
          </p:spPr>
        </p:pic>
        <p:pic>
          <p:nvPicPr>
            <p:cNvPr id="9" name="Γραφικό 8">
              <a:extLst>
                <a:ext uri="{FF2B5EF4-FFF2-40B4-BE49-F238E27FC236}">
                  <a16:creationId xmlns:a16="http://schemas.microsoft.com/office/drawing/2014/main" id="{EC17AF84-095D-F99B-AAA0-9AE5BC8A7116}"/>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7642516" y="1449707"/>
              <a:ext cx="3810000" cy="3810000"/>
            </a:xfrm>
            <a:prstGeom prst="rect">
              <a:avLst/>
            </a:prstGeom>
          </p:spPr>
        </p:pic>
      </p:grpSp>
    </p:spTree>
    <p:extLst>
      <p:ext uri="{BB962C8B-B14F-4D97-AF65-F5344CB8AC3E}">
        <p14:creationId xmlns:p14="http://schemas.microsoft.com/office/powerpoint/2010/main" val="2252760008"/>
      </p:ext>
    </p:extLst>
  </p:cSld>
  <p:clrMapOvr>
    <a:masterClrMapping/>
  </p:clrMapOvr>
</p:sld>
</file>

<file path=ppt/slides/slide94.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1D756-FDB4-9E3B-CB9F-42CA2DD9C44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07EBC7F-E14C-121F-0055-EDC8A78EB33C}"/>
              </a:ext>
            </a:extLst>
          </p:cNvPr>
          <p:cNvSpPr/>
          <p:nvPr/>
        </p:nvSpPr>
        <p:spPr>
          <a:xfrm rot="5400000" flipV="1">
            <a:off x="-4991100" y="2171700"/>
            <a:ext cx="10287000" cy="5943600"/>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39B6C3D4-8AB3-1086-5567-201F24C82461}"/>
              </a:ext>
            </a:extLst>
          </p:cNvPr>
          <p:cNvSpPr/>
          <p:nvPr/>
        </p:nvSpPr>
        <p:spPr>
          <a:xfrm rot="-10800000">
            <a:off x="304800" y="547419"/>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E4AF8D43-B82F-292F-A779-DC29AB3871B6}"/>
              </a:ext>
            </a:extLst>
          </p:cNvPr>
          <p:cNvSpPr txBox="1"/>
          <p:nvPr/>
        </p:nvSpPr>
        <p:spPr>
          <a:xfrm>
            <a:off x="1828800" y="3009900"/>
            <a:ext cx="8534400" cy="1015663"/>
          </a:xfrm>
          <a:prstGeom prst="rect">
            <a:avLst/>
          </a:prstGeom>
          <a:noFill/>
        </p:spPr>
        <p:txBody>
          <a:bodyPr wrap="square">
            <a:spAutoFit/>
          </a:bodyPr>
          <a:lstStyle/>
          <a:p>
            <a:pPr lvl="0"/>
            <a:r>
              <a:rPr lang="en-GB" sz="6000" b="1" noProof="0" dirty="0">
                <a:solidFill>
                  <a:srgbClr val="3F6031"/>
                </a:solidFill>
                <a:effectLst/>
                <a:latin typeface="+mn-lt"/>
              </a:rPr>
              <a:t>Attività C4.A10</a:t>
            </a:r>
            <a:endParaRPr lang="en-GB" sz="6000" noProof="0" dirty="0">
              <a:solidFill>
                <a:srgbClr val="3F6031"/>
              </a:solidFill>
            </a:endParaRPr>
          </a:p>
        </p:txBody>
      </p:sp>
      <p:sp>
        <p:nvSpPr>
          <p:cNvPr id="7" name="TextBox 6">
            <a:extLst>
              <a:ext uri="{FF2B5EF4-FFF2-40B4-BE49-F238E27FC236}">
                <a16:creationId xmlns:a16="http://schemas.microsoft.com/office/drawing/2014/main" id="{D9AD5AC6-0344-A37D-B3B6-97D2E06330B4}"/>
              </a:ext>
            </a:extLst>
          </p:cNvPr>
          <p:cNvSpPr txBox="1"/>
          <p:nvPr/>
        </p:nvSpPr>
        <p:spPr>
          <a:xfrm>
            <a:off x="1828800" y="3948619"/>
            <a:ext cx="15866165" cy="841962"/>
          </a:xfrm>
          <a:prstGeom prst="rect">
            <a:avLst/>
          </a:prstGeom>
          <a:noFill/>
        </p:spPr>
        <p:txBody>
          <a:bodyPr wrap="square">
            <a:spAutoFit/>
          </a:bodyPr>
          <a:lstStyle/>
          <a:p>
            <a:pPr marL="80010">
              <a:lnSpc>
                <a:spcPct val="115000"/>
              </a:lnSpc>
              <a:spcBef>
                <a:spcPts val="600"/>
              </a:spcBef>
              <a:spcAft>
                <a:spcPts val="600"/>
              </a:spcAft>
            </a:pPr>
            <a:r>
              <a:rPr lang="en-GB" sz="4500" b="1" noProof="0" dirty="0">
                <a:solidFill>
                  <a:srgbClr val="569938"/>
                </a:solidFill>
                <a:latin typeface="Calibri" panose="020F0502020204030204" pitchFamily="34" charset="0"/>
              </a:rPr>
              <a:t>Integrare il pensiero rigenerativo nella pratica formativa</a:t>
            </a:r>
          </a:p>
        </p:txBody>
      </p:sp>
      <p:sp>
        <p:nvSpPr>
          <p:cNvPr id="6" name="TextBox 5">
            <a:extLst>
              <a:ext uri="{FF2B5EF4-FFF2-40B4-BE49-F238E27FC236}">
                <a16:creationId xmlns:a16="http://schemas.microsoft.com/office/drawing/2014/main" id="{64F35A24-7F15-2B2D-5358-60DE67C6D82E}"/>
              </a:ext>
            </a:extLst>
          </p:cNvPr>
          <p:cNvSpPr txBox="1"/>
          <p:nvPr/>
        </p:nvSpPr>
        <p:spPr>
          <a:xfrm>
            <a:off x="4320051" y="5729300"/>
            <a:ext cx="13374914" cy="3617016"/>
          </a:xfrm>
          <a:prstGeom prst="rect">
            <a:avLst/>
          </a:prstGeom>
          <a:noFill/>
        </p:spPr>
        <p:txBody>
          <a:bodyPr wrap="square">
            <a:spAutoFit/>
          </a:bodyPr>
          <a:lstStyle/>
          <a:p>
            <a:pPr marL="342900" lvl="0" indent="-342900">
              <a:spcBef>
                <a:spcPts val="600"/>
              </a:spcBef>
              <a:spcAft>
                <a:spcPts val="600"/>
              </a:spcAft>
              <a:buSzPct val="100000"/>
              <a:buFont typeface="Symbol" panose="05050102010706020507" pitchFamily="18" charset="2"/>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Qual è una domanda che potresti porre ai tuoi studenti per stimolare la discussione sulla rigenerazione?</a:t>
            </a:r>
            <a:endParaRPr lang="el-GR" sz="3200" dirty="0">
              <a:solidFill>
                <a:srgbClr val="000000"/>
              </a:solidFill>
              <a:effectLst/>
              <a:uFill>
                <a:solidFill>
                  <a:srgbClr val="000000"/>
                </a:solidFill>
              </a:uFill>
              <a:latin typeface="Calibri" panose="020F0502020204030204" pitchFamily="34" charset="0"/>
              <a:ea typeface="Calibri" panose="020F0502020204030204" pitchFamily="34" charset="0"/>
            </a:endParaRPr>
          </a:p>
          <a:p>
            <a:pPr marL="342900" lvl="0" indent="-342900">
              <a:lnSpc>
                <a:spcPct val="115000"/>
              </a:lnSpc>
              <a:spcBef>
                <a:spcPts val="600"/>
              </a:spcBef>
              <a:spcAft>
                <a:spcPts val="600"/>
              </a:spcAft>
              <a:buSzPct val="100000"/>
              <a:buFont typeface="Symbol" panose="05050102010706020507" pitchFamily="18" charset="2"/>
              <a:buChar char=""/>
              <a:tabLst>
                <a:tab pos="457200" algn="l"/>
              </a:tabLst>
            </a:pPr>
            <a:r>
              <a:rPr lang="en-GB" sz="3200" dirty="0">
                <a:solidFill>
                  <a:srgbClr val="000000"/>
                </a:solidFill>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rPr>
              <a:t>Qual è un'attività semplice che potrebbe aiutarli a collegare le idee rigenerative al loro ruolo o contesto?</a:t>
            </a:r>
          </a:p>
          <a:p>
            <a:pPr marL="342900" lvl="0" indent="-342900">
              <a:lnSpc>
                <a:spcPct val="115000"/>
              </a:lnSpc>
              <a:spcBef>
                <a:spcPts val="600"/>
              </a:spcBef>
              <a:spcAft>
                <a:spcPts val="600"/>
              </a:spcAft>
              <a:buSzPct val="100000"/>
              <a:buFont typeface="Symbol" panose="05050102010706020507" pitchFamily="18" charset="2"/>
              <a:buChar char=""/>
              <a:tabLst>
                <a:tab pos="457200" algn="l"/>
              </a:tabLst>
            </a:pPr>
            <a:r>
              <a:rPr lang="en-GB" sz="3200" dirty="0">
                <a:effectLst/>
                <a:latin typeface="Calibri" panose="020F0502020204030204" pitchFamily="34" charset="0"/>
                <a:ea typeface="Arial" panose="020B0604020202020204" pitchFamily="34" charset="0"/>
                <a:cs typeface="Times New Roman" panose="02020603050405020304" pitchFamily="18" charset="0"/>
              </a:rPr>
              <a:t>Come potreste adattare uno strumento esistente (ad esempio il Business Model Canvas) per renderlo più rigenerativo?</a:t>
            </a:r>
            <a:endParaRPr lang="el-GR" sz="3200" dirty="0"/>
          </a:p>
        </p:txBody>
      </p:sp>
    </p:spTree>
    <p:extLst>
      <p:ext uri="{BB962C8B-B14F-4D97-AF65-F5344CB8AC3E}">
        <p14:creationId xmlns:p14="http://schemas.microsoft.com/office/powerpoint/2010/main" val="1777752599"/>
      </p:ext>
    </p:extLst>
  </p:cSld>
  <p:clrMapOvr>
    <a:masterClrMapping/>
  </p:clrMapOvr>
</p:sld>
</file>

<file path=ppt/slides/slide9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Εικόνα που περιέχει γραφικός χαρακτήρας, γραφική ύλη, είδη γραφείου, στυλό&#10;&#10;Το περιεχόμενο που δημιουργείται από AI ενδέχεται να είναι εσφαλμένο.">
            <a:extLst>
              <a:ext uri="{FF2B5EF4-FFF2-40B4-BE49-F238E27FC236}">
                <a16:creationId xmlns:a16="http://schemas.microsoft.com/office/drawing/2014/main" id="{E0FD75C4-D280-85EE-078D-9FF9383FD061}"/>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011" y="0"/>
            <a:ext cx="8534400" cy="10287000"/>
          </a:xfrm>
          <a:prstGeom prst="rect">
            <a:avLst/>
          </a:prstGeom>
        </p:spPr>
      </p:pic>
      <p:sp>
        <p:nvSpPr>
          <p:cNvPr id="6" name="TextBox 5">
            <a:extLst>
              <a:ext uri="{FF2B5EF4-FFF2-40B4-BE49-F238E27FC236}">
                <a16:creationId xmlns:a16="http://schemas.microsoft.com/office/drawing/2014/main" id="{C81E4442-2B2D-8635-1678-ECDAC84CCFE7}"/>
              </a:ext>
            </a:extLst>
          </p:cNvPr>
          <p:cNvSpPr txBox="1"/>
          <p:nvPr/>
        </p:nvSpPr>
        <p:spPr>
          <a:xfrm>
            <a:off x="8931442" y="2019300"/>
            <a:ext cx="8610600" cy="3524619"/>
          </a:xfrm>
          <a:prstGeom prst="rect">
            <a:avLst/>
          </a:prstGeom>
          <a:noFill/>
        </p:spPr>
        <p:txBody>
          <a:bodyPr wrap="square">
            <a:spAutoFit/>
          </a:bodyPr>
          <a:lstStyle/>
          <a:p>
            <a:pPr algn="just">
              <a:lnSpc>
                <a:spcPct val="107000"/>
              </a:lnSpc>
              <a:spcAft>
                <a:spcPts val="800"/>
              </a:spcAft>
            </a:pPr>
            <a:r>
              <a:rPr lang="en-GB" sz="3500" kern="100" noProof="0" dirty="0">
                <a:effectLst/>
                <a:latin typeface="+mj-lt"/>
                <a:ea typeface="Aptos" panose="020B0004020202020204" pitchFamily="34" charset="0"/>
                <a:cs typeface="Times New Roman" panose="02020603050405020304" pitchFamily="18" charset="0"/>
              </a:rPr>
              <a:t>Il marketing nel settore delle arti performative non è solo uno strumento per la promozione o la vendita dei biglietti. È una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funzione strategica </a:t>
            </a:r>
            <a:r>
              <a:rPr lang="en-GB" sz="3500" kern="100" noProof="0" dirty="0">
                <a:effectLst/>
                <a:latin typeface="+mj-lt"/>
                <a:ea typeface="Aptos" panose="020B0004020202020204" pitchFamily="34" charset="0"/>
                <a:cs typeface="Times New Roman" panose="02020603050405020304" pitchFamily="18" charset="0"/>
              </a:rPr>
              <a:t>che consente alle organizzazioni e agli individui di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comprendere il proprio pubblico</a:t>
            </a:r>
            <a:r>
              <a:rPr lang="en-GB" sz="3500" kern="100" noProof="0" dirty="0">
                <a:effectLst/>
                <a:latin typeface="+mj-lt"/>
                <a:ea typeface="Aptos" panose="020B0004020202020204" pitchFamily="34" charset="0"/>
                <a:cs typeface="Times New Roman" panose="02020603050405020304" pitchFamily="18" charset="0"/>
              </a:rPr>
              <a:t>,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comunicare gli obiettivi </a:t>
            </a:r>
            <a:r>
              <a:rPr lang="en-GB" sz="3500" kern="100" noProof="0" dirty="0">
                <a:effectLst/>
                <a:latin typeface="+mj-lt"/>
                <a:ea typeface="Aptos" panose="020B0004020202020204" pitchFamily="34" charset="0"/>
                <a:cs typeface="Times New Roman" panose="02020603050405020304" pitchFamily="18" charset="0"/>
              </a:rPr>
              <a:t>e </a:t>
            </a:r>
            <a:r>
              <a:rPr lang="en-GB" sz="3500" b="1" kern="100" noProof="0" dirty="0">
                <a:solidFill>
                  <a:srgbClr val="3F6031"/>
                </a:solidFill>
                <a:effectLst/>
                <a:latin typeface="+mj-lt"/>
                <a:ea typeface="Aptos" panose="020B0004020202020204" pitchFamily="34" charset="0"/>
                <a:cs typeface="Times New Roman" panose="02020603050405020304" pitchFamily="18" charset="0"/>
              </a:rPr>
              <a:t>offrire un valore significativo. </a:t>
            </a:r>
          </a:p>
        </p:txBody>
      </p:sp>
      <p:sp>
        <p:nvSpPr>
          <p:cNvPr id="7" name="TextBox 6">
            <a:extLst>
              <a:ext uri="{FF2B5EF4-FFF2-40B4-BE49-F238E27FC236}">
                <a16:creationId xmlns:a16="http://schemas.microsoft.com/office/drawing/2014/main" id="{848EB375-8F29-622B-9242-479968E7705A}"/>
              </a:ext>
            </a:extLst>
          </p:cNvPr>
          <p:cNvSpPr txBox="1"/>
          <p:nvPr/>
        </p:nvSpPr>
        <p:spPr>
          <a:xfrm>
            <a:off x="8915400" y="723900"/>
            <a:ext cx="10210800" cy="861774"/>
          </a:xfrm>
          <a:prstGeom prst="rect">
            <a:avLst/>
          </a:prstGeom>
          <a:noFill/>
        </p:spPr>
        <p:txBody>
          <a:bodyPr wrap="square">
            <a:spAutoFit/>
          </a:bodyPr>
          <a:lstStyle/>
          <a:p>
            <a:pPr lvl="0"/>
            <a:r>
              <a:rPr lang="en-GB" sz="5000" b="1" noProof="0" dirty="0"/>
              <a:t>Che cos'è il marketing?</a:t>
            </a:r>
          </a:p>
        </p:txBody>
      </p:sp>
      <p:sp>
        <p:nvSpPr>
          <p:cNvPr id="9" name="TextBox 8">
            <a:extLst>
              <a:ext uri="{FF2B5EF4-FFF2-40B4-BE49-F238E27FC236}">
                <a16:creationId xmlns:a16="http://schemas.microsoft.com/office/drawing/2014/main" id="{8699E8C9-456E-D88F-EEDC-89059C2C98E8}"/>
              </a:ext>
            </a:extLst>
          </p:cNvPr>
          <p:cNvSpPr txBox="1"/>
          <p:nvPr/>
        </p:nvSpPr>
        <p:spPr>
          <a:xfrm>
            <a:off x="8835189" y="7854940"/>
            <a:ext cx="9071811" cy="1708160"/>
          </a:xfrm>
          <a:prstGeom prst="rect">
            <a:avLst/>
          </a:prstGeom>
          <a:solidFill>
            <a:srgbClr val="04A6C2"/>
          </a:solidFill>
        </p:spPr>
        <p:txBody>
          <a:bodyPr wrap="square">
            <a:spAutoFit/>
          </a:bodyPr>
          <a:lstStyle/>
          <a:p>
            <a:r>
              <a:rPr lang="en-GB" sz="3500" b="1" i="1" noProof="0" dirty="0">
                <a:solidFill>
                  <a:schemeClr val="bg1"/>
                </a:solidFill>
              </a:rPr>
              <a:t>Se i modelli di business rigenerativi aiutano a definire ciò che offriamo e perché, il marketing ci aiuta a condividerlo con chiarezza e determinazione.</a:t>
            </a:r>
          </a:p>
        </p:txBody>
      </p:sp>
    </p:spTree>
    <p:extLst>
      <p:ext uri="{BB962C8B-B14F-4D97-AF65-F5344CB8AC3E}">
        <p14:creationId xmlns:p14="http://schemas.microsoft.com/office/powerpoint/2010/main" val="1969630922"/>
      </p:ext>
    </p:extLst>
  </p:cSld>
  <p:clrMapOvr>
    <a:masterClrMapping/>
  </p:clrMapOvr>
</p:sld>
</file>

<file path=ppt/slides/slide96.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54927-6D0E-6FFC-D243-EB7421D56C5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4CBEF64-6122-CC6D-B1B3-480197CF833A}"/>
              </a:ext>
            </a:extLst>
          </p:cNvPr>
          <p:cNvSpPr/>
          <p:nvPr/>
        </p:nvSpPr>
        <p:spPr>
          <a:xfrm flipV="1">
            <a:off x="-4191000" y="-7340273"/>
            <a:ext cx="19829349" cy="8576193"/>
          </a:xfrm>
          <a:custGeom>
            <a:avLst/>
            <a:gdLst/>
            <a:ahLst/>
            <a:cxnLst/>
            <a:rect l="l" t="t" r="r" b="b"/>
            <a:pathLst>
              <a:path w="19829349" h="8576193">
                <a:moveTo>
                  <a:pt x="0" y="8576194"/>
                </a:moveTo>
                <a:lnTo>
                  <a:pt x="19829349" y="8576194"/>
                </a:lnTo>
                <a:lnTo>
                  <a:pt x="19829349" y="0"/>
                </a:lnTo>
                <a:lnTo>
                  <a:pt x="0" y="0"/>
                </a:lnTo>
                <a:lnTo>
                  <a:pt x="0" y="8576194"/>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noProof="0" dirty="0"/>
          </a:p>
        </p:txBody>
      </p:sp>
      <p:sp>
        <p:nvSpPr>
          <p:cNvPr id="3" name="Freeform 3">
            <a:extLst>
              <a:ext uri="{FF2B5EF4-FFF2-40B4-BE49-F238E27FC236}">
                <a16:creationId xmlns:a16="http://schemas.microsoft.com/office/drawing/2014/main" id="{47C5FD40-7556-1BBD-9399-05A9B6A94D17}"/>
              </a:ext>
            </a:extLst>
          </p:cNvPr>
          <p:cNvSpPr/>
          <p:nvPr/>
        </p:nvSpPr>
        <p:spPr>
          <a:xfrm rot="-10800000">
            <a:off x="16764000" y="876300"/>
            <a:ext cx="1219200" cy="1219200"/>
          </a:xfrm>
          <a:custGeom>
            <a:avLst/>
            <a:gdLst/>
            <a:ahLst/>
            <a:cxnLst/>
            <a:rect l="l" t="t" r="r" b="b"/>
            <a:pathLst>
              <a:path w="1571574" h="1571574">
                <a:moveTo>
                  <a:pt x="0" y="0"/>
                </a:moveTo>
                <a:lnTo>
                  <a:pt x="1571574" y="0"/>
                </a:lnTo>
                <a:lnTo>
                  <a:pt x="1571574" y="1571574"/>
                </a:lnTo>
                <a:lnTo>
                  <a:pt x="0" y="15715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noProof="0" dirty="0"/>
          </a:p>
        </p:txBody>
      </p:sp>
      <p:sp>
        <p:nvSpPr>
          <p:cNvPr id="5" name="TextBox 4">
            <a:extLst>
              <a:ext uri="{FF2B5EF4-FFF2-40B4-BE49-F238E27FC236}">
                <a16:creationId xmlns:a16="http://schemas.microsoft.com/office/drawing/2014/main" id="{994EEDDB-3C02-6518-1D6B-C0FC9332A444}"/>
              </a:ext>
            </a:extLst>
          </p:cNvPr>
          <p:cNvSpPr txBox="1"/>
          <p:nvPr/>
        </p:nvSpPr>
        <p:spPr>
          <a:xfrm>
            <a:off x="0" y="990712"/>
            <a:ext cx="16687800" cy="923330"/>
          </a:xfrm>
          <a:prstGeom prst="rect">
            <a:avLst/>
          </a:prstGeom>
          <a:noFill/>
        </p:spPr>
        <p:txBody>
          <a:bodyPr wrap="square">
            <a:spAutoFit/>
          </a:bodyPr>
          <a:lstStyle/>
          <a:p>
            <a:pPr lvl="0" algn="r"/>
            <a:r>
              <a:rPr lang="en-GB" sz="5400" b="1" noProof="0" dirty="0"/>
              <a:t>Le 7 P del marketing nelle arti dello spettacolo</a:t>
            </a:r>
          </a:p>
        </p:txBody>
      </p:sp>
      <p:sp>
        <p:nvSpPr>
          <p:cNvPr id="38" name="Freeform 11"/>
          <p:cNvSpPr>
            <a:spLocks/>
          </p:cNvSpPr>
          <p:nvPr/>
        </p:nvSpPr>
        <p:spPr bwMode="auto">
          <a:xfrm>
            <a:off x="2103596"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39" name="Freeform 12"/>
          <p:cNvSpPr>
            <a:spLocks/>
          </p:cNvSpPr>
          <p:nvPr/>
        </p:nvSpPr>
        <p:spPr bwMode="auto">
          <a:xfrm>
            <a:off x="3031769"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44" name="Freeform 13"/>
          <p:cNvSpPr>
            <a:spLocks/>
          </p:cNvSpPr>
          <p:nvPr/>
        </p:nvSpPr>
        <p:spPr bwMode="auto">
          <a:xfrm>
            <a:off x="3735688"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45" name="Freeform 14"/>
          <p:cNvSpPr>
            <a:spLocks/>
          </p:cNvSpPr>
          <p:nvPr/>
        </p:nvSpPr>
        <p:spPr bwMode="auto">
          <a:xfrm>
            <a:off x="3031769"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3F603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50" name="Rectangle 49"/>
          <p:cNvSpPr/>
          <p:nvPr/>
        </p:nvSpPr>
        <p:spPr>
          <a:xfrm flipH="1">
            <a:off x="2565797" y="4438214"/>
            <a:ext cx="2338891" cy="1154162"/>
          </a:xfrm>
          <a:prstGeom prst="rect">
            <a:avLst/>
          </a:prstGeom>
        </p:spPr>
        <p:txBody>
          <a:bodyPr wrap="square" lIns="0" tIns="0" rIns="0" bIns="0" anchor="ctr">
            <a:spAutoFit/>
          </a:bodyPr>
          <a:lstStyle/>
          <a:p>
            <a:pPr algn="ctr">
              <a:spcBef>
                <a:spcPts val="300"/>
              </a:spcBef>
              <a:spcAft>
                <a:spcPts val="300"/>
              </a:spcAft>
              <a:buNone/>
            </a:pPr>
            <a:r>
              <a:rPr lang="en-GB" sz="3000" b="1" noProof="0" dirty="0">
                <a:latin typeface="+mj-lt"/>
              </a:rPr>
              <a:t>Prodotto</a:t>
            </a:r>
            <a:endParaRPr lang="en-GB" sz="3000" b="1" noProof="0" dirty="0">
              <a:latin typeface="+mj-lt"/>
              <a:ea typeface="Arial" panose="020B0604020202020204" pitchFamily="34" charset="0"/>
            </a:endParaRPr>
          </a:p>
          <a:p>
            <a:pPr algn="ctr">
              <a:spcBef>
                <a:spcPts val="300"/>
              </a:spcBef>
              <a:spcAft>
                <a:spcPts val="300"/>
              </a:spcAft>
            </a:pPr>
            <a:r>
              <a:rPr lang="en-GB" sz="2000" noProof="0" dirty="0">
                <a:latin typeface="+mj-lt"/>
              </a:rPr>
              <a:t>L'esperienza artistica</a:t>
            </a:r>
            <a:endParaRPr lang="en-GB" sz="2000" noProof="0" dirty="0">
              <a:solidFill>
                <a:schemeClr val="tx1">
                  <a:lumMod val="75000"/>
                  <a:lumOff val="25000"/>
                </a:schemeClr>
              </a:solidFill>
              <a:latin typeface="+mj-lt"/>
            </a:endParaRPr>
          </a:p>
        </p:txBody>
      </p:sp>
      <p:sp>
        <p:nvSpPr>
          <p:cNvPr id="56" name="Freeform 11"/>
          <p:cNvSpPr>
            <a:spLocks/>
          </p:cNvSpPr>
          <p:nvPr/>
        </p:nvSpPr>
        <p:spPr bwMode="auto">
          <a:xfrm>
            <a:off x="12921111"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57" name="Freeform 12"/>
          <p:cNvSpPr>
            <a:spLocks/>
          </p:cNvSpPr>
          <p:nvPr/>
        </p:nvSpPr>
        <p:spPr bwMode="auto">
          <a:xfrm>
            <a:off x="13849284"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58" name="Freeform 13"/>
          <p:cNvSpPr>
            <a:spLocks/>
          </p:cNvSpPr>
          <p:nvPr/>
        </p:nvSpPr>
        <p:spPr bwMode="auto">
          <a:xfrm>
            <a:off x="14553203"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66" name="Freeform 14"/>
          <p:cNvSpPr>
            <a:spLocks/>
          </p:cNvSpPr>
          <p:nvPr/>
        </p:nvSpPr>
        <p:spPr bwMode="auto">
          <a:xfrm>
            <a:off x="13849284"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569938"/>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67" name="Rectangle 66"/>
          <p:cNvSpPr/>
          <p:nvPr/>
        </p:nvSpPr>
        <p:spPr>
          <a:xfrm flipH="1">
            <a:off x="13383312" y="4476687"/>
            <a:ext cx="2338891" cy="1077218"/>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Promozione </a:t>
            </a:r>
            <a:r>
              <a:rPr lang="en-GB" sz="2000" noProof="0" dirty="0">
                <a:latin typeface="+mj-lt"/>
              </a:rPr>
              <a:t>Comunicazione e storytelling</a:t>
            </a:r>
            <a:endParaRPr lang="en-GB" sz="2000" noProof="0" dirty="0">
              <a:solidFill>
                <a:schemeClr val="tx1">
                  <a:lumMod val="75000"/>
                  <a:lumOff val="25000"/>
                </a:schemeClr>
              </a:solidFill>
              <a:latin typeface="+mj-lt"/>
            </a:endParaRPr>
          </a:p>
        </p:txBody>
      </p:sp>
      <p:sp>
        <p:nvSpPr>
          <p:cNvPr id="69" name="Freeform 11"/>
          <p:cNvSpPr>
            <a:spLocks/>
          </p:cNvSpPr>
          <p:nvPr/>
        </p:nvSpPr>
        <p:spPr bwMode="auto">
          <a:xfrm>
            <a:off x="3901973" y="5734756"/>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0" name="Freeform 12"/>
          <p:cNvSpPr>
            <a:spLocks/>
          </p:cNvSpPr>
          <p:nvPr/>
        </p:nvSpPr>
        <p:spPr bwMode="auto">
          <a:xfrm>
            <a:off x="4830147" y="5734756"/>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1" name="Freeform 13"/>
          <p:cNvSpPr>
            <a:spLocks/>
          </p:cNvSpPr>
          <p:nvPr/>
        </p:nvSpPr>
        <p:spPr bwMode="auto">
          <a:xfrm>
            <a:off x="5534065" y="5734756"/>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2" name="Freeform 14"/>
          <p:cNvSpPr>
            <a:spLocks/>
          </p:cNvSpPr>
          <p:nvPr/>
        </p:nvSpPr>
        <p:spPr bwMode="auto">
          <a:xfrm>
            <a:off x="4830147" y="5734756"/>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036D7F"/>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3" name="Rectangle 72"/>
          <p:cNvSpPr/>
          <p:nvPr/>
        </p:nvSpPr>
        <p:spPr>
          <a:xfrm flipH="1">
            <a:off x="4364174" y="7504109"/>
            <a:ext cx="2338891" cy="846386"/>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Persone </a:t>
            </a:r>
          </a:p>
          <a:p>
            <a:pPr algn="ctr">
              <a:spcBef>
                <a:spcPts val="300"/>
              </a:spcBef>
              <a:spcAft>
                <a:spcPts val="300"/>
              </a:spcAft>
            </a:pPr>
            <a:r>
              <a:rPr lang="en-GB" sz="2000" noProof="0" dirty="0">
                <a:latin typeface="+mj-lt"/>
              </a:rPr>
              <a:t>Artisti, personale, partner</a:t>
            </a:r>
            <a:endParaRPr lang="en-GB" sz="2000" noProof="0" dirty="0">
              <a:solidFill>
                <a:schemeClr val="tx1">
                  <a:lumMod val="75000"/>
                  <a:lumOff val="25000"/>
                </a:schemeClr>
              </a:solidFill>
              <a:latin typeface="+mj-lt"/>
            </a:endParaRPr>
          </a:p>
        </p:txBody>
      </p:sp>
      <p:sp>
        <p:nvSpPr>
          <p:cNvPr id="75" name="Freeform 11"/>
          <p:cNvSpPr>
            <a:spLocks/>
          </p:cNvSpPr>
          <p:nvPr/>
        </p:nvSpPr>
        <p:spPr bwMode="auto">
          <a:xfrm>
            <a:off x="11122735" y="5734756"/>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6" name="Freeform 12"/>
          <p:cNvSpPr>
            <a:spLocks/>
          </p:cNvSpPr>
          <p:nvPr/>
        </p:nvSpPr>
        <p:spPr bwMode="auto">
          <a:xfrm>
            <a:off x="12050908" y="5734756"/>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7" name="Freeform 13"/>
          <p:cNvSpPr>
            <a:spLocks/>
          </p:cNvSpPr>
          <p:nvPr/>
        </p:nvSpPr>
        <p:spPr bwMode="auto">
          <a:xfrm>
            <a:off x="12754826" y="5734756"/>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8" name="Freeform 14"/>
          <p:cNvSpPr>
            <a:spLocks/>
          </p:cNvSpPr>
          <p:nvPr/>
        </p:nvSpPr>
        <p:spPr bwMode="auto">
          <a:xfrm>
            <a:off x="12050908" y="5734756"/>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FF5353"/>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79" name="Rectangle 78"/>
          <p:cNvSpPr/>
          <p:nvPr/>
        </p:nvSpPr>
        <p:spPr>
          <a:xfrm flipH="1">
            <a:off x="11584935" y="7119389"/>
            <a:ext cx="2338891" cy="1615827"/>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Prove fisiche </a:t>
            </a:r>
          </a:p>
          <a:p>
            <a:pPr algn="ctr">
              <a:spcBef>
                <a:spcPts val="300"/>
              </a:spcBef>
              <a:spcAft>
                <a:spcPts val="300"/>
              </a:spcAft>
            </a:pPr>
            <a:r>
              <a:rPr lang="en-GB" sz="2000" noProof="0" dirty="0">
                <a:latin typeface="+mj-lt"/>
              </a:rPr>
              <a:t>Identità visiva, spazio, atmosfera</a:t>
            </a:r>
            <a:endParaRPr lang="en-GB" sz="2000" noProof="0" dirty="0">
              <a:solidFill>
                <a:schemeClr val="tx1">
                  <a:lumMod val="75000"/>
                  <a:lumOff val="25000"/>
                </a:schemeClr>
              </a:solidFill>
              <a:latin typeface="+mj-lt"/>
            </a:endParaRPr>
          </a:p>
        </p:txBody>
      </p:sp>
      <p:sp>
        <p:nvSpPr>
          <p:cNvPr id="87" name="Freeform 11"/>
          <p:cNvSpPr>
            <a:spLocks/>
          </p:cNvSpPr>
          <p:nvPr/>
        </p:nvSpPr>
        <p:spPr bwMode="auto">
          <a:xfrm>
            <a:off x="9315272"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88" name="Freeform 12"/>
          <p:cNvSpPr>
            <a:spLocks/>
          </p:cNvSpPr>
          <p:nvPr/>
        </p:nvSpPr>
        <p:spPr bwMode="auto">
          <a:xfrm>
            <a:off x="10243445"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89" name="Freeform 13"/>
          <p:cNvSpPr>
            <a:spLocks/>
          </p:cNvSpPr>
          <p:nvPr/>
        </p:nvSpPr>
        <p:spPr bwMode="auto">
          <a:xfrm>
            <a:off x="10947363"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0" name="Freeform 14"/>
          <p:cNvSpPr>
            <a:spLocks/>
          </p:cNvSpPr>
          <p:nvPr/>
        </p:nvSpPr>
        <p:spPr bwMode="auto">
          <a:xfrm>
            <a:off x="10243445"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FF0000"/>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1" name="Rectangle 90"/>
          <p:cNvSpPr/>
          <p:nvPr/>
        </p:nvSpPr>
        <p:spPr>
          <a:xfrm flipH="1">
            <a:off x="9777472" y="4438215"/>
            <a:ext cx="2338891" cy="1154162"/>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Luogo</a:t>
            </a:r>
            <a:r>
              <a:rPr lang="en-GB" sz="3000" noProof="0" dirty="0">
                <a:latin typeface="+mj-lt"/>
              </a:rPr>
              <a:t> </a:t>
            </a:r>
          </a:p>
          <a:p>
            <a:pPr algn="ctr">
              <a:spcBef>
                <a:spcPts val="300"/>
              </a:spcBef>
              <a:spcAft>
                <a:spcPts val="300"/>
              </a:spcAft>
            </a:pPr>
            <a:r>
              <a:rPr lang="en-GB" sz="2000" noProof="0" dirty="0">
                <a:latin typeface="+mj-lt"/>
              </a:rPr>
              <a:t>Dove/come viene fornito</a:t>
            </a:r>
            <a:endParaRPr lang="en-GB" sz="2000" noProof="0" dirty="0">
              <a:solidFill>
                <a:schemeClr val="tx1">
                  <a:lumMod val="75000"/>
                  <a:lumOff val="25000"/>
                </a:schemeClr>
              </a:solidFill>
              <a:latin typeface="+mj-lt"/>
            </a:endParaRPr>
          </a:p>
        </p:txBody>
      </p:sp>
      <p:sp>
        <p:nvSpPr>
          <p:cNvPr id="93" name="Freeform 11"/>
          <p:cNvSpPr>
            <a:spLocks/>
          </p:cNvSpPr>
          <p:nvPr/>
        </p:nvSpPr>
        <p:spPr bwMode="auto">
          <a:xfrm>
            <a:off x="5709433" y="2822748"/>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4" name="Freeform 12"/>
          <p:cNvSpPr>
            <a:spLocks/>
          </p:cNvSpPr>
          <p:nvPr/>
        </p:nvSpPr>
        <p:spPr bwMode="auto">
          <a:xfrm>
            <a:off x="6637607" y="2822749"/>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5" name="Freeform 13"/>
          <p:cNvSpPr>
            <a:spLocks/>
          </p:cNvSpPr>
          <p:nvPr/>
        </p:nvSpPr>
        <p:spPr bwMode="auto">
          <a:xfrm>
            <a:off x="7341525" y="2822749"/>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6" name="Freeform 14"/>
          <p:cNvSpPr>
            <a:spLocks/>
          </p:cNvSpPr>
          <p:nvPr/>
        </p:nvSpPr>
        <p:spPr bwMode="auto">
          <a:xfrm>
            <a:off x="6637607" y="2822749"/>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04A6C2"/>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97" name="Rectangle 96"/>
          <p:cNvSpPr/>
          <p:nvPr/>
        </p:nvSpPr>
        <p:spPr>
          <a:xfrm flipH="1">
            <a:off x="6171634" y="4592103"/>
            <a:ext cx="2338891" cy="846386"/>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Prezzo </a:t>
            </a:r>
          </a:p>
          <a:p>
            <a:pPr algn="ctr">
              <a:spcBef>
                <a:spcPts val="300"/>
              </a:spcBef>
              <a:spcAft>
                <a:spcPts val="300"/>
              </a:spcAft>
            </a:pPr>
            <a:r>
              <a:rPr lang="en-GB" sz="2000" noProof="0" dirty="0">
                <a:latin typeface="+mj-lt"/>
              </a:rPr>
              <a:t>Valore, equità, accesso</a:t>
            </a:r>
            <a:endParaRPr lang="en-GB" sz="2000" noProof="0" dirty="0">
              <a:solidFill>
                <a:schemeClr val="tx1">
                  <a:lumMod val="75000"/>
                  <a:lumOff val="25000"/>
                </a:schemeClr>
              </a:solidFill>
              <a:latin typeface="+mj-lt"/>
            </a:endParaRPr>
          </a:p>
        </p:txBody>
      </p:sp>
      <p:sp>
        <p:nvSpPr>
          <p:cNvPr id="99" name="Freeform 11"/>
          <p:cNvSpPr>
            <a:spLocks/>
          </p:cNvSpPr>
          <p:nvPr/>
        </p:nvSpPr>
        <p:spPr bwMode="auto">
          <a:xfrm>
            <a:off x="7512353" y="5734756"/>
            <a:ext cx="3263292" cy="3527443"/>
          </a:xfrm>
          <a:custGeom>
            <a:avLst/>
            <a:gdLst>
              <a:gd name="T0" fmla="*/ 0 w 3667"/>
              <a:gd name="T1" fmla="*/ 1058 h 4235"/>
              <a:gd name="T2" fmla="*/ 1834 w 3667"/>
              <a:gd name="T3" fmla="*/ 0 h 4235"/>
              <a:gd name="T4" fmla="*/ 3667 w 3667"/>
              <a:gd name="T5" fmla="*/ 1058 h 4235"/>
              <a:gd name="T6" fmla="*/ 3667 w 3667"/>
              <a:gd name="T7" fmla="*/ 3177 h 4235"/>
              <a:gd name="T8" fmla="*/ 1834 w 3667"/>
              <a:gd name="T9" fmla="*/ 4235 h 4235"/>
              <a:gd name="T10" fmla="*/ 0 w 3667"/>
              <a:gd name="T11" fmla="*/ 3177 h 4235"/>
              <a:gd name="T12" fmla="*/ 0 w 3667"/>
              <a:gd name="T13" fmla="*/ 1058 h 4235"/>
            </a:gdLst>
            <a:ahLst/>
            <a:cxnLst>
              <a:cxn ang="0">
                <a:pos x="T0" y="T1"/>
              </a:cxn>
              <a:cxn ang="0">
                <a:pos x="T2" y="T3"/>
              </a:cxn>
              <a:cxn ang="0">
                <a:pos x="T4" y="T5"/>
              </a:cxn>
              <a:cxn ang="0">
                <a:pos x="T6" y="T7"/>
              </a:cxn>
              <a:cxn ang="0">
                <a:pos x="T8" y="T9"/>
              </a:cxn>
              <a:cxn ang="0">
                <a:pos x="T10" y="T11"/>
              </a:cxn>
              <a:cxn ang="0">
                <a:pos x="T12" y="T13"/>
              </a:cxn>
            </a:cxnLst>
            <a:rect l="0" t="0" r="r" b="b"/>
            <a:pathLst>
              <a:path w="3667" h="4235">
                <a:moveTo>
                  <a:pt x="0" y="1058"/>
                </a:moveTo>
                <a:lnTo>
                  <a:pt x="1834" y="0"/>
                </a:lnTo>
                <a:lnTo>
                  <a:pt x="3667" y="1058"/>
                </a:lnTo>
                <a:lnTo>
                  <a:pt x="3667" y="3177"/>
                </a:lnTo>
                <a:lnTo>
                  <a:pt x="1834" y="4235"/>
                </a:lnTo>
                <a:lnTo>
                  <a:pt x="0" y="3177"/>
                </a:lnTo>
                <a:lnTo>
                  <a:pt x="0" y="1058"/>
                </a:lnTo>
                <a:close/>
              </a:path>
            </a:pathLst>
          </a:custGeom>
          <a:solidFill>
            <a:srgbClr val="F4F8EE"/>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100" name="Freeform 12"/>
          <p:cNvSpPr>
            <a:spLocks/>
          </p:cNvSpPr>
          <p:nvPr/>
        </p:nvSpPr>
        <p:spPr bwMode="auto">
          <a:xfrm>
            <a:off x="8440527" y="5734756"/>
            <a:ext cx="1406945" cy="1527587"/>
          </a:xfrm>
          <a:custGeom>
            <a:avLst/>
            <a:gdLst>
              <a:gd name="T0" fmla="*/ 791 w 1581"/>
              <a:gd name="T1" fmla="*/ 1834 h 1834"/>
              <a:gd name="T2" fmla="*/ 1581 w 1581"/>
              <a:gd name="T3" fmla="*/ 1231 h 1834"/>
              <a:gd name="T4" fmla="*/ 1581 w 1581"/>
              <a:gd name="T5" fmla="*/ 457 h 1834"/>
              <a:gd name="T6" fmla="*/ 791 w 1581"/>
              <a:gd name="T7" fmla="*/ 0 h 1834"/>
              <a:gd name="T8" fmla="*/ 0 w 1581"/>
              <a:gd name="T9" fmla="*/ 457 h 1834"/>
              <a:gd name="T10" fmla="*/ 0 w 1581"/>
              <a:gd name="T11" fmla="*/ 1231 h 1834"/>
              <a:gd name="T12" fmla="*/ 791 w 1581"/>
              <a:gd name="T13" fmla="*/ 1834 h 1834"/>
            </a:gdLst>
            <a:ahLst/>
            <a:cxnLst>
              <a:cxn ang="0">
                <a:pos x="T0" y="T1"/>
              </a:cxn>
              <a:cxn ang="0">
                <a:pos x="T2" y="T3"/>
              </a:cxn>
              <a:cxn ang="0">
                <a:pos x="T4" y="T5"/>
              </a:cxn>
              <a:cxn ang="0">
                <a:pos x="T6" y="T7"/>
              </a:cxn>
              <a:cxn ang="0">
                <a:pos x="T8" y="T9"/>
              </a:cxn>
              <a:cxn ang="0">
                <a:pos x="T10" y="T11"/>
              </a:cxn>
              <a:cxn ang="0">
                <a:pos x="T12" y="T13"/>
              </a:cxn>
            </a:cxnLst>
            <a:rect l="0" t="0" r="r" b="b"/>
            <a:pathLst>
              <a:path w="1581" h="1834">
                <a:moveTo>
                  <a:pt x="791" y="1834"/>
                </a:moveTo>
                <a:lnTo>
                  <a:pt x="1581" y="1231"/>
                </a:lnTo>
                <a:lnTo>
                  <a:pt x="1581" y="457"/>
                </a:lnTo>
                <a:lnTo>
                  <a:pt x="791" y="0"/>
                </a:lnTo>
                <a:lnTo>
                  <a:pt x="0" y="457"/>
                </a:lnTo>
                <a:lnTo>
                  <a:pt x="0" y="1231"/>
                </a:lnTo>
                <a:lnTo>
                  <a:pt x="791" y="1834"/>
                </a:lnTo>
                <a:close/>
              </a:path>
            </a:pathLst>
          </a:custGeom>
          <a:solidFill>
            <a:schemeClr val="tx1"/>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101" name="Freeform 13"/>
          <p:cNvSpPr>
            <a:spLocks/>
          </p:cNvSpPr>
          <p:nvPr/>
        </p:nvSpPr>
        <p:spPr bwMode="auto">
          <a:xfrm>
            <a:off x="9144445" y="5734756"/>
            <a:ext cx="703027" cy="1527587"/>
          </a:xfrm>
          <a:custGeom>
            <a:avLst/>
            <a:gdLst>
              <a:gd name="T0" fmla="*/ 0 w 790"/>
              <a:gd name="T1" fmla="*/ 0 h 1834"/>
              <a:gd name="T2" fmla="*/ 0 w 790"/>
              <a:gd name="T3" fmla="*/ 1834 h 1834"/>
              <a:gd name="T4" fmla="*/ 790 w 790"/>
              <a:gd name="T5" fmla="*/ 1231 h 1834"/>
              <a:gd name="T6" fmla="*/ 790 w 790"/>
              <a:gd name="T7" fmla="*/ 457 h 1834"/>
              <a:gd name="T8" fmla="*/ 0 w 790"/>
              <a:gd name="T9" fmla="*/ 0 h 1834"/>
            </a:gdLst>
            <a:ahLst/>
            <a:cxnLst>
              <a:cxn ang="0">
                <a:pos x="T0" y="T1"/>
              </a:cxn>
              <a:cxn ang="0">
                <a:pos x="T2" y="T3"/>
              </a:cxn>
              <a:cxn ang="0">
                <a:pos x="T4" y="T5"/>
              </a:cxn>
              <a:cxn ang="0">
                <a:pos x="T6" y="T7"/>
              </a:cxn>
              <a:cxn ang="0">
                <a:pos x="T8" y="T9"/>
              </a:cxn>
            </a:cxnLst>
            <a:rect l="0" t="0" r="r" b="b"/>
            <a:pathLst>
              <a:path w="790" h="1834">
                <a:moveTo>
                  <a:pt x="0" y="0"/>
                </a:moveTo>
                <a:lnTo>
                  <a:pt x="0" y="1834"/>
                </a:lnTo>
                <a:lnTo>
                  <a:pt x="790" y="1231"/>
                </a:lnTo>
                <a:lnTo>
                  <a:pt x="790" y="457"/>
                </a:lnTo>
                <a:lnTo>
                  <a:pt x="0" y="0"/>
                </a:lnTo>
                <a:close/>
              </a:path>
            </a:pathLst>
          </a:custGeom>
          <a:solidFill>
            <a:schemeClr val="bg1">
              <a:alpha val="50000"/>
            </a:schemeClr>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102" name="Freeform 14"/>
          <p:cNvSpPr>
            <a:spLocks/>
          </p:cNvSpPr>
          <p:nvPr/>
        </p:nvSpPr>
        <p:spPr bwMode="auto">
          <a:xfrm>
            <a:off x="8440527" y="5734756"/>
            <a:ext cx="1406945" cy="1439297"/>
          </a:xfrm>
          <a:custGeom>
            <a:avLst/>
            <a:gdLst>
              <a:gd name="T0" fmla="*/ 791 w 1581"/>
              <a:gd name="T1" fmla="*/ 1728 h 1728"/>
              <a:gd name="T2" fmla="*/ 1581 w 1581"/>
              <a:gd name="T3" fmla="*/ 1210 h 1728"/>
              <a:gd name="T4" fmla="*/ 1581 w 1581"/>
              <a:gd name="T5" fmla="*/ 457 h 1728"/>
              <a:gd name="T6" fmla="*/ 791 w 1581"/>
              <a:gd name="T7" fmla="*/ 0 h 1728"/>
              <a:gd name="T8" fmla="*/ 0 w 1581"/>
              <a:gd name="T9" fmla="*/ 457 h 1728"/>
              <a:gd name="T10" fmla="*/ 0 w 1581"/>
              <a:gd name="T11" fmla="*/ 1210 h 1728"/>
              <a:gd name="T12" fmla="*/ 791 w 1581"/>
              <a:gd name="T13" fmla="*/ 1728 h 1728"/>
            </a:gdLst>
            <a:ahLst/>
            <a:cxnLst>
              <a:cxn ang="0">
                <a:pos x="T0" y="T1"/>
              </a:cxn>
              <a:cxn ang="0">
                <a:pos x="T2" y="T3"/>
              </a:cxn>
              <a:cxn ang="0">
                <a:pos x="T4" y="T5"/>
              </a:cxn>
              <a:cxn ang="0">
                <a:pos x="T6" y="T7"/>
              </a:cxn>
              <a:cxn ang="0">
                <a:pos x="T8" y="T9"/>
              </a:cxn>
              <a:cxn ang="0">
                <a:pos x="T10" y="T11"/>
              </a:cxn>
              <a:cxn ang="0">
                <a:pos x="T12" y="T13"/>
              </a:cxn>
            </a:cxnLst>
            <a:rect l="0" t="0" r="r" b="b"/>
            <a:pathLst>
              <a:path w="1581" h="1728">
                <a:moveTo>
                  <a:pt x="791" y="1728"/>
                </a:moveTo>
                <a:lnTo>
                  <a:pt x="1581" y="1210"/>
                </a:lnTo>
                <a:lnTo>
                  <a:pt x="1581" y="457"/>
                </a:lnTo>
                <a:lnTo>
                  <a:pt x="791" y="0"/>
                </a:lnTo>
                <a:lnTo>
                  <a:pt x="0" y="457"/>
                </a:lnTo>
                <a:lnTo>
                  <a:pt x="0" y="1210"/>
                </a:lnTo>
                <a:lnTo>
                  <a:pt x="791" y="1728"/>
                </a:lnTo>
                <a:close/>
              </a:path>
            </a:pathLst>
          </a:custGeom>
          <a:solidFill>
            <a:srgbClr val="2A4020"/>
          </a:solidFill>
          <a:ln>
            <a:noFill/>
          </a:ln>
        </p:spPr>
        <p:txBody>
          <a:bodyPr vert="horz" wrap="square" lIns="137160" tIns="68580" rIns="137160" bIns="68580" numCol="1" anchor="t" anchorCtr="0" compatLnSpc="1">
            <a:prstTxWarp prst="textNoShape">
              <a:avLst/>
            </a:prstTxWarp>
          </a:bodyPr>
          <a:lstStyle/>
          <a:p>
            <a:pPr algn="ctr">
              <a:spcBef>
                <a:spcPts val="300"/>
              </a:spcBef>
              <a:spcAft>
                <a:spcPts val="300"/>
              </a:spcAft>
            </a:pPr>
            <a:endParaRPr lang="en-GB" sz="3000" noProof="0" dirty="0">
              <a:latin typeface="+mj-lt"/>
            </a:endParaRPr>
          </a:p>
        </p:txBody>
      </p:sp>
      <p:sp>
        <p:nvSpPr>
          <p:cNvPr id="103" name="Rectangle 102"/>
          <p:cNvSpPr/>
          <p:nvPr/>
        </p:nvSpPr>
        <p:spPr>
          <a:xfrm flipH="1">
            <a:off x="7974554" y="7350222"/>
            <a:ext cx="2338891" cy="1154162"/>
          </a:xfrm>
          <a:prstGeom prst="rect">
            <a:avLst/>
          </a:prstGeom>
        </p:spPr>
        <p:txBody>
          <a:bodyPr wrap="square" lIns="0" tIns="0" rIns="0" bIns="0" anchor="ctr">
            <a:spAutoFit/>
          </a:bodyPr>
          <a:lstStyle/>
          <a:p>
            <a:pPr algn="ctr">
              <a:spcBef>
                <a:spcPts val="300"/>
              </a:spcBef>
              <a:spcAft>
                <a:spcPts val="300"/>
              </a:spcAft>
            </a:pPr>
            <a:r>
              <a:rPr lang="en-GB" sz="3000" b="1" noProof="0" dirty="0">
                <a:latin typeface="+mj-lt"/>
              </a:rPr>
              <a:t>Processo</a:t>
            </a:r>
            <a:r>
              <a:rPr lang="en-GB" sz="3000" noProof="0" dirty="0">
                <a:latin typeface="+mj-lt"/>
              </a:rPr>
              <a:t> </a:t>
            </a:r>
          </a:p>
          <a:p>
            <a:pPr algn="ctr">
              <a:spcBef>
                <a:spcPts val="300"/>
              </a:spcBef>
              <a:spcAft>
                <a:spcPts val="300"/>
              </a:spcAft>
            </a:pPr>
            <a:r>
              <a:rPr lang="en-GB" sz="2000" noProof="0" dirty="0">
                <a:latin typeface="+mj-lt"/>
              </a:rPr>
              <a:t>Come interagisce il pubblico</a:t>
            </a:r>
            <a:endParaRPr lang="en-GB" sz="2000" noProof="0" dirty="0">
              <a:solidFill>
                <a:schemeClr val="tx1">
                  <a:lumMod val="75000"/>
                  <a:lumOff val="25000"/>
                </a:schemeClr>
              </a:solidFill>
              <a:latin typeface="+mj-lt"/>
            </a:endParaRPr>
          </a:p>
        </p:txBody>
      </p:sp>
      <p:pic>
        <p:nvPicPr>
          <p:cNvPr id="11" name="Γραφικό 10">
            <a:extLst>
              <a:ext uri="{FF2B5EF4-FFF2-40B4-BE49-F238E27FC236}">
                <a16:creationId xmlns:a16="http://schemas.microsoft.com/office/drawing/2014/main" id="{16E9AFA0-FA06-BF16-CDF2-396C461C0A92}"/>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3375241" y="3166062"/>
            <a:ext cx="720000" cy="720000"/>
          </a:xfrm>
          <a:prstGeom prst="rect">
            <a:avLst/>
          </a:prstGeom>
        </p:spPr>
      </p:pic>
      <p:pic>
        <p:nvPicPr>
          <p:cNvPr id="13" name="Γραφικό 12">
            <a:extLst>
              <a:ext uri="{FF2B5EF4-FFF2-40B4-BE49-F238E27FC236}">
                <a16:creationId xmlns:a16="http://schemas.microsoft.com/office/drawing/2014/main" id="{40272E01-D5DA-730A-4762-CDFEF1E6A918}"/>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6993131" y="3212311"/>
            <a:ext cx="720000" cy="720000"/>
          </a:xfrm>
          <a:prstGeom prst="rect">
            <a:avLst/>
          </a:prstGeom>
        </p:spPr>
      </p:pic>
      <p:pic>
        <p:nvPicPr>
          <p:cNvPr id="14" name="Γραφικό 13">
            <a:extLst>
              <a:ext uri="{FF2B5EF4-FFF2-40B4-BE49-F238E27FC236}">
                <a16:creationId xmlns:a16="http://schemas.microsoft.com/office/drawing/2014/main" id="{4C1EBD43-D04D-E391-F099-6EDF73460DC0}"/>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586917" y="3166062"/>
            <a:ext cx="720000" cy="720000"/>
          </a:xfrm>
          <a:prstGeom prst="rect">
            <a:avLst/>
          </a:prstGeom>
        </p:spPr>
      </p:pic>
      <p:pic>
        <p:nvPicPr>
          <p:cNvPr id="15" name="Γραφικό 14">
            <a:extLst>
              <a:ext uri="{FF2B5EF4-FFF2-40B4-BE49-F238E27FC236}">
                <a16:creationId xmlns:a16="http://schemas.microsoft.com/office/drawing/2014/main" id="{7C81ADF9-CCDE-9DB2-CD23-AFC60CC94934}"/>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14228854" y="3182397"/>
            <a:ext cx="720000" cy="720000"/>
          </a:xfrm>
          <a:prstGeom prst="rect">
            <a:avLst/>
          </a:prstGeom>
        </p:spPr>
      </p:pic>
      <p:pic>
        <p:nvPicPr>
          <p:cNvPr id="16" name="Γραφικό 15">
            <a:extLst>
              <a:ext uri="{FF2B5EF4-FFF2-40B4-BE49-F238E27FC236}">
                <a16:creationId xmlns:a16="http://schemas.microsoft.com/office/drawing/2014/main" id="{083D31F2-77D5-D0BE-3521-36A06BA38915}"/>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5165578" y="6046201"/>
            <a:ext cx="720000" cy="720000"/>
          </a:xfrm>
          <a:prstGeom prst="rect">
            <a:avLst/>
          </a:prstGeom>
        </p:spPr>
      </p:pic>
      <p:pic>
        <p:nvPicPr>
          <p:cNvPr id="17" name="Γραφικό 16">
            <a:extLst>
              <a:ext uri="{FF2B5EF4-FFF2-40B4-BE49-F238E27FC236}">
                <a16:creationId xmlns:a16="http://schemas.microsoft.com/office/drawing/2014/main" id="{F4006D63-4BA1-C197-F77C-890CB62B5D89}"/>
              </a:ext>
            </a:extLst>
          </p:cNvPr>
          <p:cNvPicPr>
            <a:picLocks/>
          </p:cNvPicPr>
          <p:nvPr/>
        </p:nvPicPr>
        <p:blipFill>
          <a:blip r:embed="rId17">
            <a:extLst>
              <a:ext uri="{96DAC541-7B7A-43D3-8B79-37D633B846F1}">
                <asvg:svgBlip xmlns:asvg="http://schemas.microsoft.com/office/drawing/2016/SVG/main" r:embed="rId18"/>
              </a:ext>
            </a:extLst>
          </a:blip>
          <a:stretch>
            <a:fillRect/>
          </a:stretch>
        </p:blipFill>
        <p:spPr>
          <a:xfrm>
            <a:off x="8783999" y="6111036"/>
            <a:ext cx="720000" cy="720000"/>
          </a:xfrm>
          <a:prstGeom prst="rect">
            <a:avLst/>
          </a:prstGeom>
        </p:spPr>
      </p:pic>
      <p:pic>
        <p:nvPicPr>
          <p:cNvPr id="18" name="Γραφικό 17">
            <a:extLst>
              <a:ext uri="{FF2B5EF4-FFF2-40B4-BE49-F238E27FC236}">
                <a16:creationId xmlns:a16="http://schemas.microsoft.com/office/drawing/2014/main" id="{6B8FC4E6-940D-A0BA-514E-247B397C70A3}"/>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12416951" y="6059412"/>
            <a:ext cx="720000" cy="720000"/>
          </a:xfrm>
          <a:prstGeom prst="rect">
            <a:avLst/>
          </a:prstGeom>
        </p:spPr>
      </p:pic>
    </p:spTree>
    <p:extLst>
      <p:ext uri="{BB962C8B-B14F-4D97-AF65-F5344CB8AC3E}">
        <p14:creationId xmlns:p14="http://schemas.microsoft.com/office/powerpoint/2010/main" val="3260249771"/>
      </p:ext>
    </p:extLst>
  </p:cSld>
  <p:clrMapOvr>
    <a:masterClrMapping/>
  </p:clrMapOvr>
</p:sld>
</file>

<file path=ppt/slides/slide97.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D71BC-1B9D-F3FF-5B56-4A9337293EC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0EC9037-5650-FABA-C730-8B69963E6D62}"/>
              </a:ext>
            </a:extLst>
          </p:cNvPr>
          <p:cNvSpPr txBox="1"/>
          <p:nvPr/>
        </p:nvSpPr>
        <p:spPr>
          <a:xfrm>
            <a:off x="609600" y="5448300"/>
            <a:ext cx="14706600" cy="2862322"/>
          </a:xfrm>
          <a:prstGeom prst="rect">
            <a:avLst/>
          </a:prstGeom>
          <a:noFill/>
        </p:spPr>
        <p:txBody>
          <a:bodyPr wrap="square">
            <a:spAutoFit/>
          </a:bodyPr>
          <a:lstStyle/>
          <a:p>
            <a:r>
              <a:rPr lang="en-GB" sz="6000" b="1" i="1" noProof="0" dirty="0">
                <a:solidFill>
                  <a:srgbClr val="FF0000"/>
                </a:solidFill>
              </a:rPr>
              <a:t>Quale delle 7 P pensi che gli studenti nel tuo contesto tendano a trascurare e come potresti aiutarli ad approfondirla maggiormente? </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7388BD30-8081-1BAB-9886-68E59EB6845C}"/>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2999158248"/>
      </p:ext>
    </p:extLst>
  </p:cSld>
  <p:clrMapOvr>
    <a:masterClrMapping/>
  </p:clrMapOvr>
</p:sld>
</file>

<file path=ppt/slides/slide9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B6474-FAD3-1DDF-658F-367874F61CF6}"/>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9F7937B-B9CB-785A-DF9F-80CDB892218D}"/>
              </a:ext>
            </a:extLst>
          </p:cNvPr>
          <p:cNvSpPr txBox="1"/>
          <p:nvPr/>
        </p:nvSpPr>
        <p:spPr>
          <a:xfrm>
            <a:off x="7467600" y="647700"/>
            <a:ext cx="10210800" cy="1631216"/>
          </a:xfrm>
          <a:prstGeom prst="rect">
            <a:avLst/>
          </a:prstGeom>
          <a:noFill/>
        </p:spPr>
        <p:txBody>
          <a:bodyPr wrap="square">
            <a:spAutoFit/>
          </a:bodyPr>
          <a:lstStyle/>
          <a:p>
            <a:pPr lvl="0"/>
            <a:r>
              <a:rPr lang="en-GB" sz="5000" b="1" noProof="0" dirty="0"/>
              <a:t>Che cos'è il marketing sostenibile e rigenerativo?</a:t>
            </a:r>
          </a:p>
        </p:txBody>
      </p:sp>
      <p:sp>
        <p:nvSpPr>
          <p:cNvPr id="8" name="TextBox 7">
            <a:extLst>
              <a:ext uri="{FF2B5EF4-FFF2-40B4-BE49-F238E27FC236}">
                <a16:creationId xmlns:a16="http://schemas.microsoft.com/office/drawing/2014/main" id="{058C9145-D45C-308C-A468-21FFC84EA48A}"/>
              </a:ext>
            </a:extLst>
          </p:cNvPr>
          <p:cNvSpPr txBox="1"/>
          <p:nvPr/>
        </p:nvSpPr>
        <p:spPr>
          <a:xfrm>
            <a:off x="7467600" y="3695700"/>
            <a:ext cx="10668000" cy="4524315"/>
          </a:xfrm>
          <a:prstGeom prst="rect">
            <a:avLst/>
          </a:prstGeom>
          <a:noFill/>
        </p:spPr>
        <p:txBody>
          <a:bodyPr wrap="square">
            <a:spAutoFit/>
          </a:bodyPr>
          <a:lstStyle/>
          <a:p>
            <a:r>
              <a:rPr lang="en-GB" sz="3600" noProof="0" dirty="0"/>
              <a:t>Il marketing sostenibile incorpora la tripla bottom line - </a:t>
            </a:r>
            <a:r>
              <a:rPr lang="en-GB" sz="3600" b="1" noProof="0" dirty="0">
                <a:solidFill>
                  <a:srgbClr val="3F6031"/>
                </a:solidFill>
              </a:rPr>
              <a:t>persone, pianeta </a:t>
            </a:r>
            <a:r>
              <a:rPr lang="en-GB" sz="3600" noProof="0" dirty="0"/>
              <a:t>e </a:t>
            </a:r>
            <a:r>
              <a:rPr lang="en-GB" sz="3600" b="1" noProof="0" dirty="0">
                <a:solidFill>
                  <a:srgbClr val="3F6031"/>
                </a:solidFill>
              </a:rPr>
              <a:t>profitto </a:t>
            </a:r>
            <a:r>
              <a:rPr lang="en-GB" sz="3600" noProof="0" dirty="0"/>
              <a:t>- e </a:t>
            </a:r>
            <a:r>
              <a:rPr lang="en-GB" sz="3600" b="1" noProof="0" dirty="0">
                <a:solidFill>
                  <a:srgbClr val="3F6031"/>
                </a:solidFill>
              </a:rPr>
              <a:t>resiste al greenwashing </a:t>
            </a:r>
            <a:r>
              <a:rPr lang="en-GB" sz="3600" noProof="0" dirty="0"/>
              <a:t>garantendo coerenza tra messaggio e azione </a:t>
            </a:r>
          </a:p>
          <a:p>
            <a:endParaRPr lang="en-GB" sz="3600" noProof="0" dirty="0"/>
          </a:p>
          <a:p>
            <a:r>
              <a:rPr lang="en-GB" sz="3600" noProof="0" dirty="0"/>
              <a:t>Il marketing rigenerativo va oltre, </a:t>
            </a:r>
            <a:r>
              <a:rPr lang="en-GB" sz="3600" b="1" noProof="0" dirty="0">
                <a:solidFill>
                  <a:srgbClr val="3F6031"/>
                </a:solidFill>
              </a:rPr>
              <a:t>contribuendo</a:t>
            </a:r>
            <a:r>
              <a:rPr lang="en-GB" sz="3600" noProof="0" dirty="0"/>
              <a:t> attivamente </a:t>
            </a:r>
            <a:r>
              <a:rPr lang="en-GB" sz="3600" noProof="0" dirty="0"/>
              <a:t>al </a:t>
            </a:r>
            <a:r>
              <a:rPr lang="en-GB" sz="3600" b="1" noProof="0" dirty="0">
                <a:solidFill>
                  <a:srgbClr val="3F6031"/>
                </a:solidFill>
              </a:rPr>
              <a:t>ripristino ambientale</a:t>
            </a:r>
            <a:r>
              <a:rPr lang="en-GB" sz="3600" noProof="0" dirty="0"/>
              <a:t>, </a:t>
            </a:r>
            <a:r>
              <a:rPr lang="en-GB" sz="3600" b="1" noProof="0" dirty="0">
                <a:solidFill>
                  <a:srgbClr val="3F6031"/>
                </a:solidFill>
              </a:rPr>
              <a:t>all'equità sociale </a:t>
            </a:r>
            <a:r>
              <a:rPr lang="en-GB" sz="3600" noProof="0" dirty="0"/>
              <a:t>e </a:t>
            </a:r>
            <a:r>
              <a:rPr lang="en-GB" sz="3600" b="1" noProof="0" dirty="0">
                <a:solidFill>
                  <a:srgbClr val="3F6031"/>
                </a:solidFill>
              </a:rPr>
              <a:t>alla vitalità culturale</a:t>
            </a:r>
            <a:r>
              <a:rPr lang="en-GB" sz="3600" noProof="0" dirty="0"/>
              <a:t>.</a:t>
            </a:r>
            <a:endParaRPr lang="en-GB" sz="3600" kern="0" noProof="0" dirty="0">
              <a:latin typeface="+mj-lt"/>
              <a:ea typeface="Arial" panose="020B0604020202020204" pitchFamily="34" charset="0"/>
              <a:cs typeface="Aptos Display" panose="020B0004020202020204" pitchFamily="34" charset="0"/>
            </a:endParaRPr>
          </a:p>
        </p:txBody>
      </p:sp>
      <p:pic>
        <p:nvPicPr>
          <p:cNvPr id="7" name="Εικόνα 6" descr="Εικόνα που περιέχει ζωγραφιά, τέχνη, σκίτσο/σχέδιο, μελάνη&#10;&#10;Το περιεχόμενο που δημιουργείται από AI ενδέχεται να είναι εσφαλμένο.">
            <a:extLst>
              <a:ext uri="{FF2B5EF4-FFF2-40B4-BE49-F238E27FC236}">
                <a16:creationId xmlns:a16="http://schemas.microsoft.com/office/drawing/2014/main" id="{9F462579-739D-7DDC-4674-F3D9D46F21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0079"/>
            <a:ext cx="6857478" cy="10287000"/>
          </a:xfrm>
          <a:prstGeom prst="rect">
            <a:avLst/>
          </a:prstGeom>
        </p:spPr>
      </p:pic>
    </p:spTree>
    <p:extLst>
      <p:ext uri="{BB962C8B-B14F-4D97-AF65-F5344CB8AC3E}">
        <p14:creationId xmlns:p14="http://schemas.microsoft.com/office/powerpoint/2010/main" val="1143675126"/>
      </p:ext>
    </p:extLst>
  </p:cSld>
  <p:clrMapOvr>
    <a:masterClrMapping/>
  </p:clrMapOvr>
</p:sld>
</file>

<file path=ppt/slides/slide99.xml><?xml version="1.0" encoding="utf-8"?>
<p:sld xmlns:a16="http://schemas.microsoft.com/office/drawing/2014/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E9339-102B-2761-F67A-C8587544386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FA12C21-AA19-5ABB-4E86-F6A99AC2E497}"/>
              </a:ext>
            </a:extLst>
          </p:cNvPr>
          <p:cNvSpPr txBox="1"/>
          <p:nvPr/>
        </p:nvSpPr>
        <p:spPr>
          <a:xfrm>
            <a:off x="609600" y="5448300"/>
            <a:ext cx="14706600" cy="3785652"/>
          </a:xfrm>
          <a:prstGeom prst="rect">
            <a:avLst/>
          </a:prstGeom>
          <a:noFill/>
        </p:spPr>
        <p:txBody>
          <a:bodyPr wrap="square">
            <a:spAutoFit/>
          </a:bodyPr>
          <a:lstStyle/>
          <a:p>
            <a:r>
              <a:rPr lang="en-GB" sz="6000" b="1" i="1" noProof="0" dirty="0">
                <a:solidFill>
                  <a:srgbClr val="FF0000"/>
                </a:solidFill>
              </a:rPr>
              <a:t>Ricordi un caso in cui il marketing di un'organizzazione era in contrasto con i valori dichiarati o li rafforzava sinceramente? Come potresti utilizzare questo esempio in una sessione di formazione?</a:t>
            </a:r>
            <a:endParaRPr lang="en-GB" sz="6000" b="1" noProof="0" dirty="0">
              <a:solidFill>
                <a:srgbClr val="FF0000"/>
              </a:solidFill>
            </a:endParaRPr>
          </a:p>
        </p:txBody>
      </p:sp>
      <p:pic>
        <p:nvPicPr>
          <p:cNvPr id="6" name="Γραφικό 5">
            <a:extLst>
              <a:ext uri="{FF2B5EF4-FFF2-40B4-BE49-F238E27FC236}">
                <a16:creationId xmlns:a16="http://schemas.microsoft.com/office/drawing/2014/main" id="{2E98E416-DAEA-401F-30DB-EF7373156535}"/>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12496800" y="190500"/>
            <a:ext cx="5105400" cy="4953000"/>
          </a:xfrm>
          <a:prstGeom prst="rect">
            <a:avLst/>
          </a:prstGeom>
        </p:spPr>
      </p:pic>
    </p:spTree>
    <p:extLst>
      <p:ext uri="{BB962C8B-B14F-4D97-AF65-F5344CB8AC3E}">
        <p14:creationId xmlns:p14="http://schemas.microsoft.com/office/powerpoint/2010/main" val="38989449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Προσαρμοσμένο 15">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B41ED1E-7AD5-4AE1-9B10-07A64EA8094E}">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1C52252B014674CB5B8BBCA345FDDE6" ma:contentTypeVersion="19" ma:contentTypeDescription="Create a new document." ma:contentTypeScope="" ma:versionID="14f4e005775867085f2b76a543a18287">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48ef7fb312309f053be19f32d048e6b4"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44d2af-eeed-4acc-b052-3107ab9b10d9" xsi:nil="true"/>
    <lcf76f155ced4ddcb4097134ff3c332f xmlns="c09b88ca-66eb-4a97-99d4-e4839274e10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7DBBBC-CF20-421F-B128-A84F36D47DD9}"/>
</file>

<file path=customXml/itemProps2.xml><?xml version="1.0" encoding="utf-8"?>
<ds:datastoreItem xmlns:ds="http://schemas.openxmlformats.org/officeDocument/2006/customXml" ds:itemID="{FAA89315-888F-497A-A557-B14581F5475E}"/>
</file>

<file path=customXml/itemProps3.xml><?xml version="1.0" encoding="utf-8"?>
<ds:datastoreItem xmlns:ds="http://schemas.openxmlformats.org/officeDocument/2006/customXml" ds:itemID="{D93E9C4F-4C74-4227-97B3-C8A9B7CEB29A}"/>
</file>

<file path=docProps/app.xml><?xml version="1.0" encoding="utf-8"?>
<Properties xmlns="http://schemas.openxmlformats.org/officeDocument/2006/extended-properties" xmlns:vt="http://schemas.openxmlformats.org/officeDocument/2006/docPropsVTypes">
  <TotalTime>16</TotalTime>
  <Words>14095</Words>
  <Application>Microsoft Office PowerPoint</Application>
  <PresentationFormat>Προσαρμογή</PresentationFormat>
  <Paragraphs>1144</Paragraphs>
  <Slides>107</Slides>
  <Notes>107</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107</vt:i4>
      </vt:variant>
    </vt:vector>
  </HeadingPairs>
  <TitlesOfParts>
    <vt:vector size="115" baseType="lpstr">
      <vt:lpstr>Aptos</vt:lpstr>
      <vt:lpstr>Arial</vt:lpstr>
      <vt:lpstr>Calibri</vt:lpstr>
      <vt:lpstr>Symbol</vt:lpstr>
      <vt:lpstr>Tahoma</vt:lpstr>
      <vt:lpstr>Times New Roman</vt:lpstr>
      <vt:lpstr>Wingdings</vt:lpstr>
      <vt:lpstr>Office Theme</vt:lpstr>
      <vt:lpstr>Παρουσίαση του PowerPoint</vt:lpstr>
      <vt:lpstr>Παρουσίαση του PowerPoint</vt:lpstr>
      <vt:lpstr>Παρουσίαση του PowerPoint</vt:lpstr>
      <vt:lpstr>Introduction to INSPIRE</vt:lpstr>
      <vt:lpstr>Goals of INSPIRE</vt:lpstr>
      <vt:lpstr>EU Policy Alignment</vt:lpstr>
      <vt:lpstr>Παρουσίαση του PowerPoint</vt:lpstr>
      <vt:lpstr>Why INSPIRE is Important</vt:lpstr>
      <vt:lpstr>Παρουσίαση του PowerPoint</vt:lpstr>
      <vt:lpstr>Παρουσίαση του PowerPoint</vt:lpstr>
      <vt:lpstr>INSPIRE Online Training Programme</vt:lpstr>
      <vt:lpstr>Παρουσίαση του PowerPoint</vt:lpstr>
      <vt:lpstr>Structure of the INSPIRE Online Training Programme</vt:lpstr>
      <vt:lpstr>Module 1: Sustainability</vt:lpstr>
      <vt:lpstr>Module 2: Sustainable Productions</vt:lpstr>
      <vt:lpstr>Module 3: Digitalisation</vt:lpstr>
      <vt:lpstr>Module 4: Entrepreneurship</vt:lpstr>
      <vt:lpstr>Module 5:  People Management</vt:lpstr>
      <vt:lpstr>Παρουσίαση του PowerPoint</vt:lpstr>
      <vt:lpstr>INSPIRE Virtual Learning Platform</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 PPT</dc:title>
  <dc:creator>Dimitra Zervaki</dc:creator>
  <cp:keywords>, docId:C4CDDEFC5F92D7987E8D8E83D0763DD0</cp:keywords>
  <cp:lastModifiedBy>Dimitra Zervaki</cp:lastModifiedBy>
  <cp:revision>45</cp:revision>
  <cp:lastPrinted>2025-08-06T23:43:54Z</cp:lastPrinted>
  <dcterms:created xsi:type="dcterms:W3CDTF">2006-08-16T00:00:00Z</dcterms:created>
  <dcterms:modified xsi:type="dcterms:W3CDTF">2025-10-18T13:42:10Z</dcterms:modified>
  <dc:identifier>DAF-0nawCPQ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0x010100B1C52252B014674CB5B8BBCA345FDDE6</vt:lpwstr>
  </property>
</Properties>
</file>